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  <p:sldMasterId id="2147483676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Roboto Mono" panose="00000009000000000000" pitchFamily="49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Z3Up/qalHECgrqd2zzEPn1xAA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CC2B7-F67E-43C9-9E2B-5ECFF5BEA47C}" v="74" dt="2026-06-30T18:11:27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6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undo custSel modSld">
      <pc:chgData name="Adrian Salguero" userId="f921b06be2346e4d" providerId="LiveId" clId="{42694335-63BB-46EC-AF38-63FE051D1C63}" dt="2026-06-30T18:11:30.704" v="150" actId="1076"/>
      <pc:docMkLst>
        <pc:docMk/>
      </pc:docMkLst>
      <pc:sldChg chg="addSp modSp mod">
        <pc:chgData name="Adrian Salguero" userId="f921b06be2346e4d" providerId="LiveId" clId="{42694335-63BB-46EC-AF38-63FE051D1C63}" dt="2026-06-30T18:11:30.704" v="150" actId="1076"/>
        <pc:sldMkLst>
          <pc:docMk/>
          <pc:sldMk cId="0" sldId="256"/>
        </pc:sldMkLst>
        <pc:spChg chg="mod">
          <ac:chgData name="Adrian Salguero" userId="f921b06be2346e4d" providerId="LiveId" clId="{42694335-63BB-46EC-AF38-63FE051D1C63}" dt="2026-06-29T18:14:12.365" v="8" actId="20577"/>
          <ac:spMkLst>
            <pc:docMk/>
            <pc:sldMk cId="0" sldId="256"/>
            <ac:spMk id="301" creationId="{00000000-0000-0000-0000-000000000000}"/>
          </ac:spMkLst>
        </pc:spChg>
        <pc:picChg chg="add mod">
          <ac:chgData name="Adrian Salguero" userId="f921b06be2346e4d" providerId="LiveId" clId="{42694335-63BB-46EC-AF38-63FE051D1C63}" dt="2026-06-30T18:11:30.704" v="150" actId="1076"/>
          <ac:picMkLst>
            <pc:docMk/>
            <pc:sldMk cId="0" sldId="256"/>
            <ac:picMk id="2" creationId="{296563F9-97F1-5DF2-8F65-6E286A16F2F1}"/>
          </ac:picMkLst>
        </pc:picChg>
      </pc:sldChg>
      <pc:sldChg chg="modSp modAnim modNotes">
        <pc:chgData name="Adrian Salguero" userId="f921b06be2346e4d" providerId="LiveId" clId="{42694335-63BB-46EC-AF38-63FE051D1C63}" dt="2026-06-30T18:07:22.772" v="101" actId="113"/>
        <pc:sldMkLst>
          <pc:docMk/>
          <pc:sldMk cId="0" sldId="257"/>
        </pc:sldMkLst>
        <pc:spChg chg="mod">
          <ac:chgData name="Adrian Salguero" userId="f921b06be2346e4d" providerId="LiveId" clId="{42694335-63BB-46EC-AF38-63FE051D1C63}" dt="2026-06-30T18:07:22.772" v="101" actId="113"/>
          <ac:spMkLst>
            <pc:docMk/>
            <pc:sldMk cId="0" sldId="257"/>
            <ac:spMk id="312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6-29T18:18:12.455" v="31" actId="20577"/>
        <pc:sldMkLst>
          <pc:docMk/>
          <pc:sldMk cId="0" sldId="258"/>
        </pc:sldMkLst>
        <pc:spChg chg="mod">
          <ac:chgData name="Adrian Salguero" userId="f921b06be2346e4d" providerId="LiveId" clId="{42694335-63BB-46EC-AF38-63FE051D1C63}" dt="2026-06-29T18:18:12.455" v="31" actId="20577"/>
          <ac:spMkLst>
            <pc:docMk/>
            <pc:sldMk cId="0" sldId="258"/>
            <ac:spMk id="319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6-29T18:16:18.303" v="11" actId="27636"/>
        <pc:sldMkLst>
          <pc:docMk/>
          <pc:sldMk cId="0" sldId="259"/>
        </pc:sldMkLst>
        <pc:spChg chg="mod">
          <ac:chgData name="Adrian Salguero" userId="f921b06be2346e4d" providerId="LiveId" clId="{42694335-63BB-46EC-AF38-63FE051D1C63}" dt="2026-06-29T18:16:18.303" v="11" actId="27636"/>
          <ac:spMkLst>
            <pc:docMk/>
            <pc:sldMk cId="0" sldId="259"/>
            <ac:spMk id="328" creationId="{00000000-0000-0000-0000-000000000000}"/>
          </ac:spMkLst>
        </pc:spChg>
        <pc:spChg chg="mod">
          <ac:chgData name="Adrian Salguero" userId="f921b06be2346e4d" providerId="LiveId" clId="{42694335-63BB-46EC-AF38-63FE051D1C63}" dt="2026-06-29T18:16:18.301" v="10" actId="27636"/>
          <ac:spMkLst>
            <pc:docMk/>
            <pc:sldMk cId="0" sldId="259"/>
            <ac:spMk id="329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6-30T18:07:49.565" v="129" actId="1076"/>
        <pc:sldMkLst>
          <pc:docMk/>
          <pc:sldMk cId="0" sldId="262"/>
        </pc:sldMkLst>
        <pc:spChg chg="mod">
          <ac:chgData name="Adrian Salguero" userId="f921b06be2346e4d" providerId="LiveId" clId="{42694335-63BB-46EC-AF38-63FE051D1C63}" dt="2026-06-30T18:07:49.565" v="129" actId="1076"/>
          <ac:spMkLst>
            <pc:docMk/>
            <pc:sldMk cId="0" sldId="262"/>
            <ac:spMk id="354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6-30T18:08:01.890" v="132" actId="1076"/>
        <pc:sldMkLst>
          <pc:docMk/>
          <pc:sldMk cId="0" sldId="264"/>
        </pc:sldMkLst>
        <pc:spChg chg="mod">
          <ac:chgData name="Adrian Salguero" userId="f921b06be2346e4d" providerId="LiveId" clId="{42694335-63BB-46EC-AF38-63FE051D1C63}" dt="2026-06-30T18:08:01.890" v="132" actId="1076"/>
          <ac:spMkLst>
            <pc:docMk/>
            <pc:sldMk cId="0" sldId="264"/>
            <ac:spMk id="378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6-30T18:08:11.621" v="135" actId="1076"/>
        <pc:sldMkLst>
          <pc:docMk/>
          <pc:sldMk cId="0" sldId="266"/>
        </pc:sldMkLst>
        <pc:spChg chg="mod">
          <ac:chgData name="Adrian Salguero" userId="f921b06be2346e4d" providerId="LiveId" clId="{42694335-63BB-46EC-AF38-63FE051D1C63}" dt="2026-06-30T18:08:11.621" v="135" actId="1076"/>
          <ac:spMkLst>
            <pc:docMk/>
            <pc:sldMk cId="0" sldId="266"/>
            <ac:spMk id="409" creationId="{00000000-0000-0000-0000-000000000000}"/>
          </ac:spMkLst>
        </pc:spChg>
      </pc:sldChg>
      <pc:sldChg chg="modSp mod">
        <pc:chgData name="Adrian Salguero" userId="f921b06be2346e4d" providerId="LiveId" clId="{42694335-63BB-46EC-AF38-63FE051D1C63}" dt="2026-06-30T18:08:21.942" v="138" actId="1076"/>
        <pc:sldMkLst>
          <pc:docMk/>
          <pc:sldMk cId="0" sldId="268"/>
        </pc:sldMkLst>
        <pc:spChg chg="mod">
          <ac:chgData name="Adrian Salguero" userId="f921b06be2346e4d" providerId="LiveId" clId="{42694335-63BB-46EC-AF38-63FE051D1C63}" dt="2026-06-30T18:08:21.942" v="138" actId="1076"/>
          <ac:spMkLst>
            <pc:docMk/>
            <pc:sldMk cId="0" sldId="268"/>
            <ac:spMk id="432" creationId="{00000000-0000-0000-0000-000000000000}"/>
          </ac:spMkLst>
        </pc:spChg>
      </pc:sldChg>
      <pc:sldChg chg="addSp delSp modSp mod">
        <pc:chgData name="Adrian Salguero" userId="f921b06be2346e4d" providerId="LiveId" clId="{42694335-63BB-46EC-AF38-63FE051D1C63}" dt="2026-06-30T18:11:27.962" v="148" actId="27614"/>
        <pc:sldMkLst>
          <pc:docMk/>
          <pc:sldMk cId="0" sldId="269"/>
        </pc:sldMkLst>
        <pc:picChg chg="add mod">
          <ac:chgData name="Adrian Salguero" userId="f921b06be2346e4d" providerId="LiveId" clId="{42694335-63BB-46EC-AF38-63FE051D1C63}" dt="2026-06-30T18:11:27.962" v="148" actId="27614"/>
          <ac:picMkLst>
            <pc:docMk/>
            <pc:sldMk cId="0" sldId="269"/>
            <ac:picMk id="3" creationId="{A45E46E3-DE26-FA4E-C12F-9FD65A7A4C7A}"/>
          </ac:picMkLst>
        </pc:picChg>
        <pc:picChg chg="del">
          <ac:chgData name="Adrian Salguero" userId="f921b06be2346e4d" providerId="LiveId" clId="{42694335-63BB-46EC-AF38-63FE051D1C63}" dt="2026-06-30T18:09:35.722" v="139" actId="478"/>
          <ac:picMkLst>
            <pc:docMk/>
            <pc:sldMk cId="0" sldId="269"/>
            <ac:picMk id="447" creationId="{00000000-0000-0000-0000-000000000000}"/>
          </ac:picMkLst>
        </pc:picChg>
      </pc:sldChg>
      <pc:sldChg chg="modSp mod">
        <pc:chgData name="Adrian Salguero" userId="f921b06be2346e4d" providerId="LiveId" clId="{42694335-63BB-46EC-AF38-63FE051D1C63}" dt="2026-06-29T18:16:18.330" v="12" actId="27636"/>
        <pc:sldMkLst>
          <pc:docMk/>
          <pc:sldMk cId="0" sldId="274"/>
        </pc:sldMkLst>
        <pc:spChg chg="mod">
          <ac:chgData name="Adrian Salguero" userId="f921b06be2346e4d" providerId="LiveId" clId="{42694335-63BB-46EC-AF38-63FE051D1C63}" dt="2026-06-29T18:16:18.330" v="12" actId="27636"/>
          <ac:spMkLst>
            <pc:docMk/>
            <pc:sldMk cId="0" sldId="274"/>
            <ac:spMk id="5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ef6940a823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3ef6940a823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ef90a3f21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ef90a3f21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ef90a3f21f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ef90a3f21f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ef90a3f21f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ef90a3f21f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ef90a3f21f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ef90a3f21f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ef90a3f21f_0_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ef90a3f21f_0_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ef90a3f21f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ef90a3f21f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ef90a3f21f_0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ef90a3f21f_0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ef90a3f21f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ef90a3f21f_0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ef90a3f21f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ef90a3f21f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ef90a3f21f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ef90a3f21f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ef6940a8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3ef6940a8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ef90a3f21f_0_1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ef90a3f21f_0_1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ef90a3f21f_0_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ef90a3f21f_0_1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ef90a3f21f_0_1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ef90a3f21f_0_1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ef90a3f21f_0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ef90a3f21f_0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ef90a3f21f_0_1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ef90a3f21f_0_1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ef90a3f21f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ef90a3f21f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ef90a3f21f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ef90a3f21f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ef90a3f21f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ef90a3f21f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ef90a3f21f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ef90a3f21f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ef90a3f21f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ef90a3f21f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ef90a3f21f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ef90a3f21f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ef90a3f21f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ef90a3f21f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ef67936621_0_2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g3ef67936621_0_2135"/>
          <p:cNvSpPr/>
          <p:nvPr/>
        </p:nvSpPr>
        <p:spPr>
          <a:xfrm>
            <a:off x="1182313" y="2667746"/>
            <a:ext cx="1029600" cy="393600"/>
          </a:xfrm>
          <a:prstGeom prst="roundRect">
            <a:avLst>
              <a:gd name="adj" fmla="val 18636"/>
            </a:avLst>
          </a:prstGeom>
          <a:solidFill>
            <a:srgbClr val="5F4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160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g3ef67936621_0_2135"/>
          <p:cNvSpPr txBox="1">
            <a:spLocks noGrp="1"/>
          </p:cNvSpPr>
          <p:nvPr>
            <p:ph type="subTitle" idx="1"/>
          </p:nvPr>
        </p:nvSpPr>
        <p:spPr>
          <a:xfrm>
            <a:off x="2344275" y="2626049"/>
            <a:ext cx="5729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g3ef67936621_0_2135"/>
          <p:cNvSpPr txBox="1">
            <a:spLocks noGrp="1"/>
          </p:cNvSpPr>
          <p:nvPr>
            <p:ph type="ctrTitle"/>
          </p:nvPr>
        </p:nvSpPr>
        <p:spPr>
          <a:xfrm>
            <a:off x="1070175" y="1671819"/>
            <a:ext cx="7003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ef67936621_0_216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g3ef67936621_0_2162" descr="University of Washington &quot;W&quot; logo in purpl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3619" y="50956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3ef67936621_0_216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g3ef67936621_0_216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g3ef67936621_0_216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g3ef67936621_0_21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g3ef67936621_0_2162"/>
          <p:cNvSpPr/>
          <p:nvPr/>
        </p:nvSpPr>
        <p:spPr>
          <a:xfrm>
            <a:off x="1147175" y="4663150"/>
            <a:ext cx="34251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3ef67936621_0_2162"/>
          <p:cNvSpPr txBox="1"/>
          <p:nvPr/>
        </p:nvSpPr>
        <p:spPr>
          <a:xfrm>
            <a:off x="348948" y="4703625"/>
            <a:ext cx="3863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CSE 160:</a:t>
            </a: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Conditionals &amp; Functions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ef67936621_0_2180"/>
          <p:cNvSpPr txBox="1">
            <a:spLocks noGrp="1"/>
          </p:cNvSpPr>
          <p:nvPr>
            <p:ph type="body" idx="1"/>
          </p:nvPr>
        </p:nvSpPr>
        <p:spPr>
          <a:xfrm>
            <a:off x="311700" y="412863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2" name="Google Shape;62;g3ef67936621_0_21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ef67936621_0_21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 Information">
  <p:cSld name="CUSTO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ef67936621_0_2189"/>
          <p:cNvSpPr txBox="1"/>
          <p:nvPr/>
        </p:nvSpPr>
        <p:spPr>
          <a:xfrm>
            <a:off x="417950" y="316025"/>
            <a:ext cx="4587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Information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3ef67936621_0_2189"/>
          <p:cNvSpPr txBox="1"/>
          <p:nvPr/>
        </p:nvSpPr>
        <p:spPr>
          <a:xfrm>
            <a:off x="417950" y="856300"/>
            <a:ext cx="6289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This slide template was designed by James Weichert for UW CSE lectures.  </a:t>
            </a:r>
            <a:endParaRPr sz="14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3ef67936621_0_2189"/>
          <p:cNvSpPr txBox="1"/>
          <p:nvPr/>
        </p:nvSpPr>
        <p:spPr>
          <a:xfrm>
            <a:off x="1249300" y="1345569"/>
            <a:ext cx="1335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Accent Colors</a:t>
            </a:r>
            <a:endParaRPr sz="14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3ef67936621_0_2189"/>
          <p:cNvSpPr/>
          <p:nvPr/>
        </p:nvSpPr>
        <p:spPr>
          <a:xfrm>
            <a:off x="1126975" y="2227095"/>
            <a:ext cx="336300" cy="32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3ef67936621_0_2189"/>
          <p:cNvSpPr txBox="1"/>
          <p:nvPr/>
        </p:nvSpPr>
        <p:spPr>
          <a:xfrm>
            <a:off x="1626475" y="21658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#475D9A</a:t>
            </a:r>
            <a:endParaRPr sz="18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3ef67936621_0_2189"/>
          <p:cNvSpPr/>
          <p:nvPr/>
        </p:nvSpPr>
        <p:spPr>
          <a:xfrm>
            <a:off x="1126975" y="2675595"/>
            <a:ext cx="336300" cy="326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3ef67936621_0_2189"/>
          <p:cNvSpPr txBox="1"/>
          <p:nvPr/>
        </p:nvSpPr>
        <p:spPr>
          <a:xfrm>
            <a:off x="1626475" y="26143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#8264A6</a:t>
            </a:r>
            <a:endParaRPr sz="1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3ef67936621_0_2189"/>
          <p:cNvSpPr/>
          <p:nvPr/>
        </p:nvSpPr>
        <p:spPr>
          <a:xfrm>
            <a:off x="1126975" y="3124095"/>
            <a:ext cx="336300" cy="32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3ef67936621_0_2189"/>
          <p:cNvSpPr txBox="1"/>
          <p:nvPr/>
        </p:nvSpPr>
        <p:spPr>
          <a:xfrm>
            <a:off x="1626475" y="30628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#577656</a:t>
            </a:r>
            <a:endParaRPr sz="18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3ef67936621_0_2189"/>
          <p:cNvSpPr/>
          <p:nvPr/>
        </p:nvSpPr>
        <p:spPr>
          <a:xfrm>
            <a:off x="1126975" y="3572595"/>
            <a:ext cx="336300" cy="32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3ef67936621_0_2189"/>
          <p:cNvSpPr txBox="1"/>
          <p:nvPr/>
        </p:nvSpPr>
        <p:spPr>
          <a:xfrm>
            <a:off x="1626475" y="35113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#AB5457</a:t>
            </a:r>
            <a:endParaRPr sz="18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3ef67936621_0_2189"/>
          <p:cNvSpPr/>
          <p:nvPr/>
        </p:nvSpPr>
        <p:spPr>
          <a:xfrm>
            <a:off x="1126975" y="4021095"/>
            <a:ext cx="336300" cy="32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3ef67936621_0_2189"/>
          <p:cNvSpPr txBox="1"/>
          <p:nvPr/>
        </p:nvSpPr>
        <p:spPr>
          <a:xfrm>
            <a:off x="1626475" y="39598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#AB5457 </a:t>
            </a:r>
            <a:endParaRPr sz="18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3ef67936621_0_2189"/>
          <p:cNvSpPr txBox="1"/>
          <p:nvPr/>
        </p:nvSpPr>
        <p:spPr>
          <a:xfrm>
            <a:off x="2605096" y="3970293"/>
            <a:ext cx="3363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3ef67936621_0_2189"/>
          <p:cNvSpPr txBox="1"/>
          <p:nvPr/>
        </p:nvSpPr>
        <p:spPr>
          <a:xfrm>
            <a:off x="1126975" y="4490174"/>
            <a:ext cx="18144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 only WCAG 2.1 AA compliant for large text </a:t>
            </a:r>
            <a:endParaRPr sz="1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3ef67936621_0_2189"/>
          <p:cNvSpPr txBox="1"/>
          <p:nvPr/>
        </p:nvSpPr>
        <p:spPr>
          <a:xfrm>
            <a:off x="3664800" y="1345577"/>
            <a:ext cx="1814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Background Colors</a:t>
            </a:r>
            <a:endParaRPr sz="14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3ef67936621_0_2189"/>
          <p:cNvSpPr/>
          <p:nvPr/>
        </p:nvSpPr>
        <p:spPr>
          <a:xfrm>
            <a:off x="3934650" y="2191395"/>
            <a:ext cx="1274700" cy="397500"/>
          </a:xfrm>
          <a:prstGeom prst="roundRect">
            <a:avLst>
              <a:gd name="adj" fmla="val 16667"/>
            </a:avLst>
          </a:prstGeom>
          <a:solidFill>
            <a:srgbClr val="3A4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#3A4C7E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3ef67936621_0_2189"/>
          <p:cNvSpPr/>
          <p:nvPr/>
        </p:nvSpPr>
        <p:spPr>
          <a:xfrm>
            <a:off x="3934650" y="2639895"/>
            <a:ext cx="1274700" cy="397500"/>
          </a:xfrm>
          <a:prstGeom prst="roundRect">
            <a:avLst>
              <a:gd name="adj" fmla="val 16667"/>
            </a:avLst>
          </a:prstGeom>
          <a:solidFill>
            <a:srgbClr val="5F4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#5F477B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3ef67936621_0_2189"/>
          <p:cNvSpPr/>
          <p:nvPr/>
        </p:nvSpPr>
        <p:spPr>
          <a:xfrm>
            <a:off x="3934650" y="3088395"/>
            <a:ext cx="1274700" cy="397500"/>
          </a:xfrm>
          <a:prstGeom prst="roundRect">
            <a:avLst>
              <a:gd name="adj" fmla="val 16667"/>
            </a:avLst>
          </a:prstGeom>
          <a:solidFill>
            <a:srgbClr val="41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#415940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3ef67936621_0_2189"/>
          <p:cNvSpPr/>
          <p:nvPr/>
        </p:nvSpPr>
        <p:spPr>
          <a:xfrm>
            <a:off x="3934650" y="3536895"/>
            <a:ext cx="1274700" cy="397500"/>
          </a:xfrm>
          <a:prstGeom prst="roundRect">
            <a:avLst>
              <a:gd name="adj" fmla="val 16667"/>
            </a:avLst>
          </a:prstGeom>
          <a:solidFill>
            <a:srgbClr val="883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#883F41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ef67936621_0_2189"/>
          <p:cNvSpPr txBox="1"/>
          <p:nvPr/>
        </p:nvSpPr>
        <p:spPr>
          <a:xfrm>
            <a:off x="984250" y="1656213"/>
            <a:ext cx="18654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WCAG 2.1 </a:t>
            </a:r>
            <a:r>
              <a:rPr lang="en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compliant on a white background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ef67936621_0_2189"/>
          <p:cNvSpPr txBox="1"/>
          <p:nvPr/>
        </p:nvSpPr>
        <p:spPr>
          <a:xfrm>
            <a:off x="3639300" y="1656213"/>
            <a:ext cx="18654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WCAG 2.1 </a:t>
            </a:r>
            <a:r>
              <a:rPr lang="en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AAA</a:t>
            </a: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compliant with white text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ef67936621_0_21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g3ef67936621_0_2189"/>
          <p:cNvSpPr txBox="1"/>
          <p:nvPr/>
        </p:nvSpPr>
        <p:spPr>
          <a:xfrm>
            <a:off x="6559388" y="1345569"/>
            <a:ext cx="1335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Text Colors</a:t>
            </a:r>
            <a:endParaRPr sz="14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3ef67936621_0_2189"/>
          <p:cNvSpPr/>
          <p:nvPr/>
        </p:nvSpPr>
        <p:spPr>
          <a:xfrm>
            <a:off x="6437063" y="2227095"/>
            <a:ext cx="336300" cy="326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3ef67936621_0_2189"/>
          <p:cNvSpPr txBox="1"/>
          <p:nvPr/>
        </p:nvSpPr>
        <p:spPr>
          <a:xfrm>
            <a:off x="6936563" y="21658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#434343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3ef67936621_0_2189"/>
          <p:cNvSpPr txBox="1"/>
          <p:nvPr/>
        </p:nvSpPr>
        <p:spPr>
          <a:xfrm>
            <a:off x="6294338" y="1656213"/>
            <a:ext cx="18654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WCAG 2.1 </a:t>
            </a:r>
            <a:r>
              <a:rPr lang="en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compliant on a white background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3ef67936621_0_2189"/>
          <p:cNvSpPr/>
          <p:nvPr/>
        </p:nvSpPr>
        <p:spPr>
          <a:xfrm>
            <a:off x="6437063" y="2675595"/>
            <a:ext cx="336300" cy="32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3ef67936621_0_2189"/>
          <p:cNvSpPr txBox="1"/>
          <p:nvPr/>
        </p:nvSpPr>
        <p:spPr>
          <a:xfrm>
            <a:off x="6936563" y="26143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#767676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3ef67936621_0_2189"/>
          <p:cNvSpPr txBox="1"/>
          <p:nvPr/>
        </p:nvSpPr>
        <p:spPr>
          <a:xfrm>
            <a:off x="6559388" y="3124107"/>
            <a:ext cx="1335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Misc. Colors</a:t>
            </a:r>
            <a:endParaRPr sz="14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3ef67936621_0_2189"/>
          <p:cNvSpPr/>
          <p:nvPr/>
        </p:nvSpPr>
        <p:spPr>
          <a:xfrm>
            <a:off x="6437063" y="3892132"/>
            <a:ext cx="336300" cy="326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3ef67936621_0_2189"/>
          <p:cNvSpPr txBox="1"/>
          <p:nvPr/>
        </p:nvSpPr>
        <p:spPr>
          <a:xfrm>
            <a:off x="6936563" y="3830932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#DAB153</a:t>
            </a:r>
            <a:endParaRPr sz="1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ef67936621_0_2189"/>
          <p:cNvSpPr txBox="1"/>
          <p:nvPr/>
        </p:nvSpPr>
        <p:spPr>
          <a:xfrm>
            <a:off x="6294350" y="3434759"/>
            <a:ext cx="1865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non-text decoration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3ef67936621_0_2189"/>
          <p:cNvSpPr/>
          <p:nvPr/>
        </p:nvSpPr>
        <p:spPr>
          <a:xfrm>
            <a:off x="3934650" y="4015770"/>
            <a:ext cx="1274700" cy="39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#FDF6E7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3ef67936621_0_2189"/>
          <p:cNvSpPr txBox="1"/>
          <p:nvPr/>
        </p:nvSpPr>
        <p:spPr>
          <a:xfrm>
            <a:off x="5173451" y="3995380"/>
            <a:ext cx="3363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3ef67936621_0_2189"/>
          <p:cNvSpPr txBox="1"/>
          <p:nvPr/>
        </p:nvSpPr>
        <p:spPr>
          <a:xfrm>
            <a:off x="6253250" y="4490175"/>
            <a:ext cx="19476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** WCAG 2.1 AA compliant with grey,  blue, purple, and green text</a:t>
            </a:r>
            <a:endParaRPr sz="1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ef90a3f21f_0_9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g3ef90a3f21f_0_924"/>
          <p:cNvSpPr/>
          <p:nvPr/>
        </p:nvSpPr>
        <p:spPr>
          <a:xfrm>
            <a:off x="1182313" y="2667746"/>
            <a:ext cx="1029600" cy="393600"/>
          </a:xfrm>
          <a:prstGeom prst="roundRect">
            <a:avLst>
              <a:gd name="adj" fmla="val 18636"/>
            </a:avLst>
          </a:prstGeom>
          <a:solidFill>
            <a:srgbClr val="5F4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160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3ef90a3f21f_0_924"/>
          <p:cNvSpPr txBox="1">
            <a:spLocks noGrp="1"/>
          </p:cNvSpPr>
          <p:nvPr>
            <p:ph type="subTitle" idx="1"/>
          </p:nvPr>
        </p:nvSpPr>
        <p:spPr>
          <a:xfrm>
            <a:off x="2344275" y="2626049"/>
            <a:ext cx="57294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g3ef90a3f21f_0_924"/>
          <p:cNvSpPr txBox="1">
            <a:spLocks noGrp="1"/>
          </p:cNvSpPr>
          <p:nvPr>
            <p:ph type="ctrTitle"/>
          </p:nvPr>
        </p:nvSpPr>
        <p:spPr>
          <a:xfrm>
            <a:off x="1070175" y="1671819"/>
            <a:ext cx="7003500" cy="88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ef90a3f21f_0_9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g3ef90a3f21f_0_929"/>
          <p:cNvSpPr txBox="1">
            <a:spLocks noGrp="1"/>
          </p:cNvSpPr>
          <p:nvPr>
            <p:ph type="title"/>
          </p:nvPr>
        </p:nvSpPr>
        <p:spPr>
          <a:xfrm>
            <a:off x="813300" y="2150850"/>
            <a:ext cx="751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ef90a3f21f_0_9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g3ef90a3f21f_0_932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85206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g3ef90a3f21f_0_932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ef90a3f21f_0_9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g3ef90a3f21f_0_936"/>
          <p:cNvSpPr txBox="1">
            <a:spLocks noGrp="1"/>
          </p:cNvSpPr>
          <p:nvPr>
            <p:ph type="body" idx="1"/>
          </p:nvPr>
        </p:nvSpPr>
        <p:spPr>
          <a:xfrm>
            <a:off x="311700" y="105053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g3ef90a3f21f_0_936"/>
          <p:cNvSpPr txBox="1">
            <a:spLocks noGrp="1"/>
          </p:cNvSpPr>
          <p:nvPr>
            <p:ph type="body" idx="2"/>
          </p:nvPr>
        </p:nvSpPr>
        <p:spPr>
          <a:xfrm>
            <a:off x="4832400" y="105053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g3ef90a3f21f_0_936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f90a3f21f_0_941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ef90a3f21f_0_9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ef90a3f21f_0_9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g3ef90a3f21f_0_944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3ef90a3f21f_0_944"/>
          <p:cNvSpPr txBox="1">
            <a:spLocks noGrp="1"/>
          </p:cNvSpPr>
          <p:nvPr>
            <p:ph type="body" idx="1"/>
          </p:nvPr>
        </p:nvSpPr>
        <p:spPr>
          <a:xfrm>
            <a:off x="311700" y="105053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ef67936621_0_21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g3ef67936621_0_2143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8520600" cy="3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3ef67936621_0_2143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f90a3f21f_0_948"/>
          <p:cNvSpPr txBox="1">
            <a:spLocks noGrp="1"/>
          </p:cNvSpPr>
          <p:nvPr>
            <p:ph type="title"/>
          </p:nvPr>
        </p:nvSpPr>
        <p:spPr>
          <a:xfrm>
            <a:off x="1388100" y="48072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4" name="Google Shape;134;g3ef90a3f21f_0_9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f90a3f21f_0_9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g3ef90a3f21f_0_951" descr="University of Washington &quot;W&quot; logo in purple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3619" y="50956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ef90a3f21f_0_95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g3ef90a3f21f_0_95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g3ef90a3f21f_0_95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g3ef90a3f21f_0_9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g3ef90a3f21f_0_951"/>
          <p:cNvSpPr/>
          <p:nvPr/>
        </p:nvSpPr>
        <p:spPr>
          <a:xfrm>
            <a:off x="1147175" y="4663150"/>
            <a:ext cx="34251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ef90a3f21f_0_951"/>
          <p:cNvSpPr txBox="1"/>
          <p:nvPr/>
        </p:nvSpPr>
        <p:spPr>
          <a:xfrm>
            <a:off x="348948" y="4703625"/>
            <a:ext cx="3863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CSE 160: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Conditionals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Diagram">
  <p:cSld name="SECTION_TITLE_AND_DESCRIPTION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f90a3f21f_0_96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g3ef90a3f21f_0_960" descr="University of Washington &quot;W&quot; logo in purple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3619" y="50956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ef90a3f21f_0_9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g3ef90a3f21f_0_960"/>
          <p:cNvSpPr txBox="1">
            <a:spLocks noGrp="1"/>
          </p:cNvSpPr>
          <p:nvPr>
            <p:ph type="title"/>
          </p:nvPr>
        </p:nvSpPr>
        <p:spPr>
          <a:xfrm>
            <a:off x="311700" y="281925"/>
            <a:ext cx="39291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9" name="Google Shape;149;g3ef90a3f21f_0_960"/>
          <p:cNvSpPr/>
          <p:nvPr/>
        </p:nvSpPr>
        <p:spPr>
          <a:xfrm>
            <a:off x="556875" y="4710200"/>
            <a:ext cx="4015200" cy="3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ef90a3f21f_0_960"/>
          <p:cNvSpPr txBox="1"/>
          <p:nvPr/>
        </p:nvSpPr>
        <p:spPr>
          <a:xfrm>
            <a:off x="348948" y="4703625"/>
            <a:ext cx="3863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CSE 160: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Conditionals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ef90a3f21f_0_960"/>
          <p:cNvSpPr txBox="1">
            <a:spLocks noGrp="1"/>
          </p:cNvSpPr>
          <p:nvPr>
            <p:ph type="body" idx="1"/>
          </p:nvPr>
        </p:nvSpPr>
        <p:spPr>
          <a:xfrm>
            <a:off x="4933875" y="672800"/>
            <a:ext cx="38634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52" name="Google Shape;152;g3ef90a3f21f_0_960"/>
          <p:cNvSpPr txBox="1">
            <a:spLocks noGrp="1"/>
          </p:cNvSpPr>
          <p:nvPr>
            <p:ph type="body" idx="2"/>
          </p:nvPr>
        </p:nvSpPr>
        <p:spPr>
          <a:xfrm>
            <a:off x="339450" y="989325"/>
            <a:ext cx="3873600" cy="3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f90a3f21f_0_969"/>
          <p:cNvSpPr txBox="1">
            <a:spLocks noGrp="1"/>
          </p:cNvSpPr>
          <p:nvPr>
            <p:ph type="body" idx="1"/>
          </p:nvPr>
        </p:nvSpPr>
        <p:spPr>
          <a:xfrm>
            <a:off x="311700" y="412863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5" name="Google Shape;155;g3ef90a3f21f_0_9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ef90a3f21f_0_97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8" name="Google Shape;158;g3ef90a3f21f_0_97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g3ef90a3f21f_0_9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f90a3f21f_0_9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 Information">
  <p:cSld name="CUSTOM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ef90a3f21f_0_978"/>
          <p:cNvSpPr txBox="1"/>
          <p:nvPr/>
        </p:nvSpPr>
        <p:spPr>
          <a:xfrm>
            <a:off x="417950" y="316025"/>
            <a:ext cx="4587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Information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ef90a3f21f_0_978"/>
          <p:cNvSpPr txBox="1"/>
          <p:nvPr/>
        </p:nvSpPr>
        <p:spPr>
          <a:xfrm>
            <a:off x="417950" y="856300"/>
            <a:ext cx="6289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This slide template was designed by James Weichert for UW CSE lectures.  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ef90a3f21f_0_978"/>
          <p:cNvSpPr txBox="1"/>
          <p:nvPr/>
        </p:nvSpPr>
        <p:spPr>
          <a:xfrm>
            <a:off x="1249300" y="1345569"/>
            <a:ext cx="1335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Accent Colors</a:t>
            </a:r>
            <a:endParaRPr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ef90a3f21f_0_978"/>
          <p:cNvSpPr/>
          <p:nvPr/>
        </p:nvSpPr>
        <p:spPr>
          <a:xfrm>
            <a:off x="1126975" y="2227095"/>
            <a:ext cx="336300" cy="32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ef90a3f21f_0_978"/>
          <p:cNvSpPr txBox="1"/>
          <p:nvPr/>
        </p:nvSpPr>
        <p:spPr>
          <a:xfrm>
            <a:off x="1626475" y="21658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#475D9A</a:t>
            </a:r>
            <a:endParaRPr sz="1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ef90a3f21f_0_978"/>
          <p:cNvSpPr/>
          <p:nvPr/>
        </p:nvSpPr>
        <p:spPr>
          <a:xfrm>
            <a:off x="1126975" y="2675595"/>
            <a:ext cx="336300" cy="326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ef90a3f21f_0_978"/>
          <p:cNvSpPr txBox="1"/>
          <p:nvPr/>
        </p:nvSpPr>
        <p:spPr>
          <a:xfrm>
            <a:off x="1626475" y="26143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#8264A6</a:t>
            </a:r>
            <a:endParaRPr sz="1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ef90a3f21f_0_978"/>
          <p:cNvSpPr/>
          <p:nvPr/>
        </p:nvSpPr>
        <p:spPr>
          <a:xfrm>
            <a:off x="1126975" y="3124095"/>
            <a:ext cx="336300" cy="32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ef90a3f21f_0_978"/>
          <p:cNvSpPr txBox="1"/>
          <p:nvPr/>
        </p:nvSpPr>
        <p:spPr>
          <a:xfrm>
            <a:off x="1626475" y="30628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#577656</a:t>
            </a:r>
            <a:endParaRPr sz="18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ef90a3f21f_0_978"/>
          <p:cNvSpPr/>
          <p:nvPr/>
        </p:nvSpPr>
        <p:spPr>
          <a:xfrm>
            <a:off x="1126975" y="3572595"/>
            <a:ext cx="336300" cy="32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ef90a3f21f_0_978"/>
          <p:cNvSpPr txBox="1"/>
          <p:nvPr/>
        </p:nvSpPr>
        <p:spPr>
          <a:xfrm>
            <a:off x="1626475" y="35113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#AB5457</a:t>
            </a:r>
            <a:endParaRPr sz="18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ef90a3f21f_0_978"/>
          <p:cNvSpPr/>
          <p:nvPr/>
        </p:nvSpPr>
        <p:spPr>
          <a:xfrm>
            <a:off x="1126975" y="4021095"/>
            <a:ext cx="336300" cy="32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ef90a3f21f_0_978"/>
          <p:cNvSpPr txBox="1"/>
          <p:nvPr/>
        </p:nvSpPr>
        <p:spPr>
          <a:xfrm>
            <a:off x="1626475" y="39598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#AB5457 </a:t>
            </a:r>
            <a:endParaRPr sz="18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ef90a3f21f_0_978"/>
          <p:cNvSpPr txBox="1"/>
          <p:nvPr/>
        </p:nvSpPr>
        <p:spPr>
          <a:xfrm>
            <a:off x="2605096" y="3970293"/>
            <a:ext cx="3363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ef90a3f21f_0_978"/>
          <p:cNvSpPr txBox="1"/>
          <p:nvPr/>
        </p:nvSpPr>
        <p:spPr>
          <a:xfrm>
            <a:off x="1126975" y="4490174"/>
            <a:ext cx="18144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 only WCAG 2.1 AA compliant for large text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ef90a3f21f_0_978"/>
          <p:cNvSpPr txBox="1"/>
          <p:nvPr/>
        </p:nvSpPr>
        <p:spPr>
          <a:xfrm>
            <a:off x="3664800" y="1345577"/>
            <a:ext cx="1814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Background Colors</a:t>
            </a:r>
            <a:endParaRPr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ef90a3f21f_0_978"/>
          <p:cNvSpPr/>
          <p:nvPr/>
        </p:nvSpPr>
        <p:spPr>
          <a:xfrm>
            <a:off x="3934650" y="2191395"/>
            <a:ext cx="1274700" cy="397500"/>
          </a:xfrm>
          <a:prstGeom prst="roundRect">
            <a:avLst>
              <a:gd name="adj" fmla="val 16667"/>
            </a:avLst>
          </a:prstGeom>
          <a:solidFill>
            <a:srgbClr val="3A4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#3A4C7E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ef90a3f21f_0_978"/>
          <p:cNvSpPr/>
          <p:nvPr/>
        </p:nvSpPr>
        <p:spPr>
          <a:xfrm>
            <a:off x="3934650" y="2639895"/>
            <a:ext cx="1274700" cy="397500"/>
          </a:xfrm>
          <a:prstGeom prst="roundRect">
            <a:avLst>
              <a:gd name="adj" fmla="val 16667"/>
            </a:avLst>
          </a:prstGeom>
          <a:solidFill>
            <a:srgbClr val="5F4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#5F477B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ef90a3f21f_0_978"/>
          <p:cNvSpPr/>
          <p:nvPr/>
        </p:nvSpPr>
        <p:spPr>
          <a:xfrm>
            <a:off x="3934650" y="3088395"/>
            <a:ext cx="1274700" cy="397500"/>
          </a:xfrm>
          <a:prstGeom prst="roundRect">
            <a:avLst>
              <a:gd name="adj" fmla="val 16667"/>
            </a:avLst>
          </a:prstGeom>
          <a:solidFill>
            <a:srgbClr val="41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#415940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ef90a3f21f_0_978"/>
          <p:cNvSpPr/>
          <p:nvPr/>
        </p:nvSpPr>
        <p:spPr>
          <a:xfrm>
            <a:off x="3934650" y="3536895"/>
            <a:ext cx="1274700" cy="397500"/>
          </a:xfrm>
          <a:prstGeom prst="roundRect">
            <a:avLst>
              <a:gd name="adj" fmla="val 16667"/>
            </a:avLst>
          </a:prstGeom>
          <a:solidFill>
            <a:srgbClr val="883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#883F41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ef90a3f21f_0_978"/>
          <p:cNvSpPr txBox="1"/>
          <p:nvPr/>
        </p:nvSpPr>
        <p:spPr>
          <a:xfrm>
            <a:off x="984250" y="1656213"/>
            <a:ext cx="18654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WCAG 2.1 </a:t>
            </a:r>
            <a:r>
              <a:rPr lang="en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compliant on a white background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ef90a3f21f_0_978"/>
          <p:cNvSpPr txBox="1"/>
          <p:nvPr/>
        </p:nvSpPr>
        <p:spPr>
          <a:xfrm>
            <a:off x="3639300" y="1656213"/>
            <a:ext cx="18654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WCAG 2.1 </a:t>
            </a:r>
            <a:r>
              <a:rPr lang="en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AAA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compliant with white text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ef90a3f21f_0_9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g3ef90a3f21f_0_978"/>
          <p:cNvSpPr txBox="1"/>
          <p:nvPr/>
        </p:nvSpPr>
        <p:spPr>
          <a:xfrm>
            <a:off x="6559388" y="1345569"/>
            <a:ext cx="1335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Text Colors</a:t>
            </a:r>
            <a:endParaRPr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ef90a3f21f_0_978"/>
          <p:cNvSpPr/>
          <p:nvPr/>
        </p:nvSpPr>
        <p:spPr>
          <a:xfrm>
            <a:off x="6437063" y="2227095"/>
            <a:ext cx="336300" cy="326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ef90a3f21f_0_978"/>
          <p:cNvSpPr txBox="1"/>
          <p:nvPr/>
        </p:nvSpPr>
        <p:spPr>
          <a:xfrm>
            <a:off x="6936563" y="21658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#434343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ef90a3f21f_0_978"/>
          <p:cNvSpPr txBox="1"/>
          <p:nvPr/>
        </p:nvSpPr>
        <p:spPr>
          <a:xfrm>
            <a:off x="6294338" y="1656213"/>
            <a:ext cx="18654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WCAG 2.1 </a:t>
            </a:r>
            <a:r>
              <a:rPr lang="en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compliant on a white background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ef90a3f21f_0_978"/>
          <p:cNvSpPr/>
          <p:nvPr/>
        </p:nvSpPr>
        <p:spPr>
          <a:xfrm>
            <a:off x="6437063" y="2675595"/>
            <a:ext cx="336300" cy="32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ef90a3f21f_0_978"/>
          <p:cNvSpPr txBox="1"/>
          <p:nvPr/>
        </p:nvSpPr>
        <p:spPr>
          <a:xfrm>
            <a:off x="6936563" y="26143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#767676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ef90a3f21f_0_978"/>
          <p:cNvSpPr txBox="1"/>
          <p:nvPr/>
        </p:nvSpPr>
        <p:spPr>
          <a:xfrm>
            <a:off x="6559388" y="3124107"/>
            <a:ext cx="1335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Misc. Colors</a:t>
            </a:r>
            <a:endParaRPr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ef90a3f21f_0_978"/>
          <p:cNvSpPr/>
          <p:nvPr/>
        </p:nvSpPr>
        <p:spPr>
          <a:xfrm>
            <a:off x="6437063" y="3892132"/>
            <a:ext cx="336300" cy="326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ef90a3f21f_0_978"/>
          <p:cNvSpPr txBox="1"/>
          <p:nvPr/>
        </p:nvSpPr>
        <p:spPr>
          <a:xfrm>
            <a:off x="6936563" y="3830932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#DAB153</a:t>
            </a:r>
            <a:endParaRPr sz="18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ef90a3f21f_0_978"/>
          <p:cNvSpPr txBox="1"/>
          <p:nvPr/>
        </p:nvSpPr>
        <p:spPr>
          <a:xfrm>
            <a:off x="6294350" y="3434759"/>
            <a:ext cx="1865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non-text decoration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ef90a3f21f_0_978"/>
          <p:cNvSpPr/>
          <p:nvPr/>
        </p:nvSpPr>
        <p:spPr>
          <a:xfrm>
            <a:off x="3934650" y="4015770"/>
            <a:ext cx="1274700" cy="39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#FDF6E7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ef90a3f21f_0_978"/>
          <p:cNvSpPr txBox="1"/>
          <p:nvPr/>
        </p:nvSpPr>
        <p:spPr>
          <a:xfrm>
            <a:off x="5173451" y="3995380"/>
            <a:ext cx="3363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ef90a3f21f_0_978"/>
          <p:cNvSpPr txBox="1"/>
          <p:nvPr/>
        </p:nvSpPr>
        <p:spPr>
          <a:xfrm>
            <a:off x="6253250" y="4490175"/>
            <a:ext cx="19476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** WCAG 2.1 AA compliant with grey,  blue, purple, and green text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ef90a3f21f_0_12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g3ef90a3f21f_0_1288"/>
          <p:cNvSpPr/>
          <p:nvPr/>
        </p:nvSpPr>
        <p:spPr>
          <a:xfrm>
            <a:off x="1182313" y="2667746"/>
            <a:ext cx="1029600" cy="393600"/>
          </a:xfrm>
          <a:prstGeom prst="roundRect">
            <a:avLst>
              <a:gd name="adj" fmla="val 18636"/>
            </a:avLst>
          </a:prstGeom>
          <a:solidFill>
            <a:srgbClr val="5F4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160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ef90a3f21f_0_1288"/>
          <p:cNvSpPr txBox="1">
            <a:spLocks noGrp="1"/>
          </p:cNvSpPr>
          <p:nvPr>
            <p:ph type="subTitle" idx="1"/>
          </p:nvPr>
        </p:nvSpPr>
        <p:spPr>
          <a:xfrm>
            <a:off x="2344275" y="2626049"/>
            <a:ext cx="57294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g3ef90a3f21f_0_1288"/>
          <p:cNvSpPr txBox="1">
            <a:spLocks noGrp="1"/>
          </p:cNvSpPr>
          <p:nvPr>
            <p:ph type="ctrTitle"/>
          </p:nvPr>
        </p:nvSpPr>
        <p:spPr>
          <a:xfrm>
            <a:off x="1070175" y="1671819"/>
            <a:ext cx="7003500" cy="88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ef90a3f21f_0_12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g3ef90a3f21f_0_1293"/>
          <p:cNvSpPr txBox="1">
            <a:spLocks noGrp="1"/>
          </p:cNvSpPr>
          <p:nvPr>
            <p:ph type="title"/>
          </p:nvPr>
        </p:nvSpPr>
        <p:spPr>
          <a:xfrm>
            <a:off x="813300" y="2150850"/>
            <a:ext cx="751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ef90a3f21f_0_12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g3ef90a3f21f_0_1296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85206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g3ef90a3f21f_0_1296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ef67936621_0_218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g3ef67936621_0_218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3ef67936621_0_21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ef90a3f21f_0_13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g3ef90a3f21f_0_1300"/>
          <p:cNvSpPr txBox="1">
            <a:spLocks noGrp="1"/>
          </p:cNvSpPr>
          <p:nvPr>
            <p:ph type="body" idx="1"/>
          </p:nvPr>
        </p:nvSpPr>
        <p:spPr>
          <a:xfrm>
            <a:off x="311700" y="105053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g3ef90a3f21f_0_1300"/>
          <p:cNvSpPr txBox="1">
            <a:spLocks noGrp="1"/>
          </p:cNvSpPr>
          <p:nvPr>
            <p:ph type="body" idx="2"/>
          </p:nvPr>
        </p:nvSpPr>
        <p:spPr>
          <a:xfrm>
            <a:off x="4832400" y="105053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g3ef90a3f21f_0_1300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f90a3f21f_0_1305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g3ef90a3f21f_0_1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ef90a3f21f_0_13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g3ef90a3f21f_0_1308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3ef90a3f21f_0_1308"/>
          <p:cNvSpPr txBox="1">
            <a:spLocks noGrp="1"/>
          </p:cNvSpPr>
          <p:nvPr>
            <p:ph type="body" idx="1"/>
          </p:nvPr>
        </p:nvSpPr>
        <p:spPr>
          <a:xfrm>
            <a:off x="311700" y="105053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ef90a3f21f_0_1312"/>
          <p:cNvSpPr txBox="1">
            <a:spLocks noGrp="1"/>
          </p:cNvSpPr>
          <p:nvPr>
            <p:ph type="title"/>
          </p:nvPr>
        </p:nvSpPr>
        <p:spPr>
          <a:xfrm>
            <a:off x="1388100" y="48072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1" name="Google Shape;231;g3ef90a3f21f_0_13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ef90a3f21f_0_13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g3ef90a3f21f_0_1315" descr="University of Washington &quot;W&quot; logo in purple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3619" y="50956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ef90a3f21f_0_13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6" name="Google Shape;236;g3ef90a3f21f_0_13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" name="Google Shape;237;g3ef90a3f21f_0_13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g3ef90a3f21f_0_13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g3ef90a3f21f_0_1315"/>
          <p:cNvSpPr/>
          <p:nvPr/>
        </p:nvSpPr>
        <p:spPr>
          <a:xfrm>
            <a:off x="1147175" y="4663150"/>
            <a:ext cx="34251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ef90a3f21f_0_1315"/>
          <p:cNvSpPr txBox="1"/>
          <p:nvPr/>
        </p:nvSpPr>
        <p:spPr>
          <a:xfrm>
            <a:off x="348948" y="4703625"/>
            <a:ext cx="3863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CSE 160: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Functions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Diagram">
  <p:cSld name="SECTION_TITLE_AND_DESCRIPTION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f90a3f21f_0_13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g3ef90a3f21f_0_1324" descr="University of Washington &quot;W&quot; logo in purple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3619" y="50956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ef90a3f21f_0_13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g3ef90a3f21f_0_1324"/>
          <p:cNvSpPr txBox="1">
            <a:spLocks noGrp="1"/>
          </p:cNvSpPr>
          <p:nvPr>
            <p:ph type="title"/>
          </p:nvPr>
        </p:nvSpPr>
        <p:spPr>
          <a:xfrm>
            <a:off x="311700" y="281925"/>
            <a:ext cx="39291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6" name="Google Shape;246;g3ef90a3f21f_0_1324"/>
          <p:cNvSpPr/>
          <p:nvPr/>
        </p:nvSpPr>
        <p:spPr>
          <a:xfrm>
            <a:off x="556875" y="4710200"/>
            <a:ext cx="4015200" cy="3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3ef90a3f21f_0_1324"/>
          <p:cNvSpPr txBox="1"/>
          <p:nvPr/>
        </p:nvSpPr>
        <p:spPr>
          <a:xfrm>
            <a:off x="348948" y="4703625"/>
            <a:ext cx="3863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CSE 160: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Functions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3ef90a3f21f_0_1324"/>
          <p:cNvSpPr txBox="1">
            <a:spLocks noGrp="1"/>
          </p:cNvSpPr>
          <p:nvPr>
            <p:ph type="body" idx="1"/>
          </p:nvPr>
        </p:nvSpPr>
        <p:spPr>
          <a:xfrm>
            <a:off x="4933875" y="672800"/>
            <a:ext cx="38634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249" name="Google Shape;249;g3ef90a3f21f_0_1324"/>
          <p:cNvSpPr txBox="1">
            <a:spLocks noGrp="1"/>
          </p:cNvSpPr>
          <p:nvPr>
            <p:ph type="body" idx="2"/>
          </p:nvPr>
        </p:nvSpPr>
        <p:spPr>
          <a:xfrm>
            <a:off x="339450" y="989325"/>
            <a:ext cx="3873600" cy="3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ef90a3f21f_0_1333"/>
          <p:cNvSpPr txBox="1">
            <a:spLocks noGrp="1"/>
          </p:cNvSpPr>
          <p:nvPr>
            <p:ph type="body" idx="1"/>
          </p:nvPr>
        </p:nvSpPr>
        <p:spPr>
          <a:xfrm>
            <a:off x="311700" y="412863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52" name="Google Shape;252;g3ef90a3f21f_0_13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ef90a3f21f_0_13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5" name="Google Shape;255;g3ef90a3f21f_0_13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6" name="Google Shape;256;g3ef90a3f21f_0_13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ef90a3f21f_0_13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 Information">
  <p:cSld name="CUSTOM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ef90a3f21f_0_1342"/>
          <p:cNvSpPr txBox="1"/>
          <p:nvPr/>
        </p:nvSpPr>
        <p:spPr>
          <a:xfrm>
            <a:off x="417950" y="316025"/>
            <a:ext cx="4587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Information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ef90a3f21f_0_1342"/>
          <p:cNvSpPr txBox="1"/>
          <p:nvPr/>
        </p:nvSpPr>
        <p:spPr>
          <a:xfrm>
            <a:off x="417950" y="856300"/>
            <a:ext cx="6289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This slide template was designed by James Weichert for UW CSE lectures.  </a:t>
            </a:r>
            <a:endParaRPr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ef90a3f21f_0_1342"/>
          <p:cNvSpPr txBox="1"/>
          <p:nvPr/>
        </p:nvSpPr>
        <p:spPr>
          <a:xfrm>
            <a:off x="1249300" y="1345569"/>
            <a:ext cx="1335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Accent Colors</a:t>
            </a:r>
            <a:endParaRPr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ef90a3f21f_0_1342"/>
          <p:cNvSpPr/>
          <p:nvPr/>
        </p:nvSpPr>
        <p:spPr>
          <a:xfrm>
            <a:off x="1126975" y="2227095"/>
            <a:ext cx="336300" cy="32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3ef90a3f21f_0_1342"/>
          <p:cNvSpPr txBox="1"/>
          <p:nvPr/>
        </p:nvSpPr>
        <p:spPr>
          <a:xfrm>
            <a:off x="1626475" y="21658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#475D9A</a:t>
            </a:r>
            <a:endParaRPr sz="18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3ef90a3f21f_0_1342"/>
          <p:cNvSpPr/>
          <p:nvPr/>
        </p:nvSpPr>
        <p:spPr>
          <a:xfrm>
            <a:off x="1126975" y="2675595"/>
            <a:ext cx="336300" cy="326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3ef90a3f21f_0_1342"/>
          <p:cNvSpPr txBox="1"/>
          <p:nvPr/>
        </p:nvSpPr>
        <p:spPr>
          <a:xfrm>
            <a:off x="1626475" y="26143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#8264A6</a:t>
            </a:r>
            <a:endParaRPr sz="1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ef90a3f21f_0_1342"/>
          <p:cNvSpPr/>
          <p:nvPr/>
        </p:nvSpPr>
        <p:spPr>
          <a:xfrm>
            <a:off x="1126975" y="3124095"/>
            <a:ext cx="336300" cy="32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3ef90a3f21f_0_1342"/>
          <p:cNvSpPr txBox="1"/>
          <p:nvPr/>
        </p:nvSpPr>
        <p:spPr>
          <a:xfrm>
            <a:off x="1626475" y="30628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#577656</a:t>
            </a:r>
            <a:endParaRPr sz="18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3ef90a3f21f_0_1342"/>
          <p:cNvSpPr/>
          <p:nvPr/>
        </p:nvSpPr>
        <p:spPr>
          <a:xfrm>
            <a:off x="1126975" y="3572595"/>
            <a:ext cx="336300" cy="32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3ef90a3f21f_0_1342"/>
          <p:cNvSpPr txBox="1"/>
          <p:nvPr/>
        </p:nvSpPr>
        <p:spPr>
          <a:xfrm>
            <a:off x="1626475" y="35113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#AB5457</a:t>
            </a:r>
            <a:endParaRPr sz="18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ef90a3f21f_0_1342"/>
          <p:cNvSpPr/>
          <p:nvPr/>
        </p:nvSpPr>
        <p:spPr>
          <a:xfrm>
            <a:off x="1126975" y="4021095"/>
            <a:ext cx="336300" cy="32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3ef90a3f21f_0_1342"/>
          <p:cNvSpPr txBox="1"/>
          <p:nvPr/>
        </p:nvSpPr>
        <p:spPr>
          <a:xfrm>
            <a:off x="1626475" y="39598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#AB5457 </a:t>
            </a:r>
            <a:endParaRPr sz="18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3ef90a3f21f_0_1342"/>
          <p:cNvSpPr txBox="1"/>
          <p:nvPr/>
        </p:nvSpPr>
        <p:spPr>
          <a:xfrm>
            <a:off x="2605096" y="3970293"/>
            <a:ext cx="3363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3ef90a3f21f_0_1342"/>
          <p:cNvSpPr txBox="1"/>
          <p:nvPr/>
        </p:nvSpPr>
        <p:spPr>
          <a:xfrm>
            <a:off x="1126975" y="4490174"/>
            <a:ext cx="18144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 only WCAG 2.1 AA compliant for large text 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3ef90a3f21f_0_1342"/>
          <p:cNvSpPr txBox="1"/>
          <p:nvPr/>
        </p:nvSpPr>
        <p:spPr>
          <a:xfrm>
            <a:off x="3664800" y="1345577"/>
            <a:ext cx="1814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Background Colors</a:t>
            </a:r>
            <a:endParaRPr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3ef90a3f21f_0_1342"/>
          <p:cNvSpPr/>
          <p:nvPr/>
        </p:nvSpPr>
        <p:spPr>
          <a:xfrm>
            <a:off x="3934650" y="2191395"/>
            <a:ext cx="1274700" cy="397500"/>
          </a:xfrm>
          <a:prstGeom prst="roundRect">
            <a:avLst>
              <a:gd name="adj" fmla="val 16667"/>
            </a:avLst>
          </a:prstGeom>
          <a:solidFill>
            <a:srgbClr val="3A4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#3A4C7E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3ef90a3f21f_0_1342"/>
          <p:cNvSpPr/>
          <p:nvPr/>
        </p:nvSpPr>
        <p:spPr>
          <a:xfrm>
            <a:off x="3934650" y="2639895"/>
            <a:ext cx="1274700" cy="397500"/>
          </a:xfrm>
          <a:prstGeom prst="roundRect">
            <a:avLst>
              <a:gd name="adj" fmla="val 16667"/>
            </a:avLst>
          </a:prstGeom>
          <a:solidFill>
            <a:srgbClr val="5F4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#5F477B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3ef90a3f21f_0_1342"/>
          <p:cNvSpPr/>
          <p:nvPr/>
        </p:nvSpPr>
        <p:spPr>
          <a:xfrm>
            <a:off x="3934650" y="3088395"/>
            <a:ext cx="1274700" cy="397500"/>
          </a:xfrm>
          <a:prstGeom prst="roundRect">
            <a:avLst>
              <a:gd name="adj" fmla="val 16667"/>
            </a:avLst>
          </a:prstGeom>
          <a:solidFill>
            <a:srgbClr val="41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#415940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3ef90a3f21f_0_1342"/>
          <p:cNvSpPr/>
          <p:nvPr/>
        </p:nvSpPr>
        <p:spPr>
          <a:xfrm>
            <a:off x="3934650" y="3536895"/>
            <a:ext cx="1274700" cy="397500"/>
          </a:xfrm>
          <a:prstGeom prst="roundRect">
            <a:avLst>
              <a:gd name="adj" fmla="val 16667"/>
            </a:avLst>
          </a:prstGeom>
          <a:solidFill>
            <a:srgbClr val="883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#883F41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3ef90a3f21f_0_1342"/>
          <p:cNvSpPr txBox="1"/>
          <p:nvPr/>
        </p:nvSpPr>
        <p:spPr>
          <a:xfrm>
            <a:off x="984250" y="1656213"/>
            <a:ext cx="18654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WCAG 2.1 </a:t>
            </a:r>
            <a:r>
              <a:rPr lang="en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compliant on a white background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3ef90a3f21f_0_1342"/>
          <p:cNvSpPr txBox="1"/>
          <p:nvPr/>
        </p:nvSpPr>
        <p:spPr>
          <a:xfrm>
            <a:off x="3639300" y="1656213"/>
            <a:ext cx="18654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WCAG 2.1 </a:t>
            </a:r>
            <a:r>
              <a:rPr lang="en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AAA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compliant with white text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3ef90a3f21f_0_13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g3ef90a3f21f_0_1342"/>
          <p:cNvSpPr txBox="1"/>
          <p:nvPr/>
        </p:nvSpPr>
        <p:spPr>
          <a:xfrm>
            <a:off x="6559388" y="1345569"/>
            <a:ext cx="1335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Text Colors</a:t>
            </a:r>
            <a:endParaRPr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3ef90a3f21f_0_1342"/>
          <p:cNvSpPr/>
          <p:nvPr/>
        </p:nvSpPr>
        <p:spPr>
          <a:xfrm>
            <a:off x="6437063" y="2227095"/>
            <a:ext cx="336300" cy="326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3ef90a3f21f_0_1342"/>
          <p:cNvSpPr txBox="1"/>
          <p:nvPr/>
        </p:nvSpPr>
        <p:spPr>
          <a:xfrm>
            <a:off x="6936563" y="21658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#434343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3ef90a3f21f_0_1342"/>
          <p:cNvSpPr txBox="1"/>
          <p:nvPr/>
        </p:nvSpPr>
        <p:spPr>
          <a:xfrm>
            <a:off x="6294338" y="1656213"/>
            <a:ext cx="18654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WCAG 2.1 </a:t>
            </a:r>
            <a:r>
              <a:rPr lang="en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compliant on a white background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3ef90a3f21f_0_1342"/>
          <p:cNvSpPr/>
          <p:nvPr/>
        </p:nvSpPr>
        <p:spPr>
          <a:xfrm>
            <a:off x="6437063" y="2675595"/>
            <a:ext cx="336300" cy="32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ef90a3f21f_0_1342"/>
          <p:cNvSpPr txBox="1"/>
          <p:nvPr/>
        </p:nvSpPr>
        <p:spPr>
          <a:xfrm>
            <a:off x="6936563" y="2614395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#767676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ef90a3f21f_0_1342"/>
          <p:cNvSpPr txBox="1"/>
          <p:nvPr/>
        </p:nvSpPr>
        <p:spPr>
          <a:xfrm>
            <a:off x="6559388" y="3124107"/>
            <a:ext cx="1335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Misc. Colors</a:t>
            </a:r>
            <a:endParaRPr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3ef90a3f21f_0_1342"/>
          <p:cNvSpPr/>
          <p:nvPr/>
        </p:nvSpPr>
        <p:spPr>
          <a:xfrm>
            <a:off x="6437063" y="3892132"/>
            <a:ext cx="336300" cy="326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3ef90a3f21f_0_1342"/>
          <p:cNvSpPr txBox="1"/>
          <p:nvPr/>
        </p:nvSpPr>
        <p:spPr>
          <a:xfrm>
            <a:off x="6936563" y="3830932"/>
            <a:ext cx="11418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#DAB153</a:t>
            </a:r>
            <a:endParaRPr sz="18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3ef90a3f21f_0_1342"/>
          <p:cNvSpPr txBox="1"/>
          <p:nvPr/>
        </p:nvSpPr>
        <p:spPr>
          <a:xfrm>
            <a:off x="6294350" y="3434759"/>
            <a:ext cx="1865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non-text decoration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3ef90a3f21f_0_1342"/>
          <p:cNvSpPr/>
          <p:nvPr/>
        </p:nvSpPr>
        <p:spPr>
          <a:xfrm>
            <a:off x="3934650" y="4015770"/>
            <a:ext cx="1274700" cy="39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#FDF6E7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3ef90a3f21f_0_1342"/>
          <p:cNvSpPr txBox="1"/>
          <p:nvPr/>
        </p:nvSpPr>
        <p:spPr>
          <a:xfrm>
            <a:off x="5173451" y="3995380"/>
            <a:ext cx="3363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3ef90a3f21f_0_1342"/>
          <p:cNvSpPr txBox="1"/>
          <p:nvPr/>
        </p:nvSpPr>
        <p:spPr>
          <a:xfrm>
            <a:off x="6253250" y="4490175"/>
            <a:ext cx="19476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** WCAG 2.1 AA compliant with grey,  blue, purple, and green text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Diagram">
  <p:cSld name="SECTION_TITLE_AND_DESCRIPTION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ef67936621_0_217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g3ef67936621_0_2171" descr="University of Washington &quot;W&quot; logo in purpl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3619" y="50956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3ef67936621_0_21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g3ef67936621_0_2171"/>
          <p:cNvSpPr txBox="1">
            <a:spLocks noGrp="1"/>
          </p:cNvSpPr>
          <p:nvPr>
            <p:ph type="title"/>
          </p:nvPr>
        </p:nvSpPr>
        <p:spPr>
          <a:xfrm>
            <a:off x="311700" y="281925"/>
            <a:ext cx="39291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g3ef67936621_0_2171"/>
          <p:cNvSpPr/>
          <p:nvPr/>
        </p:nvSpPr>
        <p:spPr>
          <a:xfrm>
            <a:off x="556875" y="4710200"/>
            <a:ext cx="4015200" cy="3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3ef67936621_0_2171"/>
          <p:cNvSpPr txBox="1"/>
          <p:nvPr/>
        </p:nvSpPr>
        <p:spPr>
          <a:xfrm>
            <a:off x="348948" y="4703625"/>
            <a:ext cx="3863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CSE 160:</a:t>
            </a: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Nested Loops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g3ef67936621_0_2171"/>
          <p:cNvSpPr txBox="1">
            <a:spLocks noGrp="1"/>
          </p:cNvSpPr>
          <p:nvPr>
            <p:ph type="body" idx="1"/>
          </p:nvPr>
        </p:nvSpPr>
        <p:spPr>
          <a:xfrm>
            <a:off x="4933875" y="672800"/>
            <a:ext cx="3863400" cy="3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32" name="Google Shape;32;g3ef67936621_0_2171"/>
          <p:cNvSpPr txBox="1">
            <a:spLocks noGrp="1"/>
          </p:cNvSpPr>
          <p:nvPr>
            <p:ph type="body" idx="2"/>
          </p:nvPr>
        </p:nvSpPr>
        <p:spPr>
          <a:xfrm>
            <a:off x="339450" y="989325"/>
            <a:ext cx="38736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ef67936621_0_21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g3ef67936621_0_2140"/>
          <p:cNvSpPr txBox="1">
            <a:spLocks noGrp="1"/>
          </p:cNvSpPr>
          <p:nvPr>
            <p:ph type="title"/>
          </p:nvPr>
        </p:nvSpPr>
        <p:spPr>
          <a:xfrm>
            <a:off x="813300" y="2150850"/>
            <a:ext cx="7517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ef67936621_0_21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g3ef67936621_0_2147"/>
          <p:cNvSpPr txBox="1">
            <a:spLocks noGrp="1"/>
          </p:cNvSpPr>
          <p:nvPr>
            <p:ph type="body" idx="1"/>
          </p:nvPr>
        </p:nvSpPr>
        <p:spPr>
          <a:xfrm>
            <a:off x="311700" y="105053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g3ef67936621_0_2147"/>
          <p:cNvSpPr txBox="1">
            <a:spLocks noGrp="1"/>
          </p:cNvSpPr>
          <p:nvPr>
            <p:ph type="body" idx="2"/>
          </p:nvPr>
        </p:nvSpPr>
        <p:spPr>
          <a:xfrm>
            <a:off x="4832400" y="105053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3ef67936621_0_2147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ef67936621_0_2152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3ef67936621_0_21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ef67936621_0_21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g3ef67936621_0_2155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ef67936621_0_2155"/>
          <p:cNvSpPr txBox="1">
            <a:spLocks noGrp="1"/>
          </p:cNvSpPr>
          <p:nvPr>
            <p:ph type="body" idx="1"/>
          </p:nvPr>
        </p:nvSpPr>
        <p:spPr>
          <a:xfrm>
            <a:off x="311700" y="105053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ef67936621_0_2159"/>
          <p:cNvSpPr txBox="1">
            <a:spLocks noGrp="1"/>
          </p:cNvSpPr>
          <p:nvPr>
            <p:ph type="title"/>
          </p:nvPr>
        </p:nvSpPr>
        <p:spPr>
          <a:xfrm>
            <a:off x="1388100" y="480725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g3ef67936621_0_21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g3ef67936621_0_2129" descr="University of Washington &quot;W&quot; logo in purpl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533619" y="50956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g3ef67936621_0_2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g3ef67936621_0_2129"/>
          <p:cNvSpPr txBox="1"/>
          <p:nvPr/>
        </p:nvSpPr>
        <p:spPr>
          <a:xfrm>
            <a:off x="2640300" y="4703625"/>
            <a:ext cx="3863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CSE 160:</a:t>
            </a: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Conditionals &amp; Functions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g3ef67936621_0_2129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8520600" cy="3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ef67936621_0_2129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3ef90a3f21f_0_918" descr="University of Washington &quot;W&quot; logo in purple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533619" y="50956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3ef90a3f21f_0_9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g3ef90a3f21f_0_918"/>
          <p:cNvSpPr txBox="1"/>
          <p:nvPr/>
        </p:nvSpPr>
        <p:spPr>
          <a:xfrm>
            <a:off x="2640300" y="4703625"/>
            <a:ext cx="3863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CSE 160: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Conditionals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3ef90a3f21f_0_918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8520600" cy="3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g3ef90a3f21f_0_918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3ef90a3f21f_0_1282" descr="University of Washington &quot;W&quot; logo in purple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533619" y="50956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ef90a3f21f_0_12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g3ef90a3f21f_0_1282"/>
          <p:cNvSpPr txBox="1"/>
          <p:nvPr/>
        </p:nvSpPr>
        <p:spPr>
          <a:xfrm>
            <a:off x="2640300" y="4703625"/>
            <a:ext cx="3863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CSE 160: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Functions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ef90a3f21f_0_1282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8520600" cy="3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g3ef90a3f21f_0_1282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render.html#code=x%20%3D%205%0Aif%20x%20%3D%3D%203%3A%0A%20%20%20%20print%28%22x%20is%203!%22%29%0Aelif%20x%20%3D%3D%207%3A%0A%20%20%20%20print%28%22x%20is%207!%22%29%0Aelse%3A%0A%20%20%20%20print%28%22x%20is%20neither%203%20nor%207%22%29&amp;cumulative=false&amp;curInstr=0&amp;heapPrimitives=nevernest&amp;mode=display&amp;origin=opt-frontend.js&amp;py=311&amp;rawInputLstJSON=%5B%5D&amp;textReferences=fal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60/26su/homework/a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adescope.com/courses/1326397" TargetMode="External"/><Relationship Id="rId4" Type="http://schemas.openxmlformats.org/officeDocument/2006/relationships/hyperlink" Target="https://jupyter.rttl.uw.edu/2026-summer-cse-160-a/hub/user-redirect/lab/tree/COURSE_MATERIALS/practice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upyter.rttl.uw.edu/2026-summer-cse-160-a/hub/user-redirect/lab/tree/COURSE_MATERIALS/lectures/lec0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upyter.rttl.uw.edu/2026-winter-cse-160-a/hub/user-redirect/lab/tree/COURSE_MATERIALS/lectures/lec05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f6940a823_0_319"/>
          <p:cNvSpPr txBox="1">
            <a:spLocks noGrp="1"/>
          </p:cNvSpPr>
          <p:nvPr>
            <p:ph type="subTitle" idx="1"/>
          </p:nvPr>
        </p:nvSpPr>
        <p:spPr>
          <a:xfrm>
            <a:off x="2344275" y="2626049"/>
            <a:ext cx="5729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Summer 2026</a:t>
            </a:r>
            <a:endParaRPr/>
          </a:p>
        </p:txBody>
      </p:sp>
      <p:sp>
        <p:nvSpPr>
          <p:cNvPr id="301" name="Google Shape;301;g3ef6940a823_0_319"/>
          <p:cNvSpPr txBox="1">
            <a:spLocks noGrp="1"/>
          </p:cNvSpPr>
          <p:nvPr>
            <p:ph type="ctrTitle"/>
          </p:nvPr>
        </p:nvSpPr>
        <p:spPr>
          <a:xfrm>
            <a:off x="1070175" y="1671819"/>
            <a:ext cx="7003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/>
              <a:t>Conditionals &amp; Functions</a:t>
            </a:r>
            <a:endParaRPr dirty="0"/>
          </a:p>
        </p:txBody>
      </p:sp>
      <p:sp>
        <p:nvSpPr>
          <p:cNvPr id="302" name="Google Shape;302;g3ef6940a823_0_319"/>
          <p:cNvSpPr/>
          <p:nvPr/>
        </p:nvSpPr>
        <p:spPr>
          <a:xfrm>
            <a:off x="138846" y="4717784"/>
            <a:ext cx="664500" cy="296400"/>
          </a:xfrm>
          <a:prstGeom prst="roundRect">
            <a:avLst>
              <a:gd name="adj" fmla="val 18636"/>
            </a:avLst>
          </a:prstGeom>
          <a:solidFill>
            <a:srgbClr val="41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3ef6940a823_0_319"/>
          <p:cNvSpPr txBox="1"/>
          <p:nvPr/>
        </p:nvSpPr>
        <p:spPr>
          <a:xfrm>
            <a:off x="849528" y="4666069"/>
            <a:ext cx="8589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#cse160</a:t>
            </a:r>
            <a:endParaRPr sz="14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3ef6940a823_0_3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05" name="Google Shape;305;g3ef6940a823_0_319"/>
          <p:cNvSpPr txBox="1"/>
          <p:nvPr/>
        </p:nvSpPr>
        <p:spPr>
          <a:xfrm>
            <a:off x="7787175" y="3530275"/>
            <a:ext cx="128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18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g3ef6940a823_0_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173" y="414976"/>
            <a:ext cx="1495600" cy="11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6563F9-97F1-5DF2-8F65-6E286A16F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656" y="3838706"/>
            <a:ext cx="1226837" cy="12152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ef90a3f21f_0_805"/>
          <p:cNvSpPr/>
          <p:nvPr/>
        </p:nvSpPr>
        <p:spPr>
          <a:xfrm>
            <a:off x="2373450" y="1659850"/>
            <a:ext cx="4397100" cy="2752500"/>
          </a:xfrm>
          <a:prstGeom prst="roundRect">
            <a:avLst>
              <a:gd name="adj" fmla="val 6698"/>
            </a:avLst>
          </a:prstGeom>
          <a:solidFill>
            <a:srgbClr val="FDF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condition: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# When condition is True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    # Run this code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	# When condition is False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	# Run this code instead</a:t>
            </a:r>
            <a:endParaRPr sz="1800" b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5" name="Google Shape;385;g3ef90a3f21f_0_805"/>
          <p:cNvSpPr txBox="1"/>
          <p:nvPr/>
        </p:nvSpPr>
        <p:spPr>
          <a:xfrm>
            <a:off x="765069" y="3113514"/>
            <a:ext cx="115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else keyword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6" name="Google Shape;386;g3ef90a3f21f_0_805"/>
          <p:cNvCxnSpPr>
            <a:stCxn id="385" idx="3"/>
          </p:cNvCxnSpPr>
          <p:nvPr/>
        </p:nvCxnSpPr>
        <p:spPr>
          <a:xfrm rot="10800000" flipH="1">
            <a:off x="1923069" y="3238014"/>
            <a:ext cx="548700" cy="72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7" name="Google Shape;387;g3ef90a3f21f_0_805"/>
          <p:cNvSpPr txBox="1">
            <a:spLocks noGrp="1"/>
          </p:cNvSpPr>
          <p:nvPr>
            <p:ph type="title"/>
          </p:nvPr>
        </p:nvSpPr>
        <p:spPr>
          <a:xfrm>
            <a:off x="819150" y="325350"/>
            <a:ext cx="75057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If-else statement “Anatomy”</a:t>
            </a:r>
            <a:endParaRPr/>
          </a:p>
        </p:txBody>
      </p:sp>
      <p:sp>
        <p:nvSpPr>
          <p:cNvPr id="388" name="Google Shape;388;g3ef90a3f21f_0_8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cxnSp>
        <p:nvCxnSpPr>
          <p:cNvPr id="389" name="Google Shape;389;g3ef90a3f21f_0_805"/>
          <p:cNvCxnSpPr/>
          <p:nvPr/>
        </p:nvCxnSpPr>
        <p:spPr>
          <a:xfrm>
            <a:off x="3505725" y="1551038"/>
            <a:ext cx="34200" cy="34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0" name="Google Shape;390;g3ef90a3f21f_0_805"/>
          <p:cNvSpPr txBox="1"/>
          <p:nvPr/>
        </p:nvSpPr>
        <p:spPr>
          <a:xfrm>
            <a:off x="956325" y="1979644"/>
            <a:ext cx="977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if keyword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1" name="Google Shape;391;g3ef90a3f21f_0_805"/>
          <p:cNvCxnSpPr>
            <a:stCxn id="390" idx="3"/>
            <a:endCxn id="392" idx="1"/>
          </p:cNvCxnSpPr>
          <p:nvPr/>
        </p:nvCxnSpPr>
        <p:spPr>
          <a:xfrm rot="10800000" flipH="1">
            <a:off x="1933425" y="2104144"/>
            <a:ext cx="548700" cy="72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3" name="Google Shape;393;g3ef90a3f21f_0_805"/>
          <p:cNvSpPr txBox="1"/>
          <p:nvPr/>
        </p:nvSpPr>
        <p:spPr>
          <a:xfrm>
            <a:off x="7028400" y="1549910"/>
            <a:ext cx="11580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don’t forget the colon!</a:t>
            </a:r>
            <a:endParaRPr b="1" i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4" name="Google Shape;394;g3ef90a3f21f_0_805"/>
          <p:cNvCxnSpPr>
            <a:stCxn id="393" idx="1"/>
          </p:cNvCxnSpPr>
          <p:nvPr/>
        </p:nvCxnSpPr>
        <p:spPr>
          <a:xfrm flipH="1">
            <a:off x="4685400" y="1872410"/>
            <a:ext cx="2343000" cy="141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5" name="Google Shape;395;g3ef90a3f21f_0_805"/>
          <p:cNvSpPr txBox="1"/>
          <p:nvPr/>
        </p:nvSpPr>
        <p:spPr>
          <a:xfrm>
            <a:off x="2482125" y="1253988"/>
            <a:ext cx="2081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boolean expression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6" name="Google Shape;396;g3ef90a3f21f_0_805"/>
          <p:cNvGrpSpPr/>
          <p:nvPr/>
        </p:nvGrpSpPr>
        <p:grpSpPr>
          <a:xfrm>
            <a:off x="3659550" y="2806635"/>
            <a:ext cx="4665300" cy="645000"/>
            <a:chOff x="3659550" y="3340035"/>
            <a:chExt cx="4665300" cy="645000"/>
          </a:xfrm>
        </p:grpSpPr>
        <p:sp>
          <p:nvSpPr>
            <p:cNvPr id="397" name="Google Shape;397;g3ef90a3f21f_0_805"/>
            <p:cNvSpPr txBox="1"/>
            <p:nvPr/>
          </p:nvSpPr>
          <p:spPr>
            <a:xfrm>
              <a:off x="7166850" y="3340035"/>
              <a:ext cx="1158000" cy="64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i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don’t forget the colon!</a:t>
              </a:r>
              <a:endParaRPr b="1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8" name="Google Shape;398;g3ef90a3f21f_0_805"/>
            <p:cNvCxnSpPr>
              <a:stCxn id="397" idx="1"/>
            </p:cNvCxnSpPr>
            <p:nvPr/>
          </p:nvCxnSpPr>
          <p:spPr>
            <a:xfrm flipH="1">
              <a:off x="3659550" y="3662535"/>
              <a:ext cx="3507300" cy="444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99" name="Google Shape;399;g3ef90a3f21f_0_805"/>
          <p:cNvSpPr txBox="1"/>
          <p:nvPr/>
        </p:nvSpPr>
        <p:spPr>
          <a:xfrm>
            <a:off x="668950" y="3518628"/>
            <a:ext cx="14808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AB5457"/>
                </a:solidFill>
                <a:latin typeface="Calibri"/>
                <a:ea typeface="Calibri"/>
                <a:cs typeface="Calibri"/>
                <a:sym typeface="Calibri"/>
              </a:rPr>
              <a:t>indentation matters!</a:t>
            </a:r>
            <a:endParaRPr b="1" i="1">
              <a:solidFill>
                <a:srgbClr val="AB5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Google Shape;400;g3ef90a3f21f_0_805"/>
          <p:cNvCxnSpPr/>
          <p:nvPr/>
        </p:nvCxnSpPr>
        <p:spPr>
          <a:xfrm rot="10800000" flipH="1">
            <a:off x="2149750" y="3532728"/>
            <a:ext cx="757200" cy="308400"/>
          </a:xfrm>
          <a:prstGeom prst="straightConnector1">
            <a:avLst/>
          </a:prstGeom>
          <a:noFill/>
          <a:ln w="19050" cap="flat" cmpd="sng">
            <a:solidFill>
              <a:srgbClr val="AB545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1" name="Google Shape;401;g3ef90a3f21f_0_805"/>
          <p:cNvSpPr txBox="1"/>
          <p:nvPr/>
        </p:nvSpPr>
        <p:spPr>
          <a:xfrm>
            <a:off x="790025" y="2384728"/>
            <a:ext cx="14808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AB5457"/>
                </a:solidFill>
                <a:latin typeface="Calibri"/>
                <a:ea typeface="Calibri"/>
                <a:cs typeface="Calibri"/>
                <a:sym typeface="Calibri"/>
              </a:rPr>
              <a:t>indentation matters!</a:t>
            </a:r>
            <a:endParaRPr b="1" i="1">
              <a:solidFill>
                <a:srgbClr val="AB5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2" name="Google Shape;402;g3ef90a3f21f_0_805"/>
          <p:cNvCxnSpPr/>
          <p:nvPr/>
        </p:nvCxnSpPr>
        <p:spPr>
          <a:xfrm rot="10800000" flipH="1">
            <a:off x="2270825" y="2398828"/>
            <a:ext cx="757200" cy="308400"/>
          </a:xfrm>
          <a:prstGeom prst="straightConnector1">
            <a:avLst/>
          </a:prstGeom>
          <a:noFill/>
          <a:ln w="19050" cap="flat" cmpd="sng">
            <a:solidFill>
              <a:srgbClr val="AB5457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ef90a3f21f_0_8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08" name="Google Shape;408;g3ef90a3f21f_0_827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If-else Statement Example:</a:t>
            </a:r>
            <a:r>
              <a:rPr lang="en"/>
              <a:t> </a:t>
            </a:r>
            <a:endParaRPr/>
          </a:p>
        </p:txBody>
      </p:sp>
      <p:sp>
        <p:nvSpPr>
          <p:cNvPr id="409" name="Google Shape;409;g3ef90a3f21f_0_827"/>
          <p:cNvSpPr/>
          <p:nvPr/>
        </p:nvSpPr>
        <p:spPr>
          <a:xfrm>
            <a:off x="1328612" y="2088700"/>
            <a:ext cx="3995015" cy="1704900"/>
          </a:xfrm>
          <a:prstGeom prst="roundRect">
            <a:avLst>
              <a:gd name="adj" fmla="val 9563"/>
            </a:avLst>
          </a:prstGeom>
          <a:solidFill>
            <a:srgbClr val="FDF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x </a:t>
            </a: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 b="1" dirty="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if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x </a:t>
            </a: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"x is 3!"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233A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"x is NOT 3"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33A44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0" name="Google Shape;410;g3ef90a3f21f_0_827"/>
          <p:cNvSpPr txBox="1"/>
          <p:nvPr/>
        </p:nvSpPr>
        <p:spPr>
          <a:xfrm>
            <a:off x="6317950" y="2088700"/>
            <a:ext cx="2253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we want to choose between more than two possible outcomes?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ef90a3f21f_0_834"/>
          <p:cNvSpPr/>
          <p:nvPr/>
        </p:nvSpPr>
        <p:spPr>
          <a:xfrm>
            <a:off x="1849050" y="971850"/>
            <a:ext cx="5445900" cy="3750300"/>
          </a:xfrm>
          <a:prstGeom prst="roundRect">
            <a:avLst>
              <a:gd name="adj" fmla="val 5389"/>
            </a:avLst>
          </a:prstGeom>
          <a:solidFill>
            <a:srgbClr val="FDF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6" name="Google Shape;416;g3ef90a3f21f_0_834"/>
          <p:cNvSpPr txBox="1"/>
          <p:nvPr/>
        </p:nvSpPr>
        <p:spPr>
          <a:xfrm>
            <a:off x="1978950" y="1082550"/>
            <a:ext cx="5186100" cy="3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condition_1: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# When condition_1 is True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    # Run this code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elif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condition_2:</a:t>
            </a:r>
            <a:endParaRPr sz="18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# When condition_1 is False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# And when condition_2 is True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# Run this code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	# When condition_1 is False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# And when condition_2 is False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	# Run this code instead</a:t>
            </a:r>
            <a:endParaRPr/>
          </a:p>
        </p:txBody>
      </p:sp>
      <p:sp>
        <p:nvSpPr>
          <p:cNvPr id="417" name="Google Shape;417;g3ef90a3f21f_0_834"/>
          <p:cNvSpPr txBox="1"/>
          <p:nvPr/>
        </p:nvSpPr>
        <p:spPr>
          <a:xfrm>
            <a:off x="307725" y="2251375"/>
            <a:ext cx="115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elif keyword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8" name="Google Shape;418;g3ef90a3f21f_0_834"/>
          <p:cNvCxnSpPr>
            <a:stCxn id="417" idx="3"/>
          </p:cNvCxnSpPr>
          <p:nvPr/>
        </p:nvCxnSpPr>
        <p:spPr>
          <a:xfrm rot="10800000" flipH="1">
            <a:off x="1465725" y="2306575"/>
            <a:ext cx="540000" cy="141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9" name="Google Shape;419;g3ef90a3f21f_0_834"/>
          <p:cNvSpPr txBox="1">
            <a:spLocks noGrp="1"/>
          </p:cNvSpPr>
          <p:nvPr>
            <p:ph type="title"/>
          </p:nvPr>
        </p:nvSpPr>
        <p:spPr>
          <a:xfrm>
            <a:off x="819150" y="325350"/>
            <a:ext cx="75057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If-elif-else statement “Anatomy”</a:t>
            </a:r>
            <a:endParaRPr/>
          </a:p>
        </p:txBody>
      </p:sp>
      <p:sp>
        <p:nvSpPr>
          <p:cNvPr id="420" name="Google Shape;420;g3ef90a3f21f_0_834"/>
          <p:cNvSpPr txBox="1"/>
          <p:nvPr/>
        </p:nvSpPr>
        <p:spPr>
          <a:xfrm>
            <a:off x="488625" y="1183350"/>
            <a:ext cx="977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if keyword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" name="Google Shape;421;g3ef90a3f21f_0_834"/>
          <p:cNvCxnSpPr>
            <a:stCxn id="420" idx="3"/>
            <a:endCxn id="422" idx="1"/>
          </p:cNvCxnSpPr>
          <p:nvPr/>
        </p:nvCxnSpPr>
        <p:spPr>
          <a:xfrm rot="10800000" flipH="1">
            <a:off x="1465725" y="1307850"/>
            <a:ext cx="548700" cy="72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3" name="Google Shape;423;g3ef90a3f21f_0_8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24" name="Google Shape;424;g3ef90a3f21f_0_834"/>
          <p:cNvSpPr txBox="1"/>
          <p:nvPr/>
        </p:nvSpPr>
        <p:spPr>
          <a:xfrm>
            <a:off x="307725" y="3395600"/>
            <a:ext cx="115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else keyword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5" name="Google Shape;425;g3ef90a3f21f_0_834"/>
          <p:cNvCxnSpPr>
            <a:stCxn id="424" idx="3"/>
          </p:cNvCxnSpPr>
          <p:nvPr/>
        </p:nvCxnSpPr>
        <p:spPr>
          <a:xfrm rot="10800000" flipH="1">
            <a:off x="1465725" y="3520100"/>
            <a:ext cx="548700" cy="72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ef90a3f21f_0_8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31" name="Google Shape;431;g3ef90a3f21f_0_848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If-elif-else Statement Example:</a:t>
            </a:r>
            <a:r>
              <a:rPr lang="en"/>
              <a:t> </a:t>
            </a:r>
            <a:endParaRPr/>
          </a:p>
        </p:txBody>
      </p:sp>
      <p:sp>
        <p:nvSpPr>
          <p:cNvPr id="432" name="Google Shape;432;g3ef90a3f21f_0_848"/>
          <p:cNvSpPr/>
          <p:nvPr/>
        </p:nvSpPr>
        <p:spPr>
          <a:xfrm>
            <a:off x="880888" y="1745002"/>
            <a:ext cx="5340689" cy="2463900"/>
          </a:xfrm>
          <a:prstGeom prst="roundRect">
            <a:avLst>
              <a:gd name="adj" fmla="val 9563"/>
            </a:avLst>
          </a:prstGeom>
          <a:solidFill>
            <a:srgbClr val="FDF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x </a:t>
            </a: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 b="1" dirty="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if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x </a:t>
            </a: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"x is 3!"</a:t>
            </a:r>
            <a:r>
              <a:rPr lang="en" sz="1800" dirty="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rgbClr val="233A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elif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x </a:t>
            </a: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"x is 7!"</a:t>
            </a:r>
            <a:r>
              <a:rPr lang="en" sz="1800" dirty="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b="1" dirty="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233A4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"x is neither 3 nor 7"</a:t>
            </a:r>
            <a:r>
              <a:rPr lang="en" sz="1800" dirty="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rgbClr val="233A44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3" name="Google Shape;433;g3ef90a3f21f_0_848"/>
          <p:cNvSpPr/>
          <p:nvPr/>
        </p:nvSpPr>
        <p:spPr>
          <a:xfrm>
            <a:off x="6147588" y="989325"/>
            <a:ext cx="2181000" cy="640500"/>
          </a:xfrm>
          <a:prstGeom prst="roundRect">
            <a:avLst>
              <a:gd name="adj" fmla="val 16667"/>
            </a:avLst>
          </a:prstGeom>
          <a:solidFill>
            <a:srgbClr val="3A4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Python Tutor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ef90a3f21f_0_8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39" name="Google Shape;439;g3ef90a3f21f_0_855"/>
          <p:cNvSpPr txBox="1">
            <a:spLocks noGrp="1"/>
          </p:cNvSpPr>
          <p:nvPr>
            <p:ph type="body" idx="1"/>
          </p:nvPr>
        </p:nvSpPr>
        <p:spPr>
          <a:xfrm>
            <a:off x="513150" y="1483900"/>
            <a:ext cx="3526200" cy="32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Only statement 1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342900" algn="l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457200" algn="l" rtl="0"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Only statement 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342900" algn="l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457200" algn="l" rtl="0"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Statement 1 and statement 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342900" algn="l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457200" algn="l" rtl="0"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Only statement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342900" algn="l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457200" algn="l" rtl="0"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Nothing will be printed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g3ef90a3f21f_0_855"/>
          <p:cNvSpPr txBox="1">
            <a:spLocks noGrp="1"/>
          </p:cNvSpPr>
          <p:nvPr>
            <p:ph type="title"/>
          </p:nvPr>
        </p:nvSpPr>
        <p:spPr>
          <a:xfrm>
            <a:off x="311700" y="281925"/>
            <a:ext cx="39291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Pair Share</a:t>
            </a:r>
            <a:endParaRPr/>
          </a:p>
        </p:txBody>
      </p:sp>
      <p:sp>
        <p:nvSpPr>
          <p:cNvPr id="441" name="Google Shape;441;g3ef90a3f21f_0_855"/>
          <p:cNvSpPr txBox="1">
            <a:spLocks noGrp="1"/>
          </p:cNvSpPr>
          <p:nvPr>
            <p:ph type="body" idx="2"/>
          </p:nvPr>
        </p:nvSpPr>
        <p:spPr>
          <a:xfrm>
            <a:off x="339450" y="906480"/>
            <a:ext cx="3873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Which statements will be printed?</a:t>
            </a:r>
            <a:endParaRPr/>
          </a:p>
        </p:txBody>
      </p:sp>
      <p:sp>
        <p:nvSpPr>
          <p:cNvPr id="442" name="Google Shape;442;g3ef90a3f21f_0_855"/>
          <p:cNvSpPr/>
          <p:nvPr/>
        </p:nvSpPr>
        <p:spPr>
          <a:xfrm>
            <a:off x="564293" y="1543083"/>
            <a:ext cx="406200" cy="39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g3ef90a3f21f_0_855"/>
          <p:cNvSpPr/>
          <p:nvPr/>
        </p:nvSpPr>
        <p:spPr>
          <a:xfrm>
            <a:off x="564293" y="2192558"/>
            <a:ext cx="406200" cy="393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3ef90a3f21f_0_855"/>
          <p:cNvSpPr/>
          <p:nvPr/>
        </p:nvSpPr>
        <p:spPr>
          <a:xfrm>
            <a:off x="564293" y="2842033"/>
            <a:ext cx="406200" cy="39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3ef90a3f21f_0_855"/>
          <p:cNvSpPr/>
          <p:nvPr/>
        </p:nvSpPr>
        <p:spPr>
          <a:xfrm>
            <a:off x="564293" y="3491508"/>
            <a:ext cx="406200" cy="39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3ef90a3f21f_0_855"/>
          <p:cNvSpPr/>
          <p:nvPr/>
        </p:nvSpPr>
        <p:spPr>
          <a:xfrm>
            <a:off x="564293" y="4140983"/>
            <a:ext cx="406200" cy="393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3ef90a3f21f_0_855"/>
          <p:cNvSpPr/>
          <p:nvPr/>
        </p:nvSpPr>
        <p:spPr>
          <a:xfrm>
            <a:off x="7085769" y="392899"/>
            <a:ext cx="664500" cy="296400"/>
          </a:xfrm>
          <a:prstGeom prst="roundRect">
            <a:avLst>
              <a:gd name="adj" fmla="val 18636"/>
            </a:avLst>
          </a:prstGeom>
          <a:solidFill>
            <a:srgbClr val="41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g3ef90a3f21f_0_855"/>
          <p:cNvSpPr txBox="1"/>
          <p:nvPr/>
        </p:nvSpPr>
        <p:spPr>
          <a:xfrm>
            <a:off x="7008360" y="689290"/>
            <a:ext cx="8193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#cse160</a:t>
            </a:r>
            <a:endParaRPr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3ef90a3f21f_0_855"/>
          <p:cNvSpPr/>
          <p:nvPr/>
        </p:nvSpPr>
        <p:spPr>
          <a:xfrm>
            <a:off x="4709864" y="1442469"/>
            <a:ext cx="4332000" cy="2580000"/>
          </a:xfrm>
          <a:prstGeom prst="roundRect">
            <a:avLst>
              <a:gd name="adj" fmla="val 5357"/>
            </a:avLst>
          </a:prstGeom>
          <a:solidFill>
            <a:schemeClr val="lt2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x </a:t>
            </a:r>
            <a:r>
              <a:rPr lang="en" sz="12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y </a:t>
            </a:r>
            <a:r>
              <a:rPr lang="en" sz="12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2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if 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x </a:t>
            </a:r>
            <a:r>
              <a:rPr lang="en" sz="12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 is greater than 0"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200">
                <a:solidFill>
                  <a:srgbClr val="AF00DB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y </a:t>
            </a:r>
            <a:r>
              <a:rPr lang="en" sz="12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"y is greater than 0"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rgbClr val="A31515"/>
                </a:solidFill>
                <a:latin typeface="Roboto Mono"/>
                <a:ea typeface="Roboto Mono"/>
                <a:cs typeface="Roboto Mono"/>
                <a:sym typeface="Roboto Mono"/>
              </a:rPr>
              <a:t>"x and y are not greater than 0"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3ef90a3f21f_0_855"/>
          <p:cNvSpPr/>
          <p:nvPr/>
        </p:nvSpPr>
        <p:spPr>
          <a:xfrm>
            <a:off x="8087719" y="2361066"/>
            <a:ext cx="406200" cy="39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3ef90a3f21f_0_855"/>
          <p:cNvSpPr/>
          <p:nvPr/>
        </p:nvSpPr>
        <p:spPr>
          <a:xfrm>
            <a:off x="8087719" y="2918336"/>
            <a:ext cx="406200" cy="39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3ef90a3f21f_0_855"/>
          <p:cNvSpPr/>
          <p:nvPr/>
        </p:nvSpPr>
        <p:spPr>
          <a:xfrm>
            <a:off x="8087719" y="4144011"/>
            <a:ext cx="406200" cy="39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4" name="Google Shape;454;g3ef90a3f21f_0_855"/>
          <p:cNvCxnSpPr>
            <a:stCxn id="453" idx="0"/>
          </p:cNvCxnSpPr>
          <p:nvPr/>
        </p:nvCxnSpPr>
        <p:spPr>
          <a:xfrm rot="10800000">
            <a:off x="8284519" y="3817611"/>
            <a:ext cx="6300" cy="326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Picture 2" descr="The image shows a QR code displayed on a white background.&#10;&#10;AI-generated content may be incorrect.">
            <a:extLst>
              <a:ext uri="{FF2B5EF4-FFF2-40B4-BE49-F238E27FC236}">
                <a16:creationId xmlns:a16="http://schemas.microsoft.com/office/drawing/2014/main" id="{A45E46E3-DE26-FA4E-C12F-9FD65A7A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027" y="81658"/>
            <a:ext cx="1226837" cy="12152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ef90a3f21f_0_875"/>
          <p:cNvSpPr txBox="1">
            <a:spLocks noGrp="1"/>
          </p:cNvSpPr>
          <p:nvPr>
            <p:ph type="title"/>
          </p:nvPr>
        </p:nvSpPr>
        <p:spPr>
          <a:xfrm>
            <a:off x="819150" y="326625"/>
            <a:ext cx="75057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If-elif-else: check for more cases!</a:t>
            </a:r>
            <a:endParaRPr/>
          </a:p>
        </p:txBody>
      </p:sp>
      <p:sp>
        <p:nvSpPr>
          <p:cNvPr id="460" name="Google Shape;460;g3ef90a3f21f_0_875"/>
          <p:cNvSpPr txBox="1">
            <a:spLocks noGrp="1"/>
          </p:cNvSpPr>
          <p:nvPr>
            <p:ph type="body" idx="1"/>
          </p:nvPr>
        </p:nvSpPr>
        <p:spPr>
          <a:xfrm>
            <a:off x="819150" y="990525"/>
            <a:ext cx="7505700" cy="25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If-else statements handle two cases</a:t>
            </a:r>
            <a:endParaRPr/>
          </a:p>
          <a:p>
            <a:pPr marL="914400" lvl="1" indent="-33432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 case where something is True (if) </a:t>
            </a:r>
            <a:endParaRPr/>
          </a:p>
          <a:p>
            <a:pPr marL="914400" lvl="1" indent="-33432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 case where something is False (else)</a:t>
            </a:r>
            <a:endParaRPr/>
          </a:p>
          <a:p>
            <a:pPr marL="914400" lvl="1" indent="-33432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Only two possible outcomes</a:t>
            </a:r>
            <a:endParaRPr/>
          </a:p>
          <a:p>
            <a:pPr marL="457200" lvl="0" indent="-33432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 u="sng"/>
              <a:t>If-elif-else statements</a:t>
            </a:r>
            <a:r>
              <a:rPr lang="en"/>
              <a:t> can handle more cases!</a:t>
            </a:r>
            <a:endParaRPr/>
          </a:p>
          <a:p>
            <a:pPr marL="914400" lvl="1" indent="-33432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Not every situation is binary (it happens or it doesn’t)</a:t>
            </a:r>
            <a:endParaRPr/>
          </a:p>
          <a:p>
            <a:pPr marL="914400" lvl="1" indent="-334328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b="1"/>
              <a:t>If</a:t>
            </a:r>
            <a:r>
              <a:rPr lang="en"/>
              <a:t> it’s </a:t>
            </a:r>
            <a:r>
              <a:rPr lang="en" u="sng"/>
              <a:t>raining</a:t>
            </a:r>
            <a:r>
              <a:rPr lang="en"/>
              <a:t>, </a:t>
            </a:r>
            <a:r>
              <a:rPr lang="en" b="1"/>
              <a:t>then</a:t>
            </a:r>
            <a:r>
              <a:rPr lang="en"/>
              <a:t> </a:t>
            </a:r>
            <a:r>
              <a:rPr lang="en" u="sng"/>
              <a:t>bring my umbrella</a:t>
            </a:r>
            <a:r>
              <a:rPr lang="en"/>
              <a:t>; </a:t>
            </a:r>
            <a:r>
              <a:rPr lang="en" b="1"/>
              <a:t>else if</a:t>
            </a:r>
            <a:r>
              <a:rPr lang="en"/>
              <a:t> it’s </a:t>
            </a:r>
            <a:r>
              <a:rPr lang="en" u="sng"/>
              <a:t>snowing</a:t>
            </a:r>
            <a:r>
              <a:rPr lang="en"/>
              <a:t>, </a:t>
            </a:r>
            <a:r>
              <a:rPr lang="en" b="1"/>
              <a:t>then</a:t>
            </a:r>
            <a:r>
              <a:rPr lang="en"/>
              <a:t> </a:t>
            </a:r>
            <a:r>
              <a:rPr lang="en" u="sng"/>
              <a:t>bring my snowboard</a:t>
            </a:r>
            <a:r>
              <a:rPr lang="en"/>
              <a:t>; </a:t>
            </a:r>
            <a:r>
              <a:rPr lang="en" b="1"/>
              <a:t>else if</a:t>
            </a:r>
            <a:r>
              <a:rPr lang="en"/>
              <a:t> it’s </a:t>
            </a:r>
            <a:r>
              <a:rPr lang="en" u="sng"/>
              <a:t>sunny</a:t>
            </a:r>
            <a:r>
              <a:rPr lang="en"/>
              <a:t>, </a:t>
            </a:r>
            <a:r>
              <a:rPr lang="en" b="1"/>
              <a:t>then</a:t>
            </a:r>
            <a:r>
              <a:rPr lang="en"/>
              <a:t> </a:t>
            </a:r>
            <a:r>
              <a:rPr lang="en" u="sng"/>
              <a:t>bring my paddleboard</a:t>
            </a:r>
            <a:r>
              <a:rPr lang="en"/>
              <a:t>; </a:t>
            </a:r>
            <a:r>
              <a:rPr lang="en" b="1"/>
              <a:t>else</a:t>
            </a:r>
            <a:r>
              <a:rPr lang="en"/>
              <a:t> </a:t>
            </a:r>
            <a:r>
              <a:rPr lang="en" u="sng"/>
              <a:t>stay indoors</a:t>
            </a:r>
            <a:r>
              <a:rPr lang="en"/>
              <a:t>. </a:t>
            </a:r>
            <a:endParaRPr/>
          </a:p>
        </p:txBody>
      </p:sp>
      <p:sp>
        <p:nvSpPr>
          <p:cNvPr id="461" name="Google Shape;461;g3ef90a3f21f_0_8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62" name="Google Shape;462;g3ef90a3f21f_0_875"/>
          <p:cNvSpPr txBox="1"/>
          <p:nvPr/>
        </p:nvSpPr>
        <p:spPr>
          <a:xfrm>
            <a:off x="819150" y="3432150"/>
            <a:ext cx="75057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Hypothetically</a:t>
            </a: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you can check as many cases as you’d like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 careful because some cases may overlap!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When the first case is True, all other cases are ignored!</a:t>
            </a:r>
            <a:endParaRPr sz="13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ef90a3f21f_0_8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68" name="Google Shape;468;g3ef90a3f21f_0_882"/>
          <p:cNvSpPr txBox="1">
            <a:spLocks noGrp="1"/>
          </p:cNvSpPr>
          <p:nvPr>
            <p:ph type="title"/>
          </p:nvPr>
        </p:nvSpPr>
        <p:spPr>
          <a:xfrm>
            <a:off x="819150" y="326625"/>
            <a:ext cx="75057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If-elif-else: check many, many cases!</a:t>
            </a:r>
            <a:endParaRPr/>
          </a:p>
        </p:txBody>
      </p:sp>
      <p:sp>
        <p:nvSpPr>
          <p:cNvPr id="469" name="Google Shape;469;g3ef90a3f21f_0_882"/>
          <p:cNvSpPr/>
          <p:nvPr/>
        </p:nvSpPr>
        <p:spPr>
          <a:xfrm>
            <a:off x="2541300" y="1097275"/>
            <a:ext cx="4061400" cy="3521400"/>
          </a:xfrm>
          <a:prstGeom prst="roundRect">
            <a:avLst>
              <a:gd name="adj" fmla="val 555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weather </a:t>
            </a:r>
            <a:r>
              <a:rPr lang="en" sz="1600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A31515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"raining"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weather </a:t>
            </a: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A31515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"raining"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A31515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"Wear a jacket"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600">
                <a:solidFill>
                  <a:srgbClr val="0000FF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weather </a:t>
            </a: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A31515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"cloudy"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A31515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"Go for a run"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600">
                <a:solidFill>
                  <a:srgbClr val="0000FF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weather </a:t>
            </a: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A31515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"sunny"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A31515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"Go paddleboarding"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A31515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"Stay indoors"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dk1"/>
              </a:solidFill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ef90a3f21f_0_8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75" name="Google Shape;475;g3ef90a3f21f_0_888"/>
          <p:cNvSpPr txBox="1">
            <a:spLocks noGrp="1"/>
          </p:cNvSpPr>
          <p:nvPr>
            <p:ph type="title"/>
          </p:nvPr>
        </p:nvSpPr>
        <p:spPr>
          <a:xfrm>
            <a:off x="819150" y="326625"/>
            <a:ext cx="75057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If-elif-else: Order of conditions matters!</a:t>
            </a:r>
            <a:endParaRPr/>
          </a:p>
        </p:txBody>
      </p:sp>
      <p:sp>
        <p:nvSpPr>
          <p:cNvPr id="476" name="Google Shape;476;g3ef90a3f21f_0_888"/>
          <p:cNvSpPr/>
          <p:nvPr/>
        </p:nvSpPr>
        <p:spPr>
          <a:xfrm>
            <a:off x="603550" y="1272650"/>
            <a:ext cx="3510600" cy="2691900"/>
          </a:xfrm>
          <a:prstGeom prst="roundRect">
            <a:avLst>
              <a:gd name="adj" fmla="val 555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temp </a:t>
            </a: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30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temp </a:t>
            </a: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&lt;=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45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chemeClr val="accent4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"Cold!"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temp </a:t>
            </a: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&lt;=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80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chemeClr val="accent4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"Comfortable."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chemeClr val="accent4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"Hot!"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7" name="Google Shape;477;g3ef90a3f21f_0_888"/>
          <p:cNvSpPr/>
          <p:nvPr/>
        </p:nvSpPr>
        <p:spPr>
          <a:xfrm>
            <a:off x="4905100" y="1272650"/>
            <a:ext cx="3453300" cy="2691900"/>
          </a:xfrm>
          <a:prstGeom prst="roundRect">
            <a:avLst>
              <a:gd name="adj" fmla="val 555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temp </a:t>
            </a: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30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temp </a:t>
            </a: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&lt;=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80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chemeClr val="accent4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"Comfortable."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temp </a:t>
            </a: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&lt;=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45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chemeClr val="accent4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"Cold!"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chemeClr val="accent4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"Hot!"</a:t>
            </a:r>
            <a:r>
              <a:rPr lang="en" sz="160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ef90a3f21f_0_895"/>
          <p:cNvSpPr/>
          <p:nvPr/>
        </p:nvSpPr>
        <p:spPr>
          <a:xfrm>
            <a:off x="5551950" y="4411400"/>
            <a:ext cx="2094900" cy="393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line of code to run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g3ef90a3f21f_0_895"/>
          <p:cNvSpPr/>
          <p:nvPr/>
        </p:nvSpPr>
        <p:spPr>
          <a:xfrm>
            <a:off x="5025075" y="3410550"/>
            <a:ext cx="2340300" cy="393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this code is skipped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g3ef90a3f21f_0_895"/>
          <p:cNvSpPr/>
          <p:nvPr/>
        </p:nvSpPr>
        <p:spPr>
          <a:xfrm>
            <a:off x="5025075" y="1933900"/>
            <a:ext cx="1907100" cy="393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run this code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g3ef90a3f21f_0_895"/>
          <p:cNvSpPr/>
          <p:nvPr/>
        </p:nvSpPr>
        <p:spPr>
          <a:xfrm>
            <a:off x="664950" y="1124150"/>
            <a:ext cx="4061400" cy="3664200"/>
          </a:xfrm>
          <a:prstGeom prst="roundRect">
            <a:avLst>
              <a:gd name="adj" fmla="val 555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val </a:t>
            </a:r>
            <a:r>
              <a:rPr lang="en" sz="125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50">
                <a:solidFill>
                  <a:schemeClr val="dk1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5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250">
              <a:solidFill>
                <a:schemeClr val="accent3"/>
              </a:solidFill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# calculate absolute value of val</a:t>
            </a:r>
            <a:endParaRPr sz="1250">
              <a:solidFill>
                <a:schemeClr val="accent3"/>
              </a:solidFill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50">
                <a:solidFill>
                  <a:schemeClr val="dk1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val </a:t>
            </a:r>
            <a:r>
              <a:rPr lang="en" sz="125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250">
                <a:solidFill>
                  <a:schemeClr val="dk1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5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250">
                <a:solidFill>
                  <a:schemeClr val="dk1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50">
              <a:solidFill>
                <a:schemeClr val="dk1"/>
              </a:solidFill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25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50">
                <a:solidFill>
                  <a:srgbClr val="A31515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"val is negative"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5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25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(val)</a:t>
            </a:r>
            <a:endParaRPr sz="125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result </a:t>
            </a:r>
            <a:r>
              <a:rPr lang="en" sz="125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5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val</a:t>
            </a:r>
            <a:endParaRPr sz="125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5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25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50">
                <a:solidFill>
                  <a:schemeClr val="dk1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val </a:t>
            </a:r>
            <a:r>
              <a:rPr lang="en" sz="125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250">
                <a:solidFill>
                  <a:schemeClr val="dk1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5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250">
                <a:solidFill>
                  <a:schemeClr val="dk1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50">
              <a:solidFill>
                <a:schemeClr val="dk1"/>
              </a:solidFill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25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50">
                <a:solidFill>
                  <a:srgbClr val="A31515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"val is zero"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5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25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(val)</a:t>
            </a:r>
            <a:endParaRPr sz="125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    result </a:t>
            </a:r>
            <a:r>
              <a:rPr lang="en" sz="125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val</a:t>
            </a:r>
            <a:endParaRPr sz="125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25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5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25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50">
                <a:solidFill>
                  <a:srgbClr val="A31515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"val is positive"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5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25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(val)</a:t>
            </a:r>
            <a:endParaRPr sz="125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       result </a:t>
            </a:r>
            <a:r>
              <a:rPr lang="en" sz="1250" b="1">
                <a:solidFill>
                  <a:schemeClr val="accent2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 val</a:t>
            </a:r>
            <a:endParaRPr sz="125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accent3"/>
                </a:solidFill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250">
                <a:highlight>
                  <a:schemeClr val="lt2"/>
                </a:highlight>
                <a:latin typeface="Roboto Mono"/>
                <a:ea typeface="Roboto Mono"/>
                <a:cs typeface="Roboto Mono"/>
                <a:sym typeface="Roboto Mono"/>
              </a:rPr>
              <a:t>(result)</a:t>
            </a:r>
            <a:endParaRPr sz="1600">
              <a:highlight>
                <a:schemeClr val="lt2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6" name="Google Shape;486;g3ef90a3f21f_0_895"/>
          <p:cNvSpPr txBox="1">
            <a:spLocks noGrp="1"/>
          </p:cNvSpPr>
          <p:nvPr>
            <p:ph type="title"/>
          </p:nvPr>
        </p:nvSpPr>
        <p:spPr>
          <a:xfrm>
            <a:off x="819150" y="3083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better way to write this?</a:t>
            </a:r>
            <a:endParaRPr/>
          </a:p>
        </p:txBody>
      </p:sp>
      <p:sp>
        <p:nvSpPr>
          <p:cNvPr id="487" name="Google Shape;487;g3ef90a3f21f_0_8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88" name="Google Shape;488;g3ef90a3f21f_0_895"/>
          <p:cNvSpPr/>
          <p:nvPr/>
        </p:nvSpPr>
        <p:spPr>
          <a:xfrm rot="10800000">
            <a:off x="3593875" y="1772505"/>
            <a:ext cx="225900" cy="716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9" name="Google Shape;489;g3ef90a3f21f_0_895"/>
          <p:cNvCxnSpPr>
            <a:stCxn id="490" idx="1"/>
            <a:endCxn id="488" idx="1"/>
          </p:cNvCxnSpPr>
          <p:nvPr/>
        </p:nvCxnSpPr>
        <p:spPr>
          <a:xfrm rot="10800000">
            <a:off x="3819775" y="2130705"/>
            <a:ext cx="1205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1" name="Google Shape;491;g3ef90a3f21f_0_895"/>
          <p:cNvSpPr/>
          <p:nvPr/>
        </p:nvSpPr>
        <p:spPr>
          <a:xfrm rot="10800000">
            <a:off x="3886325" y="2724900"/>
            <a:ext cx="225900" cy="1764900"/>
          </a:xfrm>
          <a:prstGeom prst="leftBrace">
            <a:avLst>
              <a:gd name="adj1" fmla="val 50000"/>
              <a:gd name="adj2" fmla="val 48956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2" name="Google Shape;492;g3ef90a3f21f_0_895"/>
          <p:cNvCxnSpPr>
            <a:stCxn id="493" idx="1"/>
            <a:endCxn id="491" idx="1"/>
          </p:cNvCxnSpPr>
          <p:nvPr/>
        </p:nvCxnSpPr>
        <p:spPr>
          <a:xfrm flipH="1">
            <a:off x="4112225" y="3607476"/>
            <a:ext cx="912900" cy="1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4" name="Google Shape;494;g3ef90a3f21f_0_895"/>
          <p:cNvCxnSpPr>
            <a:stCxn id="495" idx="1"/>
          </p:cNvCxnSpPr>
          <p:nvPr/>
        </p:nvCxnSpPr>
        <p:spPr>
          <a:xfrm flipH="1">
            <a:off x="2340450" y="4597700"/>
            <a:ext cx="3211500" cy="21000"/>
          </a:xfrm>
          <a:prstGeom prst="straightConnector1">
            <a:avLst/>
          </a:prstGeom>
          <a:noFill/>
          <a:ln w="19050" cap="flat" cmpd="sng">
            <a:solidFill>
              <a:srgbClr val="233A4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ef90a3f21f_0_9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01" name="Google Shape;501;g3ef90a3f21f_0_912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Loop Problem, Again</a:t>
            </a:r>
            <a:endParaRPr/>
          </a:p>
        </p:txBody>
      </p:sp>
      <p:sp>
        <p:nvSpPr>
          <p:cNvPr id="502" name="Google Shape;502;g3ef90a3f21f_0_912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80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 loop to print out the </a:t>
            </a:r>
            <a:r>
              <a:rPr lang="en" b="1"/>
              <a:t>even </a:t>
            </a:r>
            <a:r>
              <a:rPr lang="en"/>
              <a:t>numbers in the list: [9, 16, -100, -54, 48, 10, 32]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Output should be: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16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-100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-54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32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ef6940a823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12" name="Google Shape;312;g3ef6940a823_0_0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8709600" cy="3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 dirty="0">
                <a:solidFill>
                  <a:schemeClr val="hlink"/>
                </a:solidFill>
                <a:hlinkClick r:id="rId3"/>
              </a:rPr>
              <a:t>Homework Assignment 1</a:t>
            </a:r>
            <a:r>
              <a:rPr lang="en" b="1" dirty="0"/>
              <a:t> </a:t>
            </a:r>
            <a:r>
              <a:rPr lang="en" dirty="0"/>
              <a:t>due Monday, July 6th at 11:59 PM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 dirty="0">
                <a:solidFill>
                  <a:schemeClr val="hlink"/>
                </a:solidFill>
                <a:hlinkClick r:id="rId4"/>
              </a:rPr>
              <a:t>Programming Practice 1</a:t>
            </a:r>
            <a:r>
              <a:rPr lang="en" dirty="0">
                <a:hlinkClick r:id="rId4"/>
              </a:rPr>
              <a:t> </a:t>
            </a:r>
            <a:r>
              <a:rPr lang="en" dirty="0"/>
              <a:t>due Monday, July 6th at 11:59 PM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 dirty="0">
                <a:solidFill>
                  <a:schemeClr val="hlink"/>
                </a:solidFill>
                <a:hlinkClick r:id="rId5"/>
              </a:rPr>
              <a:t>Written Check-In 2</a:t>
            </a:r>
            <a:r>
              <a:rPr lang="en" b="1" dirty="0"/>
              <a:t> </a:t>
            </a:r>
            <a:r>
              <a:rPr lang="en" dirty="0"/>
              <a:t>due Monday, July 6th at 11:59 PM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No class on Friday, July 3</a:t>
            </a:r>
            <a:r>
              <a:rPr lang="en" b="1" baseline="30000" dirty="0"/>
              <a:t>rd</a:t>
            </a:r>
            <a:r>
              <a:rPr lang="en" b="1" dirty="0"/>
              <a:t>!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3" name="Google Shape;313;g3ef6940a823_0_0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Announcements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ef90a3f21f_0_11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08" name="Google Shape;508;g3ef90a3f21f_0_1197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85206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i="1"/>
              <a:t>What things in the world take inputs, process them, and then produce outputs?</a:t>
            </a:r>
            <a:endParaRPr b="1" i="1"/>
          </a:p>
        </p:txBody>
      </p:sp>
      <p:sp>
        <p:nvSpPr>
          <p:cNvPr id="509" name="Google Shape;509;g3ef90a3f21f_0_1197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Inputs and Outputs</a:t>
            </a:r>
            <a:endParaRPr/>
          </a:p>
        </p:txBody>
      </p:sp>
      <p:grpSp>
        <p:nvGrpSpPr>
          <p:cNvPr id="510" name="Google Shape;510;g3ef90a3f21f_0_1197"/>
          <p:cNvGrpSpPr/>
          <p:nvPr/>
        </p:nvGrpSpPr>
        <p:grpSpPr>
          <a:xfrm>
            <a:off x="1165100" y="2320425"/>
            <a:ext cx="1966500" cy="1592700"/>
            <a:chOff x="1165100" y="2320425"/>
            <a:chExt cx="1966500" cy="1592700"/>
          </a:xfrm>
        </p:grpSpPr>
        <p:sp>
          <p:nvSpPr>
            <p:cNvPr id="511" name="Google Shape;511;g3ef90a3f21f_0_1197"/>
            <p:cNvSpPr/>
            <p:nvPr/>
          </p:nvSpPr>
          <p:spPr>
            <a:xfrm>
              <a:off x="1165100" y="2320425"/>
              <a:ext cx="1966500" cy="1592700"/>
            </a:xfrm>
            <a:prstGeom prst="roundRect">
              <a:avLst>
                <a:gd name="adj" fmla="val 7614"/>
              </a:avLst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2" name="Google Shape;512;g3ef90a3f21f_0_1197" descr="Product photo of a green keurig mini coffee machine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99563" y="2367988"/>
              <a:ext cx="1497575" cy="1497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3" name="Google Shape;513;g3ef90a3f21f_0_1197"/>
          <p:cNvGrpSpPr/>
          <p:nvPr/>
        </p:nvGrpSpPr>
        <p:grpSpPr>
          <a:xfrm>
            <a:off x="3588750" y="2320425"/>
            <a:ext cx="1966500" cy="1592700"/>
            <a:chOff x="3588750" y="2320425"/>
            <a:chExt cx="1966500" cy="1592700"/>
          </a:xfrm>
        </p:grpSpPr>
        <p:sp>
          <p:nvSpPr>
            <p:cNvPr id="514" name="Google Shape;514;g3ef90a3f21f_0_1197"/>
            <p:cNvSpPr/>
            <p:nvPr/>
          </p:nvSpPr>
          <p:spPr>
            <a:xfrm>
              <a:off x="3588750" y="2320425"/>
              <a:ext cx="1966500" cy="1592700"/>
            </a:xfrm>
            <a:prstGeom prst="roundRect">
              <a:avLst>
                <a:gd name="adj" fmla="val 7614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5" name="Google Shape;515;g3ef90a3f21f_0_1197" descr="Purple EdStem logo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99472" y="2644242"/>
              <a:ext cx="945063" cy="9450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6" name="Google Shape;516;g3ef90a3f21f_0_1197"/>
          <p:cNvGrpSpPr/>
          <p:nvPr/>
        </p:nvGrpSpPr>
        <p:grpSpPr>
          <a:xfrm>
            <a:off x="6012400" y="2320425"/>
            <a:ext cx="1966500" cy="1592700"/>
            <a:chOff x="6012400" y="2320425"/>
            <a:chExt cx="1966500" cy="1592700"/>
          </a:xfrm>
        </p:grpSpPr>
        <p:sp>
          <p:nvSpPr>
            <p:cNvPr id="517" name="Google Shape;517;g3ef90a3f21f_0_1197"/>
            <p:cNvSpPr/>
            <p:nvPr/>
          </p:nvSpPr>
          <p:spPr>
            <a:xfrm>
              <a:off x="6012400" y="2320425"/>
              <a:ext cx="1966500" cy="1592700"/>
            </a:xfrm>
            <a:prstGeom prst="roundRect">
              <a:avLst>
                <a:gd name="adj" fmla="val 7614"/>
              </a:avLst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8" name="Google Shape;518;g3ef90a3f21f_0_1197" descr="A screenshot of a quadratic function y=x^2 on a graph" title="Screenshot 2026-01-14 at 7.02.55 PM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46849" y="2415813"/>
              <a:ext cx="1497576" cy="14019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9" name="Google Shape;519;g3ef90a3f21f_0_1197"/>
          <p:cNvPicPr preferRelativeResize="0"/>
          <p:nvPr/>
        </p:nvPicPr>
        <p:blipFill rotWithShape="1">
          <a:blip r:embed="rId6">
            <a:alphaModFix/>
          </a:blip>
          <a:srcRect t="13628" b="15430"/>
          <a:stretch/>
        </p:blipFill>
        <p:spPr>
          <a:xfrm>
            <a:off x="1675838" y="1612525"/>
            <a:ext cx="945049" cy="54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g3ef90a3f21f_0_11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17800" y="3996488"/>
            <a:ext cx="1061100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3ef90a3f21f_0_1197" descr="A screenshot of James' &quot;Week 1 Done&quot; announcement on Ed." title="Screenshot 2026-01-14 at 7.05.33 P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61749" y="4079349"/>
            <a:ext cx="1620504" cy="5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3ef90a3f21f_0_1197"/>
          <p:cNvSpPr txBox="1"/>
          <p:nvPr/>
        </p:nvSpPr>
        <p:spPr>
          <a:xfrm>
            <a:off x="6246838" y="4153388"/>
            <a:ext cx="149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f(x) = x</a:t>
            </a:r>
            <a:r>
              <a:rPr lang="en" sz="1800" b="1" i="1" baseline="30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 i="1" baseline="30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g3ef90a3f21f_0_1197"/>
          <p:cNvSpPr txBox="1"/>
          <p:nvPr/>
        </p:nvSpPr>
        <p:spPr>
          <a:xfrm>
            <a:off x="3761700" y="1612400"/>
            <a:ext cx="16206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Title: “Week 1 Done”</a:t>
            </a:r>
            <a:endParaRPr sz="1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Body: “....”</a:t>
            </a:r>
            <a:endParaRPr sz="1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3ef90a3f21f_0_1197"/>
          <p:cNvSpPr txBox="1"/>
          <p:nvPr/>
        </p:nvSpPr>
        <p:spPr>
          <a:xfrm>
            <a:off x="6185338" y="1612400"/>
            <a:ext cx="16206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2400" b="1" i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ef90a3f21f_0_12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30" name="Google Shape;530;g3ef90a3f21f_0_1218"/>
          <p:cNvSpPr txBox="1">
            <a:spLocks noGrp="1"/>
          </p:cNvSpPr>
          <p:nvPr>
            <p:ph type="body" idx="1"/>
          </p:nvPr>
        </p:nvSpPr>
        <p:spPr>
          <a:xfrm>
            <a:off x="311700" y="10516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Functions</a:t>
            </a:r>
            <a:r>
              <a:rPr lang="en"/>
              <a:t> </a:t>
            </a:r>
            <a:r>
              <a:rPr lang="en" i="1"/>
              <a:t>compartmentalize</a:t>
            </a:r>
            <a:r>
              <a:rPr lang="en"/>
              <a:t> code that can be used (or “called”) when we want.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31" name="Google Shape;531;g3ef90a3f21f_0_1218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</a:t>
            </a:r>
            <a:endParaRPr/>
          </a:p>
        </p:txBody>
      </p:sp>
      <p:grpSp>
        <p:nvGrpSpPr>
          <p:cNvPr id="532" name="Google Shape;532;g3ef90a3f21f_0_1218"/>
          <p:cNvGrpSpPr/>
          <p:nvPr/>
        </p:nvGrpSpPr>
        <p:grpSpPr>
          <a:xfrm>
            <a:off x="3418500" y="1724562"/>
            <a:ext cx="2349900" cy="1419200"/>
            <a:chOff x="3418500" y="1866925"/>
            <a:chExt cx="2349900" cy="1419200"/>
          </a:xfrm>
        </p:grpSpPr>
        <p:sp>
          <p:nvSpPr>
            <p:cNvPr id="533" name="Google Shape;533;g3ef90a3f21f_0_1218"/>
            <p:cNvSpPr/>
            <p:nvPr/>
          </p:nvSpPr>
          <p:spPr>
            <a:xfrm>
              <a:off x="4011300" y="1866925"/>
              <a:ext cx="1164300" cy="393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Functions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g3ef90a3f21f_0_1218"/>
            <p:cNvSpPr/>
            <p:nvPr/>
          </p:nvSpPr>
          <p:spPr>
            <a:xfrm>
              <a:off x="3418500" y="2419725"/>
              <a:ext cx="2349900" cy="866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3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def</a:t>
              </a:r>
              <a:r>
                <a:rPr lang="en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</a:t>
              </a:r>
              <a:r>
                <a:rPr lang="en">
                  <a:solidFill>
                    <a:schemeClr val="accent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my_func</a:t>
              </a:r>
              <a:r>
                <a:rPr lang="en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(input):</a:t>
              </a:r>
              <a:endPara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# do work</a:t>
              </a:r>
              <a:endParaRPr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3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return</a:t>
              </a:r>
              <a:r>
                <a:rPr lang="en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output</a:t>
              </a:r>
              <a:endPara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535" name="Google Shape;535;g3ef90a3f21f_0_1218"/>
          <p:cNvSpPr txBox="1"/>
          <p:nvPr/>
        </p:nvSpPr>
        <p:spPr>
          <a:xfrm>
            <a:off x="3320850" y="3291812"/>
            <a:ext cx="25452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●"/>
            </a:pPr>
            <a:r>
              <a:rPr lang="en" sz="1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Organize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●"/>
            </a:pPr>
            <a:r>
              <a:rPr lang="en" sz="1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Reuse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code, </a:t>
            </a:r>
            <a:r>
              <a:rPr lang="en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with </a:t>
            </a:r>
            <a:r>
              <a:rPr lang="en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inputs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●"/>
            </a:pPr>
            <a:r>
              <a:rPr lang="en" sz="1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Abstract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away details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ef90a3f21f_0_12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41" name="Google Shape;541;g3ef90a3f21f_0_1228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of a Function</a:t>
            </a:r>
            <a:endParaRPr/>
          </a:p>
        </p:txBody>
      </p:sp>
      <p:sp>
        <p:nvSpPr>
          <p:cNvPr id="542" name="Google Shape;542;g3ef90a3f21f_0_1228"/>
          <p:cNvSpPr/>
          <p:nvPr/>
        </p:nvSpPr>
        <p:spPr>
          <a:xfrm>
            <a:off x="2063850" y="2301450"/>
            <a:ext cx="5016300" cy="997800"/>
          </a:xfrm>
          <a:prstGeom prst="roundRect">
            <a:avLst>
              <a:gd name="adj" fmla="val 9563"/>
            </a:avLst>
          </a:prstGeom>
          <a:solidFill>
            <a:srgbClr val="FDF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80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function_name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(parameter, ...):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77656"/>
                </a:solidFill>
                <a:latin typeface="Roboto Mono"/>
                <a:ea typeface="Roboto Mono"/>
                <a:cs typeface="Roboto Mono"/>
                <a:sym typeface="Roboto Mono"/>
              </a:rPr>
              <a:t># function code</a:t>
            </a:r>
            <a:endParaRPr sz="1800">
              <a:solidFill>
                <a:srgbClr val="57765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43" name="Google Shape;543;g3ef90a3f21f_0_1228"/>
          <p:cNvGrpSpPr/>
          <p:nvPr/>
        </p:nvGrpSpPr>
        <p:grpSpPr>
          <a:xfrm>
            <a:off x="203545" y="2459258"/>
            <a:ext cx="2453100" cy="393600"/>
            <a:chOff x="203545" y="2459258"/>
            <a:chExt cx="2453100" cy="393600"/>
          </a:xfrm>
        </p:grpSpPr>
        <p:sp>
          <p:nvSpPr>
            <p:cNvPr id="544" name="Google Shape;544;g3ef90a3f21f_0_1228"/>
            <p:cNvSpPr txBox="1"/>
            <p:nvPr/>
          </p:nvSpPr>
          <p:spPr>
            <a:xfrm>
              <a:off x="203545" y="2459258"/>
              <a:ext cx="1480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475D9A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def</a:t>
              </a:r>
              <a:r>
                <a:rPr lang="en" b="1">
                  <a:solidFill>
                    <a:srgbClr val="475D9A"/>
                  </a:solidFill>
                  <a:latin typeface="Calibri"/>
                  <a:ea typeface="Calibri"/>
                  <a:cs typeface="Calibri"/>
                  <a:sym typeface="Calibri"/>
                </a:rPr>
                <a:t> keyword</a:t>
              </a:r>
              <a:endParaRPr b="1">
                <a:solidFill>
                  <a:srgbClr val="475D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g3ef90a3f21f_0_1228"/>
            <p:cNvSpPr/>
            <p:nvPr/>
          </p:nvSpPr>
          <p:spPr>
            <a:xfrm>
              <a:off x="2107945" y="2495546"/>
              <a:ext cx="548700" cy="3210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75D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6" name="Google Shape;546;g3ef90a3f21f_0_1228"/>
            <p:cNvCxnSpPr>
              <a:stCxn id="544" idx="3"/>
              <a:endCxn id="545" idx="1"/>
            </p:cNvCxnSpPr>
            <p:nvPr/>
          </p:nvCxnSpPr>
          <p:spPr>
            <a:xfrm>
              <a:off x="1684345" y="2656058"/>
              <a:ext cx="423600" cy="0"/>
            </a:xfrm>
            <a:prstGeom prst="straightConnector1">
              <a:avLst/>
            </a:prstGeom>
            <a:noFill/>
            <a:ln w="19050" cap="flat" cmpd="sng">
              <a:solidFill>
                <a:srgbClr val="475D9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47" name="Google Shape;547;g3ef90a3f21f_0_1228"/>
          <p:cNvGrpSpPr/>
          <p:nvPr/>
        </p:nvGrpSpPr>
        <p:grpSpPr>
          <a:xfrm>
            <a:off x="2722450" y="1700244"/>
            <a:ext cx="1849500" cy="1116306"/>
            <a:chOff x="2722450" y="1700244"/>
            <a:chExt cx="1849500" cy="1116306"/>
          </a:xfrm>
        </p:grpSpPr>
        <p:sp>
          <p:nvSpPr>
            <p:cNvPr id="548" name="Google Shape;548;g3ef90a3f21f_0_1228"/>
            <p:cNvSpPr/>
            <p:nvPr/>
          </p:nvSpPr>
          <p:spPr>
            <a:xfrm>
              <a:off x="2722450" y="2495550"/>
              <a:ext cx="1849500" cy="3210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75D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g3ef90a3f21f_0_1228"/>
            <p:cNvSpPr txBox="1"/>
            <p:nvPr/>
          </p:nvSpPr>
          <p:spPr>
            <a:xfrm>
              <a:off x="2906800" y="1700244"/>
              <a:ext cx="1480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function name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0" name="Google Shape;550;g3ef90a3f21f_0_1228"/>
            <p:cNvCxnSpPr/>
            <p:nvPr/>
          </p:nvCxnSpPr>
          <p:spPr>
            <a:xfrm>
              <a:off x="3581819" y="2107044"/>
              <a:ext cx="0" cy="3522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1" name="Google Shape;551;g3ef90a3f21f_0_1228"/>
          <p:cNvGrpSpPr/>
          <p:nvPr/>
        </p:nvGrpSpPr>
        <p:grpSpPr>
          <a:xfrm>
            <a:off x="4637750" y="1700250"/>
            <a:ext cx="1940100" cy="1116300"/>
            <a:chOff x="4637750" y="1700250"/>
            <a:chExt cx="1940100" cy="1116300"/>
          </a:xfrm>
        </p:grpSpPr>
        <p:sp>
          <p:nvSpPr>
            <p:cNvPr id="552" name="Google Shape;552;g3ef90a3f21f_0_1228"/>
            <p:cNvSpPr/>
            <p:nvPr/>
          </p:nvSpPr>
          <p:spPr>
            <a:xfrm>
              <a:off x="4637750" y="2495550"/>
              <a:ext cx="1940100" cy="3210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75D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g3ef90a3f21f_0_1228"/>
            <p:cNvSpPr txBox="1"/>
            <p:nvPr/>
          </p:nvSpPr>
          <p:spPr>
            <a:xfrm>
              <a:off x="4638075" y="1700250"/>
              <a:ext cx="180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parameters (optional)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4" name="Google Shape;554;g3ef90a3f21f_0_1228"/>
            <p:cNvCxnSpPr/>
            <p:nvPr/>
          </p:nvCxnSpPr>
          <p:spPr>
            <a:xfrm>
              <a:off x="5542419" y="2107044"/>
              <a:ext cx="0" cy="3522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5" name="Google Shape;555;g3ef90a3f21f_0_1228"/>
          <p:cNvGrpSpPr/>
          <p:nvPr/>
        </p:nvGrpSpPr>
        <p:grpSpPr>
          <a:xfrm>
            <a:off x="6912150" y="2068060"/>
            <a:ext cx="1705500" cy="645000"/>
            <a:chOff x="6912150" y="2068060"/>
            <a:chExt cx="1705500" cy="645000"/>
          </a:xfrm>
        </p:grpSpPr>
        <p:sp>
          <p:nvSpPr>
            <p:cNvPr id="556" name="Google Shape;556;g3ef90a3f21f_0_1228"/>
            <p:cNvSpPr txBox="1"/>
            <p:nvPr/>
          </p:nvSpPr>
          <p:spPr>
            <a:xfrm>
              <a:off x="7459650" y="2068060"/>
              <a:ext cx="1158000" cy="64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i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don’t forget the colon!</a:t>
              </a:r>
              <a:endParaRPr b="1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7" name="Google Shape;557;g3ef90a3f21f_0_1228"/>
            <p:cNvCxnSpPr>
              <a:stCxn id="556" idx="1"/>
            </p:cNvCxnSpPr>
            <p:nvPr/>
          </p:nvCxnSpPr>
          <p:spPr>
            <a:xfrm flipH="1">
              <a:off x="6912150" y="2390560"/>
              <a:ext cx="547500" cy="2763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8" name="Google Shape;558;g3ef90a3f21f_0_1228"/>
          <p:cNvGrpSpPr/>
          <p:nvPr/>
        </p:nvGrpSpPr>
        <p:grpSpPr>
          <a:xfrm>
            <a:off x="311700" y="3000328"/>
            <a:ext cx="2097300" cy="645000"/>
            <a:chOff x="311700" y="3000328"/>
            <a:chExt cx="2097300" cy="645000"/>
          </a:xfrm>
        </p:grpSpPr>
        <p:sp>
          <p:nvSpPr>
            <p:cNvPr id="559" name="Google Shape;559;g3ef90a3f21f_0_1228"/>
            <p:cNvSpPr txBox="1"/>
            <p:nvPr/>
          </p:nvSpPr>
          <p:spPr>
            <a:xfrm>
              <a:off x="311700" y="3000328"/>
              <a:ext cx="1480800" cy="64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i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indentation matters!</a:t>
              </a:r>
              <a:endParaRPr b="1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0" name="Google Shape;560;g3ef90a3f21f_0_1228"/>
            <p:cNvCxnSpPr>
              <a:stCxn id="559" idx="3"/>
            </p:cNvCxnSpPr>
            <p:nvPr/>
          </p:nvCxnSpPr>
          <p:spPr>
            <a:xfrm rot="10800000" flipH="1">
              <a:off x="1792500" y="3021028"/>
              <a:ext cx="616500" cy="3018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61" name="Google Shape;561;g3ef90a3f21f_0_1228"/>
          <p:cNvGrpSpPr/>
          <p:nvPr/>
        </p:nvGrpSpPr>
        <p:grpSpPr>
          <a:xfrm>
            <a:off x="2560200" y="2825376"/>
            <a:ext cx="2228100" cy="1040479"/>
            <a:chOff x="2560200" y="2825376"/>
            <a:chExt cx="2228100" cy="1040479"/>
          </a:xfrm>
        </p:grpSpPr>
        <p:sp>
          <p:nvSpPr>
            <p:cNvPr id="562" name="Google Shape;562;g3ef90a3f21f_0_1228"/>
            <p:cNvSpPr/>
            <p:nvPr/>
          </p:nvSpPr>
          <p:spPr>
            <a:xfrm>
              <a:off x="2560200" y="2825376"/>
              <a:ext cx="2228100" cy="276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75D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g3ef90a3f21f_0_1228"/>
            <p:cNvSpPr txBox="1"/>
            <p:nvPr/>
          </p:nvSpPr>
          <p:spPr>
            <a:xfrm>
              <a:off x="2841425" y="3472255"/>
              <a:ext cx="1480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function body</a:t>
              </a:r>
              <a:endParaRPr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4" name="Google Shape;564;g3ef90a3f21f_0_1228"/>
            <p:cNvCxnSpPr/>
            <p:nvPr/>
          </p:nvCxnSpPr>
          <p:spPr>
            <a:xfrm>
              <a:off x="3581819" y="3218244"/>
              <a:ext cx="0" cy="3522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grpSp>
        <p:nvGrpSpPr>
          <p:cNvPr id="565" name="Google Shape;565;g3ef90a3f21f_0_1228"/>
          <p:cNvGrpSpPr/>
          <p:nvPr/>
        </p:nvGrpSpPr>
        <p:grpSpPr>
          <a:xfrm>
            <a:off x="3249900" y="3989900"/>
            <a:ext cx="4269850" cy="580200"/>
            <a:chOff x="3249900" y="3989900"/>
            <a:chExt cx="4269850" cy="580200"/>
          </a:xfrm>
        </p:grpSpPr>
        <p:sp>
          <p:nvSpPr>
            <p:cNvPr id="566" name="Google Shape;566;g3ef90a3f21f_0_1228"/>
            <p:cNvSpPr/>
            <p:nvPr/>
          </p:nvSpPr>
          <p:spPr>
            <a:xfrm>
              <a:off x="3249900" y="4083200"/>
              <a:ext cx="2644200" cy="393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function_name(</a:t>
              </a:r>
              <a:r>
                <a:rPr lang="en">
                  <a:solidFill>
                    <a:schemeClr val="accent3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4</a:t>
              </a:r>
              <a:r>
                <a:rPr lang="en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, ...)</a:t>
              </a:r>
              <a:endPara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567" name="Google Shape;567;g3ef90a3f21f_0_1228"/>
            <p:cNvSpPr txBox="1"/>
            <p:nvPr/>
          </p:nvSpPr>
          <p:spPr>
            <a:xfrm>
              <a:off x="6349150" y="3989900"/>
              <a:ext cx="1170600" cy="5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to call (use) the function</a:t>
              </a:r>
              <a:endParaRPr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8" name="Google Shape;568;g3ef90a3f21f_0_1228"/>
            <p:cNvCxnSpPr>
              <a:stCxn id="567" idx="1"/>
              <a:endCxn id="566" idx="3"/>
            </p:cNvCxnSpPr>
            <p:nvPr/>
          </p:nvCxnSpPr>
          <p:spPr>
            <a:xfrm rot="10800000">
              <a:off x="5894050" y="4280000"/>
              <a:ext cx="455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ef90a3f21f_0_12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74" name="Google Shape;574;g3ef90a3f21f_0_1260"/>
          <p:cNvSpPr txBox="1">
            <a:spLocks noGrp="1"/>
          </p:cNvSpPr>
          <p:nvPr>
            <p:ph type="body" idx="1"/>
          </p:nvPr>
        </p:nvSpPr>
        <p:spPr>
          <a:xfrm>
            <a:off x="311700" y="1051625"/>
            <a:ext cx="85206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return</a:t>
            </a:r>
            <a:r>
              <a:rPr lang="en"/>
              <a:t> is a Python keyword that is used to </a:t>
            </a:r>
            <a:r>
              <a:rPr lang="en" b="1"/>
              <a:t>output a </a:t>
            </a:r>
            <a:r>
              <a:rPr lang="en" b="1">
                <a:solidFill>
                  <a:schemeClr val="accent2"/>
                </a:solidFill>
              </a:rPr>
              <a:t>value</a:t>
            </a:r>
            <a:r>
              <a:rPr lang="en" b="1"/>
              <a:t> from a </a:t>
            </a:r>
            <a:r>
              <a:rPr lang="en" b="1">
                <a:solidFill>
                  <a:schemeClr val="accent1"/>
                </a:solidFill>
              </a:rPr>
              <a:t>function</a:t>
            </a:r>
            <a:r>
              <a:rPr lang="en"/>
              <a:t>. </a:t>
            </a:r>
            <a:endParaRPr/>
          </a:p>
        </p:txBody>
      </p:sp>
      <p:sp>
        <p:nvSpPr>
          <p:cNvPr id="575" name="Google Shape;575;g3ef90a3f21f_0_1260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Statements</a:t>
            </a:r>
            <a:endParaRPr/>
          </a:p>
        </p:txBody>
      </p:sp>
      <p:sp>
        <p:nvSpPr>
          <p:cNvPr id="576" name="Google Shape;576;g3ef90a3f21f_0_1260"/>
          <p:cNvSpPr/>
          <p:nvPr/>
        </p:nvSpPr>
        <p:spPr>
          <a:xfrm>
            <a:off x="2063850" y="2203125"/>
            <a:ext cx="5016300" cy="1762800"/>
          </a:xfrm>
          <a:prstGeom prst="roundRect">
            <a:avLst>
              <a:gd name="adj" fmla="val 9563"/>
            </a:avLst>
          </a:prstGeom>
          <a:solidFill>
            <a:srgbClr val="FDF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80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function_name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(parameter, ...):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77656"/>
                </a:solidFill>
                <a:latin typeface="Roboto Mono"/>
                <a:ea typeface="Roboto Mono"/>
                <a:cs typeface="Roboto Mono"/>
                <a:sym typeface="Roboto Mono"/>
              </a:rPr>
              <a:t># perform actions</a:t>
            </a:r>
            <a:endParaRPr sz="1800">
              <a:solidFill>
                <a:srgbClr val="57765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77656"/>
                </a:solidFill>
                <a:latin typeface="Roboto Mono"/>
                <a:ea typeface="Roboto Mono"/>
                <a:cs typeface="Roboto Mono"/>
                <a:sym typeface="Roboto Mono"/>
              </a:rPr>
              <a:t># produce a value</a:t>
            </a:r>
            <a:endParaRPr sz="1800">
              <a:solidFill>
                <a:srgbClr val="57765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800">
                <a:solidFill>
                  <a:srgbClr val="577656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value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print("Hey") # can’t run!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7" name="Google Shape;577;g3ef90a3f21f_0_1260"/>
          <p:cNvSpPr/>
          <p:nvPr/>
        </p:nvSpPr>
        <p:spPr>
          <a:xfrm>
            <a:off x="2536743" y="3218668"/>
            <a:ext cx="1864200" cy="301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75D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8" name="Google Shape;578;g3ef90a3f21f_0_1260"/>
          <p:cNvGrpSpPr/>
          <p:nvPr/>
        </p:nvGrpSpPr>
        <p:grpSpPr>
          <a:xfrm>
            <a:off x="488670" y="3172483"/>
            <a:ext cx="1904400" cy="393600"/>
            <a:chOff x="203545" y="2459258"/>
            <a:chExt cx="1904400" cy="393600"/>
          </a:xfrm>
        </p:grpSpPr>
        <p:sp>
          <p:nvSpPr>
            <p:cNvPr id="579" name="Google Shape;579;g3ef90a3f21f_0_1260"/>
            <p:cNvSpPr txBox="1"/>
            <p:nvPr/>
          </p:nvSpPr>
          <p:spPr>
            <a:xfrm>
              <a:off x="203545" y="2459258"/>
              <a:ext cx="1480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475D9A"/>
                  </a:solidFill>
                  <a:latin typeface="Calibri"/>
                  <a:ea typeface="Calibri"/>
                  <a:cs typeface="Calibri"/>
                  <a:sym typeface="Calibri"/>
                </a:rPr>
                <a:t>return statement</a:t>
              </a:r>
              <a:endParaRPr b="1">
                <a:solidFill>
                  <a:srgbClr val="475D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0" name="Google Shape;580;g3ef90a3f21f_0_1260"/>
            <p:cNvCxnSpPr>
              <a:stCxn id="579" idx="3"/>
            </p:cNvCxnSpPr>
            <p:nvPr/>
          </p:nvCxnSpPr>
          <p:spPr>
            <a:xfrm>
              <a:off x="1684345" y="2656058"/>
              <a:ext cx="423600" cy="0"/>
            </a:xfrm>
            <a:prstGeom prst="straightConnector1">
              <a:avLst/>
            </a:prstGeom>
            <a:noFill/>
            <a:ln w="19050" cap="flat" cmpd="sng">
              <a:solidFill>
                <a:srgbClr val="475D9A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ef90a3f21f_0_12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86" name="Google Shape;586;g3ef90a3f21f_0_1271"/>
          <p:cNvSpPr txBox="1">
            <a:spLocks noGrp="1"/>
          </p:cNvSpPr>
          <p:nvPr>
            <p:ph type="body" idx="1"/>
          </p:nvPr>
        </p:nvSpPr>
        <p:spPr>
          <a:xfrm>
            <a:off x="311700" y="1051625"/>
            <a:ext cx="85206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return</a:t>
            </a:r>
            <a:r>
              <a:rPr lang="en"/>
              <a:t> is a Python keyword that is used to </a:t>
            </a:r>
            <a:r>
              <a:rPr lang="en" b="1"/>
              <a:t>output a </a:t>
            </a:r>
            <a:r>
              <a:rPr lang="en" b="1">
                <a:solidFill>
                  <a:schemeClr val="accent2"/>
                </a:solidFill>
              </a:rPr>
              <a:t>value</a:t>
            </a:r>
            <a:r>
              <a:rPr lang="en" b="1"/>
              <a:t> from a </a:t>
            </a:r>
            <a:r>
              <a:rPr lang="en" b="1">
                <a:solidFill>
                  <a:schemeClr val="accent1"/>
                </a:solidFill>
              </a:rPr>
              <a:t>function</a:t>
            </a:r>
            <a:r>
              <a:rPr lang="en"/>
              <a:t>. 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Once a </a:t>
            </a:r>
            <a:r>
              <a:rPr lang="en" b="1">
                <a:solidFill>
                  <a:schemeClr val="accent3"/>
                </a:solidFill>
              </a:rPr>
              <a:t>return</a:t>
            </a:r>
            <a:r>
              <a:rPr lang="en"/>
              <a:t> statement is executed, </a:t>
            </a:r>
            <a:r>
              <a:rPr lang="en" b="1"/>
              <a:t>no more code in the function will be run</a:t>
            </a:r>
            <a:r>
              <a:rPr lang="en"/>
              <a:t>.</a:t>
            </a:r>
            <a:endParaRPr/>
          </a:p>
        </p:txBody>
      </p:sp>
      <p:sp>
        <p:nvSpPr>
          <p:cNvPr id="587" name="Google Shape;587;g3ef90a3f21f_0_1271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Returning from a Function</a:t>
            </a:r>
            <a:endParaRPr/>
          </a:p>
        </p:txBody>
      </p:sp>
      <p:sp>
        <p:nvSpPr>
          <p:cNvPr id="588" name="Google Shape;588;g3ef90a3f21f_0_1271"/>
          <p:cNvSpPr/>
          <p:nvPr/>
        </p:nvSpPr>
        <p:spPr>
          <a:xfrm>
            <a:off x="2063850" y="2203125"/>
            <a:ext cx="5016300" cy="1762800"/>
          </a:xfrm>
          <a:prstGeom prst="roundRect">
            <a:avLst>
              <a:gd name="adj" fmla="val 9563"/>
            </a:avLst>
          </a:prstGeom>
          <a:solidFill>
            <a:srgbClr val="FDF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80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function_name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(parameter, ...):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77656"/>
                </a:solidFill>
                <a:latin typeface="Roboto Mono"/>
                <a:ea typeface="Roboto Mono"/>
                <a:cs typeface="Roboto Mono"/>
                <a:sym typeface="Roboto Mono"/>
              </a:rPr>
              <a:t># perform actions</a:t>
            </a:r>
            <a:endParaRPr sz="1800">
              <a:solidFill>
                <a:srgbClr val="57765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77656"/>
                </a:solidFill>
                <a:latin typeface="Roboto Mono"/>
                <a:ea typeface="Roboto Mono"/>
                <a:cs typeface="Roboto Mono"/>
                <a:sym typeface="Roboto Mono"/>
              </a:rPr>
              <a:t># produce a value</a:t>
            </a:r>
            <a:endParaRPr sz="1800">
              <a:solidFill>
                <a:srgbClr val="57765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800">
                <a:solidFill>
                  <a:srgbClr val="577656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value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"Hey"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# can’t run!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89" name="Google Shape;589;g3ef90a3f21f_0_1271"/>
          <p:cNvGrpSpPr/>
          <p:nvPr/>
        </p:nvGrpSpPr>
        <p:grpSpPr>
          <a:xfrm>
            <a:off x="2536750" y="3480546"/>
            <a:ext cx="3628200" cy="1044679"/>
            <a:chOff x="2536750" y="3480546"/>
            <a:chExt cx="3628200" cy="1044679"/>
          </a:xfrm>
        </p:grpSpPr>
        <p:sp>
          <p:nvSpPr>
            <p:cNvPr id="590" name="Google Shape;590;g3ef90a3f21f_0_1271"/>
            <p:cNvSpPr/>
            <p:nvPr/>
          </p:nvSpPr>
          <p:spPr>
            <a:xfrm>
              <a:off x="2536750" y="3480546"/>
              <a:ext cx="3628200" cy="3441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g3ef90a3f21f_0_1271"/>
            <p:cNvSpPr txBox="1"/>
            <p:nvPr/>
          </p:nvSpPr>
          <p:spPr>
            <a:xfrm>
              <a:off x="3770550" y="4131625"/>
              <a:ext cx="1602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i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unreachable code!</a:t>
              </a:r>
              <a:endParaRPr b="1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2" name="Google Shape;592;g3ef90a3f21f_0_1271"/>
            <p:cNvCxnSpPr/>
            <p:nvPr/>
          </p:nvCxnSpPr>
          <p:spPr>
            <a:xfrm rot="10800000">
              <a:off x="4041050" y="3873950"/>
              <a:ext cx="0" cy="3441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ef90a3f21f_0_7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19" name="Google Shape;319;g3ef90a3f21f_0_746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85206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A Loop Problem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Conditionals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Conditionals and Loops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Intro to Functions</a:t>
            </a:r>
            <a:endParaRPr sz="2400" dirty="0"/>
          </a:p>
        </p:txBody>
      </p:sp>
      <p:sp>
        <p:nvSpPr>
          <p:cNvPr id="320" name="Google Shape;320;g3ef90a3f21f_0_746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Roadmap</a:t>
            </a:r>
            <a:endParaRPr/>
          </a:p>
        </p:txBody>
      </p:sp>
      <p:sp>
        <p:nvSpPr>
          <p:cNvPr id="321" name="Google Shape;321;g3ef90a3f21f_0_746"/>
          <p:cNvSpPr/>
          <p:nvPr/>
        </p:nvSpPr>
        <p:spPr>
          <a:xfrm>
            <a:off x="5878300" y="2251500"/>
            <a:ext cx="2181000" cy="640500"/>
          </a:xfrm>
          <a:prstGeom prst="roundRect">
            <a:avLst>
              <a:gd name="adj" fmla="val 16667"/>
            </a:avLst>
          </a:prstGeom>
          <a:solidFill>
            <a:srgbClr val="3A4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Jupyter Hub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ef90a3f21f_0_7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27" name="Google Shape;327;g3ef90a3f21f_0_753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Loop Problem</a:t>
            </a:r>
            <a:endParaRPr/>
          </a:p>
        </p:txBody>
      </p:sp>
      <p:sp>
        <p:nvSpPr>
          <p:cNvPr id="328" name="Google Shape;328;g3ef90a3f21f_0_753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580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 loop to print out the </a:t>
            </a:r>
            <a:r>
              <a:rPr lang="en" b="1"/>
              <a:t>even </a:t>
            </a:r>
            <a:r>
              <a:rPr lang="en"/>
              <a:t>numbers between 0 and 10 (inclusive). Your program output should look like this: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0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329" name="Google Shape;329;g3ef90a3f21f_0_753"/>
          <p:cNvSpPr txBox="1">
            <a:spLocks noGrp="1"/>
          </p:cNvSpPr>
          <p:nvPr>
            <p:ph type="body" idx="2"/>
          </p:nvPr>
        </p:nvSpPr>
        <p:spPr>
          <a:xfrm>
            <a:off x="6115800" y="1050525"/>
            <a:ext cx="2716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*Bonus problem* 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Think about how you would print out all the even numbers in a list of random, unordered numbers.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example, how would you find all the even numbers in this list: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[9, 16, -100, -54, 48, 10, 32]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ef90a3f21f_0_7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35" name="Google Shape;335;g3ef90a3f21f_0_760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87096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Print Statements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Expressions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Variables and Assignment Statements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Types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int, float, string, bool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Loops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loop nested inside of a loop!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TODAY: conditionals (aka "if statements")</a:t>
            </a:r>
            <a:endParaRPr sz="2400"/>
          </a:p>
        </p:txBody>
      </p:sp>
      <p:sp>
        <p:nvSpPr>
          <p:cNvPr id="336" name="Google Shape;336;g3ef90a3f21f_0_760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Building Blocks so Far</a:t>
            </a:r>
            <a:endParaRPr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ef90a3f21f_0_766"/>
          <p:cNvSpPr/>
          <p:nvPr/>
        </p:nvSpPr>
        <p:spPr>
          <a:xfrm>
            <a:off x="5564325" y="4139900"/>
            <a:ext cx="2430900" cy="393600"/>
          </a:xfrm>
          <a:prstGeom prst="roundRect">
            <a:avLst>
              <a:gd name="adj" fmla="val 16667"/>
            </a:avLst>
          </a:prstGeom>
          <a:solidFill>
            <a:srgbClr val="4159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Code to run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3ef90a3f21f_0_766"/>
          <p:cNvSpPr txBox="1">
            <a:spLocks noGrp="1"/>
          </p:cNvSpPr>
          <p:nvPr>
            <p:ph type="body" idx="1"/>
          </p:nvPr>
        </p:nvSpPr>
        <p:spPr>
          <a:xfrm>
            <a:off x="311700" y="1050525"/>
            <a:ext cx="87096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Char char="●"/>
            </a:pPr>
            <a:r>
              <a:rPr lang="en">
                <a:solidFill>
                  <a:srgbClr val="233A44"/>
                </a:solidFill>
              </a:rPr>
              <a:t>A </a:t>
            </a:r>
            <a:r>
              <a:rPr lang="en" b="1">
                <a:solidFill>
                  <a:srgbClr val="233A44"/>
                </a:solidFill>
              </a:rPr>
              <a:t>conditional statement</a:t>
            </a:r>
            <a:r>
              <a:rPr lang="en">
                <a:solidFill>
                  <a:srgbClr val="233A44"/>
                </a:solidFill>
              </a:rPr>
              <a:t> allows programmers to control which code block is executed based on whether a condition is true.</a:t>
            </a:r>
            <a:endParaRPr>
              <a:solidFill>
                <a:srgbClr val="233A4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Char char="●"/>
            </a:pPr>
            <a:r>
              <a:rPr lang="en">
                <a:solidFill>
                  <a:srgbClr val="233A44"/>
                </a:solidFill>
              </a:rPr>
              <a:t>Follows decision-based logic we use in our daily lives</a:t>
            </a:r>
            <a:endParaRPr>
              <a:solidFill>
                <a:srgbClr val="233A44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  <a:buChar char="○"/>
            </a:pPr>
            <a:r>
              <a:rPr lang="en" sz="1600" b="1">
                <a:solidFill>
                  <a:srgbClr val="233A44"/>
                </a:solidFill>
              </a:rPr>
              <a:t>If</a:t>
            </a:r>
            <a:r>
              <a:rPr lang="en" sz="1600">
                <a:solidFill>
                  <a:srgbClr val="233A44"/>
                </a:solidFill>
              </a:rPr>
              <a:t> it’s </a:t>
            </a:r>
            <a:r>
              <a:rPr lang="en" sz="1600" u="sng">
                <a:solidFill>
                  <a:srgbClr val="233A44"/>
                </a:solidFill>
              </a:rPr>
              <a:t>raining</a:t>
            </a:r>
            <a:r>
              <a:rPr lang="en" sz="1600">
                <a:solidFill>
                  <a:srgbClr val="233A44"/>
                </a:solidFill>
              </a:rPr>
              <a:t>, </a:t>
            </a:r>
            <a:r>
              <a:rPr lang="en" sz="1600" b="1">
                <a:solidFill>
                  <a:srgbClr val="233A44"/>
                </a:solidFill>
              </a:rPr>
              <a:t>then</a:t>
            </a:r>
            <a:r>
              <a:rPr lang="en" sz="1600">
                <a:solidFill>
                  <a:srgbClr val="233A44"/>
                </a:solidFill>
              </a:rPr>
              <a:t> </a:t>
            </a:r>
            <a:r>
              <a:rPr lang="en" sz="1600" u="sng">
                <a:solidFill>
                  <a:srgbClr val="233A44"/>
                </a:solidFill>
              </a:rPr>
              <a:t>bring an umbrella</a:t>
            </a:r>
            <a:endParaRPr sz="1600" u="sng">
              <a:solidFill>
                <a:srgbClr val="233A44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  <a:buChar char="○"/>
            </a:pPr>
            <a:r>
              <a:rPr lang="en" sz="1600" b="1">
                <a:solidFill>
                  <a:srgbClr val="233A44"/>
                </a:solidFill>
              </a:rPr>
              <a:t>If</a:t>
            </a:r>
            <a:r>
              <a:rPr lang="en" sz="1600">
                <a:solidFill>
                  <a:srgbClr val="233A44"/>
                </a:solidFill>
              </a:rPr>
              <a:t> the </a:t>
            </a:r>
            <a:r>
              <a:rPr lang="en" sz="1600" u="sng">
                <a:solidFill>
                  <a:srgbClr val="233A44"/>
                </a:solidFill>
              </a:rPr>
              <a:t>coffee pot is empty</a:t>
            </a:r>
            <a:r>
              <a:rPr lang="en" sz="1600">
                <a:solidFill>
                  <a:srgbClr val="233A44"/>
                </a:solidFill>
              </a:rPr>
              <a:t>, </a:t>
            </a:r>
            <a:r>
              <a:rPr lang="en" sz="1600" b="1">
                <a:solidFill>
                  <a:srgbClr val="233A44"/>
                </a:solidFill>
              </a:rPr>
              <a:t>then</a:t>
            </a:r>
            <a:r>
              <a:rPr lang="en" sz="1600">
                <a:solidFill>
                  <a:srgbClr val="233A44"/>
                </a:solidFill>
              </a:rPr>
              <a:t> </a:t>
            </a:r>
            <a:r>
              <a:rPr lang="en" sz="1600" u="sng">
                <a:solidFill>
                  <a:srgbClr val="233A44"/>
                </a:solidFill>
              </a:rPr>
              <a:t>brew some coffee</a:t>
            </a:r>
            <a:endParaRPr sz="1600" u="sng">
              <a:solidFill>
                <a:srgbClr val="233A44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  <a:buChar char="○"/>
            </a:pPr>
            <a:r>
              <a:rPr lang="en" sz="1600" b="1">
                <a:solidFill>
                  <a:srgbClr val="233A44"/>
                </a:solidFill>
              </a:rPr>
              <a:t>If</a:t>
            </a:r>
            <a:r>
              <a:rPr lang="en" sz="1600">
                <a:solidFill>
                  <a:srgbClr val="233A44"/>
                </a:solidFill>
              </a:rPr>
              <a:t> I </a:t>
            </a:r>
            <a:r>
              <a:rPr lang="en" sz="1600" u="sng">
                <a:solidFill>
                  <a:srgbClr val="233A44"/>
                </a:solidFill>
              </a:rPr>
              <a:t>am hungry</a:t>
            </a:r>
            <a:r>
              <a:rPr lang="en" sz="1600">
                <a:solidFill>
                  <a:srgbClr val="233A44"/>
                </a:solidFill>
              </a:rPr>
              <a:t>, </a:t>
            </a:r>
            <a:r>
              <a:rPr lang="en" sz="1600" b="1">
                <a:solidFill>
                  <a:srgbClr val="233A44"/>
                </a:solidFill>
              </a:rPr>
              <a:t>then </a:t>
            </a:r>
            <a:r>
              <a:rPr lang="en" sz="1600" u="sng">
                <a:solidFill>
                  <a:srgbClr val="233A44"/>
                </a:solidFill>
              </a:rPr>
              <a:t>cook dinner</a:t>
            </a:r>
            <a:endParaRPr sz="1600">
              <a:solidFill>
                <a:srgbClr val="233A4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  <p:sp>
        <p:nvSpPr>
          <p:cNvPr id="343" name="Google Shape;343;g3ef90a3f21f_0_766"/>
          <p:cNvSpPr/>
          <p:nvPr/>
        </p:nvSpPr>
        <p:spPr>
          <a:xfrm>
            <a:off x="1862500" y="4139900"/>
            <a:ext cx="2430900" cy="393600"/>
          </a:xfrm>
          <a:prstGeom prst="roundRect">
            <a:avLst>
              <a:gd name="adj" fmla="val 16667"/>
            </a:avLst>
          </a:prstGeom>
          <a:solidFill>
            <a:srgbClr val="4159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Boolean (True/False)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3ef90a3f21f_0_766"/>
          <p:cNvSpPr/>
          <p:nvPr/>
        </p:nvSpPr>
        <p:spPr>
          <a:xfrm>
            <a:off x="730050" y="3233150"/>
            <a:ext cx="7683900" cy="784800"/>
          </a:xfrm>
          <a:prstGeom prst="roundRect">
            <a:avLst>
              <a:gd name="adj" fmla="val 17154"/>
            </a:avLst>
          </a:prstGeom>
          <a:solidFill>
            <a:srgbClr val="FDF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233A44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200">
                <a:solidFill>
                  <a:srgbClr val="233A44"/>
                </a:solidFill>
                <a:latin typeface="Consolas"/>
                <a:ea typeface="Consolas"/>
                <a:cs typeface="Consolas"/>
                <a:sym typeface="Consolas"/>
              </a:rPr>
              <a:t> [condition is True], </a:t>
            </a:r>
            <a:r>
              <a:rPr lang="en" sz="2200" b="1">
                <a:solidFill>
                  <a:srgbClr val="233A44"/>
                </a:solidFill>
                <a:latin typeface="Consolas"/>
                <a:ea typeface="Consolas"/>
                <a:cs typeface="Consolas"/>
                <a:sym typeface="Consolas"/>
              </a:rPr>
              <a:t>then</a:t>
            </a:r>
            <a:r>
              <a:rPr lang="en" sz="2200">
                <a:solidFill>
                  <a:srgbClr val="233A44"/>
                </a:solidFill>
                <a:latin typeface="Consolas"/>
                <a:ea typeface="Consolas"/>
                <a:cs typeface="Consolas"/>
                <a:sym typeface="Consolas"/>
              </a:rPr>
              <a:t> [do some action]</a:t>
            </a:r>
            <a:endParaRPr sz="1800" b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5" name="Google Shape;345;g3ef90a3f21f_0_7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46" name="Google Shape;346;g3ef90a3f21f_0_766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Conditional Statements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3ef90a3f21f_0_766"/>
          <p:cNvSpPr/>
          <p:nvPr/>
        </p:nvSpPr>
        <p:spPr>
          <a:xfrm rot="-5400000">
            <a:off x="2930325" y="2635250"/>
            <a:ext cx="225900" cy="25851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3ef90a3f21f_0_766"/>
          <p:cNvSpPr/>
          <p:nvPr/>
        </p:nvSpPr>
        <p:spPr>
          <a:xfrm rot="-5400000">
            <a:off x="6666825" y="2635250"/>
            <a:ext cx="225900" cy="25851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ef90a3f21f_0_7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54" name="Google Shape;354;g3ef90a3f21f_0_777"/>
          <p:cNvSpPr txBox="1">
            <a:spLocks noGrp="1"/>
          </p:cNvSpPr>
          <p:nvPr>
            <p:ph type="body" idx="1"/>
          </p:nvPr>
        </p:nvSpPr>
        <p:spPr>
          <a:xfrm>
            <a:off x="217200" y="902114"/>
            <a:ext cx="87096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" sz="1680" dirty="0">
                <a:solidFill>
                  <a:srgbClr val="000000"/>
                </a:solidFill>
              </a:rPr>
              <a:t>Some example boolean expressions:</a:t>
            </a:r>
            <a:endParaRPr sz="168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22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1480" b="1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22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1480" b="1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22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1480" b="1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22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&gt;=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22</a:t>
            </a:r>
            <a:endParaRPr sz="1480" b="1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22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and 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8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22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and 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8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not 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&lt;=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8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not </a:t>
            </a:r>
            <a:r>
              <a:rPr lang="en" sz="1480" b="1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endParaRPr sz="1480" b="1" dirty="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" sz="1680" dirty="0">
                <a:solidFill>
                  <a:srgbClr val="000000"/>
                </a:solidFill>
              </a:rPr>
              <a:t>We can print out the value of an expression:             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((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22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and 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8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" sz="1680" dirty="0">
                <a:solidFill>
                  <a:srgbClr val="000000"/>
                </a:solidFill>
              </a:rPr>
              <a:t>We can save the  value of an expression in a variable:      </a:t>
            </a:r>
            <a:r>
              <a:rPr lang="en" sz="148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22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&lt;</a:t>
            </a:r>
            <a:r>
              <a:rPr lang="en" sz="148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8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1480" b="1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000" b="1" dirty="0">
              <a:solidFill>
                <a:srgbClr val="233A44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5" name="Google Shape;355;g3ef90a3f21f_0_777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Boolean Expressions evaluate to </a:t>
            </a:r>
            <a:r>
              <a:rPr lang="en" sz="3489"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 sz="3489"/>
              <a:t> </a:t>
            </a:r>
            <a:r>
              <a:rPr lang="en"/>
              <a:t>or </a:t>
            </a:r>
            <a:r>
              <a:rPr lang="en" sz="3489"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endParaRPr sz="3489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ef90a3f21f_0_783"/>
          <p:cNvSpPr/>
          <p:nvPr/>
        </p:nvSpPr>
        <p:spPr>
          <a:xfrm>
            <a:off x="2373450" y="2062950"/>
            <a:ext cx="4397100" cy="1465500"/>
          </a:xfrm>
          <a:prstGeom prst="roundRect">
            <a:avLst>
              <a:gd name="adj" fmla="val 9563"/>
            </a:avLst>
          </a:prstGeom>
          <a:solidFill>
            <a:srgbClr val="FDF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condition: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# When condition is True</a:t>
            </a:r>
            <a:endParaRPr sz="180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    # Run this code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1" name="Google Shape;361;g3ef90a3f21f_0_783"/>
          <p:cNvSpPr txBox="1">
            <a:spLocks noGrp="1"/>
          </p:cNvSpPr>
          <p:nvPr>
            <p:ph type="title"/>
          </p:nvPr>
        </p:nvSpPr>
        <p:spPr>
          <a:xfrm>
            <a:off x="819150" y="325350"/>
            <a:ext cx="75057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statement “Anatomy”</a:t>
            </a:r>
            <a:endParaRPr/>
          </a:p>
        </p:txBody>
      </p:sp>
      <p:sp>
        <p:nvSpPr>
          <p:cNvPr id="362" name="Google Shape;362;g3ef90a3f21f_0_7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363" name="Google Shape;363;g3ef90a3f21f_0_783"/>
          <p:cNvCxnSpPr/>
          <p:nvPr/>
        </p:nvCxnSpPr>
        <p:spPr>
          <a:xfrm>
            <a:off x="3593057" y="1886905"/>
            <a:ext cx="34200" cy="34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4" name="Google Shape;364;g3ef90a3f21f_0_783"/>
          <p:cNvSpPr txBox="1"/>
          <p:nvPr/>
        </p:nvSpPr>
        <p:spPr>
          <a:xfrm>
            <a:off x="6935200" y="1848841"/>
            <a:ext cx="11580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don’t forget the colon!</a:t>
            </a:r>
            <a:endParaRPr b="1" i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g3ef90a3f21f_0_783"/>
          <p:cNvCxnSpPr>
            <a:stCxn id="364" idx="1"/>
          </p:cNvCxnSpPr>
          <p:nvPr/>
        </p:nvCxnSpPr>
        <p:spPr>
          <a:xfrm flipH="1">
            <a:off x="4592200" y="2171341"/>
            <a:ext cx="2343000" cy="141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6" name="Google Shape;366;g3ef90a3f21f_0_783"/>
          <p:cNvSpPr txBox="1"/>
          <p:nvPr/>
        </p:nvSpPr>
        <p:spPr>
          <a:xfrm>
            <a:off x="2569457" y="1589855"/>
            <a:ext cx="2081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boolean expression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3ef90a3f21f_0_783"/>
          <p:cNvSpPr txBox="1"/>
          <p:nvPr/>
        </p:nvSpPr>
        <p:spPr>
          <a:xfrm>
            <a:off x="912350" y="2229700"/>
            <a:ext cx="977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if keyword</a:t>
            </a:r>
            <a:endParaRPr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8" name="Google Shape;368;g3ef90a3f21f_0_783"/>
          <p:cNvCxnSpPr>
            <a:stCxn id="367" idx="3"/>
            <a:endCxn id="369" idx="1"/>
          </p:cNvCxnSpPr>
          <p:nvPr/>
        </p:nvCxnSpPr>
        <p:spPr>
          <a:xfrm rot="10800000" flipH="1">
            <a:off x="1889450" y="2354200"/>
            <a:ext cx="548700" cy="72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0" name="Google Shape;370;g3ef90a3f21f_0_783"/>
          <p:cNvSpPr txBox="1"/>
          <p:nvPr/>
        </p:nvSpPr>
        <p:spPr>
          <a:xfrm>
            <a:off x="662800" y="2829428"/>
            <a:ext cx="14808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AB5457"/>
                </a:solidFill>
                <a:latin typeface="Calibri"/>
                <a:ea typeface="Calibri"/>
                <a:cs typeface="Calibri"/>
                <a:sym typeface="Calibri"/>
              </a:rPr>
              <a:t>indentation matters!</a:t>
            </a:r>
            <a:endParaRPr b="1" i="1">
              <a:solidFill>
                <a:srgbClr val="AB5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g3ef90a3f21f_0_783"/>
          <p:cNvCxnSpPr/>
          <p:nvPr/>
        </p:nvCxnSpPr>
        <p:spPr>
          <a:xfrm rot="10800000" flipH="1">
            <a:off x="2143600" y="2843528"/>
            <a:ext cx="757200" cy="308400"/>
          </a:xfrm>
          <a:prstGeom prst="straightConnector1">
            <a:avLst/>
          </a:prstGeom>
          <a:noFill/>
          <a:ln w="19050" cap="flat" cmpd="sng">
            <a:solidFill>
              <a:srgbClr val="AB5457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ef90a3f21f_0_7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77" name="Google Shape;377;g3ef90a3f21f_0_798"/>
          <p:cNvSpPr txBox="1">
            <a:spLocks noGrp="1"/>
          </p:cNvSpPr>
          <p:nvPr>
            <p:ph type="title"/>
          </p:nvPr>
        </p:nvSpPr>
        <p:spPr>
          <a:xfrm>
            <a:off x="311700" y="28192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If Statement Example:</a:t>
            </a:r>
            <a:r>
              <a:rPr lang="en"/>
              <a:t> </a:t>
            </a:r>
            <a:endParaRPr/>
          </a:p>
        </p:txBody>
      </p:sp>
      <p:sp>
        <p:nvSpPr>
          <p:cNvPr id="378" name="Google Shape;378;g3ef90a3f21f_0_798"/>
          <p:cNvSpPr/>
          <p:nvPr/>
        </p:nvSpPr>
        <p:spPr>
          <a:xfrm>
            <a:off x="1237652" y="2301577"/>
            <a:ext cx="3674256" cy="1184700"/>
          </a:xfrm>
          <a:prstGeom prst="roundRect">
            <a:avLst>
              <a:gd name="adj" fmla="val 9563"/>
            </a:avLst>
          </a:prstGeom>
          <a:solidFill>
            <a:srgbClr val="FDF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x </a:t>
            </a: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 b="1" dirty="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if 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 3</a:t>
            </a:r>
            <a:r>
              <a:rPr lang="en" sz="1800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	 </a:t>
            </a:r>
            <a:r>
              <a:rPr lang="en" sz="1800" dirty="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800" dirty="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</a:rPr>
              <a:t>"x is 3!"</a:t>
            </a:r>
            <a:r>
              <a:rPr lang="en" sz="1800" dirty="0">
                <a:solidFill>
                  <a:srgbClr val="233A44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9" name="Google Shape;379;g3ef90a3f21f_0_798"/>
          <p:cNvSpPr/>
          <p:nvPr/>
        </p:nvSpPr>
        <p:spPr>
          <a:xfrm>
            <a:off x="6396650" y="816250"/>
            <a:ext cx="2181000" cy="640500"/>
          </a:xfrm>
          <a:prstGeom prst="roundRect">
            <a:avLst>
              <a:gd name="adj" fmla="val 16667"/>
            </a:avLst>
          </a:prstGeom>
          <a:solidFill>
            <a:srgbClr val="3A4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Jupyter Hub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 Simple Lecture Slides">
  <a:themeElements>
    <a:clrScheme name="Simple Light">
      <a:dk1>
        <a:srgbClr val="434343"/>
      </a:dk1>
      <a:lt1>
        <a:srgbClr val="FFFFFF"/>
      </a:lt1>
      <a:dk2>
        <a:srgbClr val="767676"/>
      </a:dk2>
      <a:lt2>
        <a:srgbClr val="FDF6E7"/>
      </a:lt2>
      <a:accent1>
        <a:srgbClr val="475D9A"/>
      </a:accent1>
      <a:accent2>
        <a:srgbClr val="8264A6"/>
      </a:accent2>
      <a:accent3>
        <a:srgbClr val="577656"/>
      </a:accent3>
      <a:accent4>
        <a:srgbClr val="AB5457"/>
      </a:accent4>
      <a:accent5>
        <a:srgbClr val="C48554"/>
      </a:accent5>
      <a:accent6>
        <a:srgbClr val="DAB153"/>
      </a:accent6>
      <a:hlink>
        <a:srgbClr val="475D9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 Simple Lecture Slides">
  <a:themeElements>
    <a:clrScheme name="Simple Light">
      <a:dk1>
        <a:srgbClr val="434343"/>
      </a:dk1>
      <a:lt1>
        <a:srgbClr val="FFFFFF"/>
      </a:lt1>
      <a:dk2>
        <a:srgbClr val="767676"/>
      </a:dk2>
      <a:lt2>
        <a:srgbClr val="FDF6E7"/>
      </a:lt2>
      <a:accent1>
        <a:srgbClr val="475D9A"/>
      </a:accent1>
      <a:accent2>
        <a:srgbClr val="8264A6"/>
      </a:accent2>
      <a:accent3>
        <a:srgbClr val="577656"/>
      </a:accent3>
      <a:accent4>
        <a:srgbClr val="AB5457"/>
      </a:accent4>
      <a:accent5>
        <a:srgbClr val="C48554"/>
      </a:accent5>
      <a:accent6>
        <a:srgbClr val="DAB153"/>
      </a:accent6>
      <a:hlink>
        <a:srgbClr val="475D9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W Simple Lecture Slides">
  <a:themeElements>
    <a:clrScheme name="Simple Light">
      <a:dk1>
        <a:srgbClr val="434343"/>
      </a:dk1>
      <a:lt1>
        <a:srgbClr val="FFFFFF"/>
      </a:lt1>
      <a:dk2>
        <a:srgbClr val="767676"/>
      </a:dk2>
      <a:lt2>
        <a:srgbClr val="FDF6E7"/>
      </a:lt2>
      <a:accent1>
        <a:srgbClr val="475D9A"/>
      </a:accent1>
      <a:accent2>
        <a:srgbClr val="8264A6"/>
      </a:accent2>
      <a:accent3>
        <a:srgbClr val="577656"/>
      </a:accent3>
      <a:accent4>
        <a:srgbClr val="AB5457"/>
      </a:accent4>
      <a:accent5>
        <a:srgbClr val="C48554"/>
      </a:accent5>
      <a:accent6>
        <a:srgbClr val="DAB153"/>
      </a:accent6>
      <a:hlink>
        <a:srgbClr val="475D9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1385</Words>
  <Application>Microsoft Office PowerPoint</Application>
  <PresentationFormat>On-screen Show (16:9)</PresentationFormat>
  <Paragraphs>277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Consolas</vt:lpstr>
      <vt:lpstr>Calibri</vt:lpstr>
      <vt:lpstr>Arial</vt:lpstr>
      <vt:lpstr>Roboto Mono</vt:lpstr>
      <vt:lpstr>UW Simple Lecture Slides</vt:lpstr>
      <vt:lpstr>UW Simple Lecture Slides</vt:lpstr>
      <vt:lpstr>UW Simple Lecture Slides</vt:lpstr>
      <vt:lpstr>Conditionals &amp; Functions</vt:lpstr>
      <vt:lpstr>Announcements</vt:lpstr>
      <vt:lpstr>Today’s Roadmap</vt:lpstr>
      <vt:lpstr>A Loop Problem</vt:lpstr>
      <vt:lpstr>Python Building Blocks so Far</vt:lpstr>
      <vt:lpstr>Conditional Statements </vt:lpstr>
      <vt:lpstr>Boolean Expressions evaluate to True or False</vt:lpstr>
      <vt:lpstr>If statement “Anatomy”</vt:lpstr>
      <vt:lpstr>If Statement Example: </vt:lpstr>
      <vt:lpstr>If-else statement “Anatomy”</vt:lpstr>
      <vt:lpstr>If-else Statement Example: </vt:lpstr>
      <vt:lpstr>If-elif-else statement “Anatomy”</vt:lpstr>
      <vt:lpstr>If-elif-else Statement Example: </vt:lpstr>
      <vt:lpstr>Think Pair Share</vt:lpstr>
      <vt:lpstr>If-elif-else: check for more cases!</vt:lpstr>
      <vt:lpstr>If-elif-else: check many, many cases!</vt:lpstr>
      <vt:lpstr>If-elif-else: Order of conditions matters!</vt:lpstr>
      <vt:lpstr>Is there a better way to write this?</vt:lpstr>
      <vt:lpstr>A Loop Problem, Again</vt:lpstr>
      <vt:lpstr>Inputs and Outputs</vt:lpstr>
      <vt:lpstr>Functions</vt:lpstr>
      <vt:lpstr>Anatomy of a Function</vt:lpstr>
      <vt:lpstr>Return Statements</vt:lpstr>
      <vt:lpstr>Returning from a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1</cp:revision>
  <dcterms:modified xsi:type="dcterms:W3CDTF">2026-06-30T18:11:31Z</dcterms:modified>
</cp:coreProperties>
</file>