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h6Qmax1L8mPTbB2s2MPViHqqdx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91F1B-64CE-4174-8240-9288CBDAEA40}" v="42" dt="2026-06-26T19:31:57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08" y="16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custSel delSld modSld">
      <pc:chgData name="Adrian Salguero" userId="f921b06be2346e4d" providerId="LiveId" clId="{42694335-63BB-46EC-AF38-63FE051D1C63}" dt="2026-06-26T19:32:02.810" v="62" actId="1076"/>
      <pc:docMkLst>
        <pc:docMk/>
      </pc:docMkLst>
      <pc:sldChg chg="addSp delSp modSp mod">
        <pc:chgData name="Adrian Salguero" userId="f921b06be2346e4d" providerId="LiveId" clId="{42694335-63BB-46EC-AF38-63FE051D1C63}" dt="2026-06-26T19:31:49.102" v="56" actId="1076"/>
        <pc:sldMkLst>
          <pc:docMk/>
          <pc:sldMk cId="0" sldId="256"/>
        </pc:sldMkLst>
        <pc:picChg chg="add mod">
          <ac:chgData name="Adrian Salguero" userId="f921b06be2346e4d" providerId="LiveId" clId="{42694335-63BB-46EC-AF38-63FE051D1C63}" dt="2026-06-26T19:31:49.102" v="56" actId="1076"/>
          <ac:picMkLst>
            <pc:docMk/>
            <pc:sldMk cId="0" sldId="256"/>
            <ac:picMk id="2" creationId="{CEEC248E-2CFA-F2DA-48B9-79FD6296A500}"/>
          </ac:picMkLst>
        </pc:picChg>
        <pc:picChg chg="del">
          <ac:chgData name="Adrian Salguero" userId="f921b06be2346e4d" providerId="LiveId" clId="{42694335-63BB-46EC-AF38-63FE051D1C63}" dt="2026-06-26T19:27:42.097" v="45" actId="478"/>
          <ac:picMkLst>
            <pc:docMk/>
            <pc:sldMk cId="0" sldId="256"/>
            <ac:picMk id="111" creationId="{00000000-0000-0000-0000-000000000000}"/>
          </ac:picMkLst>
        </pc:picChg>
      </pc:sldChg>
      <pc:sldChg chg="modSp modAnim modNotes">
        <pc:chgData name="Adrian Salguero" userId="f921b06be2346e4d" providerId="LiveId" clId="{42694335-63BB-46EC-AF38-63FE051D1C63}" dt="2026-06-26T19:26:53.702" v="44" actId="20577"/>
        <pc:sldMkLst>
          <pc:docMk/>
          <pc:sldMk cId="0" sldId="257"/>
        </pc:sldMkLst>
        <pc:spChg chg="mod">
          <ac:chgData name="Adrian Salguero" userId="f921b06be2346e4d" providerId="LiveId" clId="{42694335-63BB-46EC-AF38-63FE051D1C63}" dt="2026-06-26T19:26:53.702" v="44" actId="20577"/>
          <ac:spMkLst>
            <pc:docMk/>
            <pc:sldMk cId="0" sldId="257"/>
            <ac:spMk id="119" creationId="{00000000-0000-0000-0000-000000000000}"/>
          </ac:spMkLst>
        </pc:spChg>
      </pc:sldChg>
      <pc:sldChg chg="modSp mod">
        <pc:chgData name="Adrian Salguero" userId="f921b06be2346e4d" providerId="LiveId" clId="{42694335-63BB-46EC-AF38-63FE051D1C63}" dt="2026-06-26T19:26:30.257" v="2" actId="27636"/>
        <pc:sldMkLst>
          <pc:docMk/>
          <pc:sldMk cId="0" sldId="266"/>
        </pc:sldMkLst>
        <pc:spChg chg="mod">
          <ac:chgData name="Adrian Salguero" userId="f921b06be2346e4d" providerId="LiveId" clId="{42694335-63BB-46EC-AF38-63FE051D1C63}" dt="2026-06-26T19:26:30.257" v="2" actId="27636"/>
          <ac:spMkLst>
            <pc:docMk/>
            <pc:sldMk cId="0" sldId="266"/>
            <ac:spMk id="229" creationId="{00000000-0000-0000-0000-000000000000}"/>
          </ac:spMkLst>
        </pc:spChg>
      </pc:sldChg>
      <pc:sldChg chg="del">
        <pc:chgData name="Adrian Salguero" userId="f921b06be2346e4d" providerId="LiveId" clId="{42694335-63BB-46EC-AF38-63FE051D1C63}" dt="2026-06-26T19:30:19.214" v="46" actId="47"/>
        <pc:sldMkLst>
          <pc:docMk/>
          <pc:sldMk cId="0" sldId="268"/>
        </pc:sldMkLst>
      </pc:sldChg>
      <pc:sldChg chg="addSp delSp modSp mod">
        <pc:chgData name="Adrian Salguero" userId="f921b06be2346e4d" providerId="LiveId" clId="{42694335-63BB-46EC-AF38-63FE051D1C63}" dt="2026-06-26T19:31:49.640" v="57" actId="27614"/>
        <pc:sldMkLst>
          <pc:docMk/>
          <pc:sldMk cId="0" sldId="269"/>
        </pc:sldMkLst>
        <pc:picChg chg="add mod">
          <ac:chgData name="Adrian Salguero" userId="f921b06be2346e4d" providerId="LiveId" clId="{42694335-63BB-46EC-AF38-63FE051D1C63}" dt="2026-06-26T19:31:49.640" v="57" actId="27614"/>
          <ac:picMkLst>
            <pc:docMk/>
            <pc:sldMk cId="0" sldId="269"/>
            <ac:picMk id="3" creationId="{94A50F63-6CA2-C26F-0127-333269269E59}"/>
          </ac:picMkLst>
        </pc:picChg>
        <pc:picChg chg="del">
          <ac:chgData name="Adrian Salguero" userId="f921b06be2346e4d" providerId="LiveId" clId="{42694335-63BB-46EC-AF38-63FE051D1C63}" dt="2026-06-26T19:31:24.447" v="47" actId="478"/>
          <ac:picMkLst>
            <pc:docMk/>
            <pc:sldMk cId="0" sldId="269"/>
            <ac:picMk id="282" creationId="{00000000-0000-0000-0000-000000000000}"/>
          </ac:picMkLst>
        </pc:picChg>
      </pc:sldChg>
      <pc:sldChg chg="modSp mod">
        <pc:chgData name="Adrian Salguero" userId="f921b06be2346e4d" providerId="LiveId" clId="{42694335-63BB-46EC-AF38-63FE051D1C63}" dt="2026-06-26T19:26:30.273" v="3" actId="27636"/>
        <pc:sldMkLst>
          <pc:docMk/>
          <pc:sldMk cId="0" sldId="271"/>
        </pc:sldMkLst>
        <pc:spChg chg="mod">
          <ac:chgData name="Adrian Salguero" userId="f921b06be2346e4d" providerId="LiveId" clId="{42694335-63BB-46EC-AF38-63FE051D1C63}" dt="2026-06-26T19:26:30.273" v="3" actId="27636"/>
          <ac:spMkLst>
            <pc:docMk/>
            <pc:sldMk cId="0" sldId="271"/>
            <ac:spMk id="297" creationId="{00000000-0000-0000-0000-000000000000}"/>
          </ac:spMkLst>
        </pc:spChg>
      </pc:sldChg>
      <pc:sldChg chg="modSp mod">
        <pc:chgData name="Adrian Salguero" userId="f921b06be2346e4d" providerId="LiveId" clId="{42694335-63BB-46EC-AF38-63FE051D1C63}" dt="2026-06-26T19:26:30.284" v="4" actId="27636"/>
        <pc:sldMkLst>
          <pc:docMk/>
          <pc:sldMk cId="0" sldId="272"/>
        </pc:sldMkLst>
        <pc:spChg chg="mod">
          <ac:chgData name="Adrian Salguero" userId="f921b06be2346e4d" providerId="LiveId" clId="{42694335-63BB-46EC-AF38-63FE051D1C63}" dt="2026-06-26T19:26:30.284" v="4" actId="27636"/>
          <ac:spMkLst>
            <pc:docMk/>
            <pc:sldMk cId="0" sldId="272"/>
            <ac:spMk id="305" creationId="{00000000-0000-0000-0000-000000000000}"/>
          </ac:spMkLst>
        </pc:spChg>
      </pc:sldChg>
      <pc:sldChg chg="modSp mod">
        <pc:chgData name="Adrian Salguero" userId="f921b06be2346e4d" providerId="LiveId" clId="{42694335-63BB-46EC-AF38-63FE051D1C63}" dt="2026-06-26T19:26:30.293" v="5" actId="27636"/>
        <pc:sldMkLst>
          <pc:docMk/>
          <pc:sldMk cId="0" sldId="273"/>
        </pc:sldMkLst>
        <pc:spChg chg="mod">
          <ac:chgData name="Adrian Salguero" userId="f921b06be2346e4d" providerId="LiveId" clId="{42694335-63BB-46EC-AF38-63FE051D1C63}" dt="2026-06-26T19:26:30.293" v="5" actId="27636"/>
          <ac:spMkLst>
            <pc:docMk/>
            <pc:sldMk cId="0" sldId="273"/>
            <ac:spMk id="316" creationId="{00000000-0000-0000-0000-000000000000}"/>
          </ac:spMkLst>
        </pc:spChg>
      </pc:sldChg>
      <pc:sldChg chg="modSp mod">
        <pc:chgData name="Adrian Salguero" userId="f921b06be2346e4d" providerId="LiveId" clId="{42694335-63BB-46EC-AF38-63FE051D1C63}" dt="2026-06-26T19:26:30.300" v="6" actId="27636"/>
        <pc:sldMkLst>
          <pc:docMk/>
          <pc:sldMk cId="0" sldId="274"/>
        </pc:sldMkLst>
        <pc:spChg chg="mod">
          <ac:chgData name="Adrian Salguero" userId="f921b06be2346e4d" providerId="LiveId" clId="{42694335-63BB-46EC-AF38-63FE051D1C63}" dt="2026-06-26T19:26:30.300" v="6" actId="27636"/>
          <ac:spMkLst>
            <pc:docMk/>
            <pc:sldMk cId="0" sldId="274"/>
            <ac:spMk id="327" creationId="{00000000-0000-0000-0000-000000000000}"/>
          </ac:spMkLst>
        </pc:spChg>
      </pc:sldChg>
      <pc:sldChg chg="modSp mod">
        <pc:chgData name="Adrian Salguero" userId="f921b06be2346e4d" providerId="LiveId" clId="{42694335-63BB-46EC-AF38-63FE051D1C63}" dt="2026-06-26T19:26:30.309" v="7" actId="27636"/>
        <pc:sldMkLst>
          <pc:docMk/>
          <pc:sldMk cId="0" sldId="275"/>
        </pc:sldMkLst>
        <pc:spChg chg="mod">
          <ac:chgData name="Adrian Salguero" userId="f921b06be2346e4d" providerId="LiveId" clId="{42694335-63BB-46EC-AF38-63FE051D1C63}" dt="2026-06-26T19:26:30.309" v="7" actId="27636"/>
          <ac:spMkLst>
            <pc:docMk/>
            <pc:sldMk cId="0" sldId="275"/>
            <ac:spMk id="341" creationId="{00000000-0000-0000-0000-000000000000}"/>
          </ac:spMkLst>
        </pc:spChg>
      </pc:sldChg>
      <pc:sldChg chg="addSp delSp modSp mod">
        <pc:chgData name="Adrian Salguero" userId="f921b06be2346e4d" providerId="LiveId" clId="{42694335-63BB-46EC-AF38-63FE051D1C63}" dt="2026-06-26T19:32:02.810" v="62" actId="1076"/>
        <pc:sldMkLst>
          <pc:docMk/>
          <pc:sldMk cId="0" sldId="276"/>
        </pc:sldMkLst>
        <pc:picChg chg="add mod">
          <ac:chgData name="Adrian Salguero" userId="f921b06be2346e4d" providerId="LiveId" clId="{42694335-63BB-46EC-AF38-63FE051D1C63}" dt="2026-06-26T19:32:02.810" v="62" actId="1076"/>
          <ac:picMkLst>
            <pc:docMk/>
            <pc:sldMk cId="0" sldId="276"/>
            <ac:picMk id="2" creationId="{DE907EC6-F713-E87C-173B-6B5BDEC39FEA}"/>
          </ac:picMkLst>
        </pc:picChg>
        <pc:picChg chg="del">
          <ac:chgData name="Adrian Salguero" userId="f921b06be2346e4d" providerId="LiveId" clId="{42694335-63BB-46EC-AF38-63FE051D1C63}" dt="2026-06-26T19:31:57.451" v="58" actId="478"/>
          <ac:picMkLst>
            <pc:docMk/>
            <pc:sldMk cId="0" sldId="276"/>
            <ac:picMk id="35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ef6940a823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ef6940a823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ef6940a823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ef6940a823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ef6940a823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3ef6940a823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ef6940a823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3ef6940a823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ef6940a823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ef6940a823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ef6940a823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ef6940a823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3ef6940a823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3ef6940a823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ef6940a823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3ef6940a823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ef6940a823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ef6940a823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ef6940a823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3ef6940a823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ef6940a823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ef6940a823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ef6940a82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ef6940a82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ef6940a823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ef6940a823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ef6940a823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ef6940a823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ef6940a823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ef6940a823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ef6940a823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ef6940a823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ef6940a823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ef6940a823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ef6940a823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ef6940a823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8" name="Google Shape;58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1" name="Google Shape;61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dirty="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 dirty="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dirty="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 dirty="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 dirty="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 dirty="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dirty="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18" name="Google Shape;18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21" name="Google Shape;21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25" name="Google Shape;25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33" name="Google Shape;33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40" name="Google Shape;40;g3ef67936621_0_2162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45" name="Google Shape;45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49" name="Google Shape;49;g3ef67936621_0_2171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51" name="Google Shape;51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2" name="Google Shape;52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55" name="Google Shape;55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for%20i%20in%20range%281,%205%29%3A%0A%20%20%20%20print%28i,%20%22Times%20Table%22%29%0A%20%20%20%20for%20j%20in%20range%281,%205%29%3A%0A%20%20%20%20%20%20%20%20print%28i,%20%22x%22,%20j,%20%22%3D%22,%20i%20*%20j%29&amp;cumulative=false&amp;curInstr=0&amp;heapPrimitives=nevernest&amp;mode=display&amp;origin=opt-frontend.js&amp;py=311&amp;rawInputLstJSON=%5B%5D&amp;textReferences=fals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for%20i%20in%20range%285%29%3A%0A%20%20%20%20line%20%3D%20%22%22%0A%20%20%20%20for%20j%20in%20range%28i%29%3A%0A%20%20%20%20%20%20%20%20line%20%2B%3D%20%22*%22%0A%20%20%20%20print%28line%29&amp;cumulative=false&amp;curInstr=0&amp;heapPrimitives=nevernest&amp;mode=display&amp;origin=opt-frontend.js&amp;py=311&amp;rawInputLstJSON=%5B%5D&amp;textReferences=false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homework/a1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04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Summer 2026</a:t>
            </a:r>
            <a:endParaRPr dirty="0"/>
          </a:p>
        </p:txBody>
      </p:sp>
      <p:sp>
        <p:nvSpPr>
          <p:cNvPr id="107" name="Google Shape;107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Nested Loops</a:t>
            </a:r>
            <a:endParaRPr dirty="0"/>
          </a:p>
        </p:txBody>
      </p:sp>
      <p:sp>
        <p:nvSpPr>
          <p:cNvPr id="108" name="Google Shape;108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 dirty="0"/>
          </a:p>
        </p:txBody>
      </p:sp>
      <p:sp>
        <p:nvSpPr>
          <p:cNvPr id="112" name="Google Shape;112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dirty="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EEC248E-2CFA-F2DA-48B9-79FD6296A5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5989" y="3865797"/>
            <a:ext cx="1188172" cy="11881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ef6940a823_0_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 dirty="0"/>
          </a:p>
        </p:txBody>
      </p:sp>
      <p:sp>
        <p:nvSpPr>
          <p:cNvPr id="222" name="Google Shape;222;g3ef6940a823_0_9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 Recap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 Practice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b="1"/>
              <a:t>Nested Loops</a:t>
            </a:r>
            <a:endParaRPr sz="2400" b="1" dirty="0"/>
          </a:p>
        </p:txBody>
      </p:sp>
      <p:sp>
        <p:nvSpPr>
          <p:cNvPr id="223" name="Google Shape;223;g3ef6940a823_0_9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Up: Nested Loops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ef6940a823_0_10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 dirty="0"/>
          </a:p>
        </p:txBody>
      </p:sp>
      <p:sp>
        <p:nvSpPr>
          <p:cNvPr id="229" name="Google Shape;229;g3ef6940a823_0_10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5369400" cy="186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" b="1" dirty="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2"/>
                </a:solidFill>
              </a:rPr>
              <a:t>Motivation:</a:t>
            </a:r>
            <a:r>
              <a:rPr lang="en" sz="2400">
                <a:solidFill>
                  <a:schemeClr val="accent2"/>
                </a:solidFill>
              </a:rPr>
              <a:t> </a:t>
            </a:r>
            <a:endParaRPr sz="2400" dirty="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i="1"/>
              <a:t>What if we wanted to keep track of </a:t>
            </a:r>
            <a:r>
              <a:rPr lang="en" sz="2400" b="1" i="1" u="sng"/>
              <a:t>two counts</a:t>
            </a:r>
            <a:r>
              <a:rPr lang="en" sz="2400" b="1" i="1"/>
              <a:t> at the same time?</a:t>
            </a:r>
            <a:endParaRPr sz="2400" b="1" i="1" dirty="0"/>
          </a:p>
        </p:txBody>
      </p:sp>
      <p:sp>
        <p:nvSpPr>
          <p:cNvPr id="230" name="Google Shape;230;g3ef6940a823_0_10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Nested Loops</a:t>
            </a:r>
            <a:endParaRPr dirty="0"/>
          </a:p>
        </p:txBody>
      </p:sp>
      <p:grpSp>
        <p:nvGrpSpPr>
          <p:cNvPr id="231" name="Google Shape;231;g3ef6940a823_0_101"/>
          <p:cNvGrpSpPr/>
          <p:nvPr/>
        </p:nvGrpSpPr>
        <p:grpSpPr>
          <a:xfrm>
            <a:off x="6305262" y="1050525"/>
            <a:ext cx="2322757" cy="393600"/>
            <a:chOff x="6305262" y="1050525"/>
            <a:chExt cx="2322757" cy="393600"/>
          </a:xfrm>
        </p:grpSpPr>
        <p:sp>
          <p:nvSpPr>
            <p:cNvPr id="232" name="Google Shape;232;g3ef6940a823_0_101"/>
            <p:cNvSpPr/>
            <p:nvPr/>
          </p:nvSpPr>
          <p:spPr>
            <a:xfrm>
              <a:off x="6305262" y="1050525"/>
              <a:ext cx="1019700" cy="3936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Count 1</a:t>
              </a:r>
              <a:endParaRPr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g3ef6940a823_0_101"/>
            <p:cNvSpPr/>
            <p:nvPr/>
          </p:nvSpPr>
          <p:spPr>
            <a:xfrm>
              <a:off x="7608319" y="1050525"/>
              <a:ext cx="1019700" cy="393600"/>
            </a:xfrm>
            <a:prstGeom prst="roundRect">
              <a:avLst>
                <a:gd name="adj" fmla="val 1666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Count 2</a:t>
              </a:r>
              <a:endParaRPr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4" name="Google Shape;234;g3ef6940a823_0_101"/>
          <p:cNvSpPr/>
          <p:nvPr/>
        </p:nvSpPr>
        <p:spPr>
          <a:xfrm>
            <a:off x="6305261" y="1643975"/>
            <a:ext cx="1019700" cy="13770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 b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3ef6940a823_0_101"/>
          <p:cNvSpPr/>
          <p:nvPr/>
        </p:nvSpPr>
        <p:spPr>
          <a:xfrm>
            <a:off x="7608318" y="1643975"/>
            <a:ext cx="1019700" cy="3936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g3ef6940a823_0_101"/>
          <p:cNvSpPr/>
          <p:nvPr/>
        </p:nvSpPr>
        <p:spPr>
          <a:xfrm>
            <a:off x="7608318" y="2135675"/>
            <a:ext cx="1019700" cy="3936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g3ef6940a823_0_101"/>
          <p:cNvSpPr/>
          <p:nvPr/>
        </p:nvSpPr>
        <p:spPr>
          <a:xfrm>
            <a:off x="7608318" y="2627375"/>
            <a:ext cx="1019700" cy="3936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4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g3ef6940a823_0_101"/>
          <p:cNvSpPr/>
          <p:nvPr/>
        </p:nvSpPr>
        <p:spPr>
          <a:xfrm>
            <a:off x="6305261" y="3119075"/>
            <a:ext cx="1019700" cy="13770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g3ef6940a823_0_101"/>
          <p:cNvSpPr/>
          <p:nvPr/>
        </p:nvSpPr>
        <p:spPr>
          <a:xfrm>
            <a:off x="7608318" y="3119075"/>
            <a:ext cx="1019700" cy="3936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24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3ef6940a823_0_101"/>
          <p:cNvSpPr/>
          <p:nvPr/>
        </p:nvSpPr>
        <p:spPr>
          <a:xfrm>
            <a:off x="7608318" y="3610775"/>
            <a:ext cx="1019700" cy="3936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4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3ef6940a823_0_101"/>
          <p:cNvSpPr/>
          <p:nvPr/>
        </p:nvSpPr>
        <p:spPr>
          <a:xfrm>
            <a:off x="7608318" y="4102475"/>
            <a:ext cx="1019700" cy="393600"/>
          </a:xfrm>
          <a:prstGeom prst="roundRect">
            <a:avLst>
              <a:gd name="adj" fmla="val 8593"/>
            </a:avLst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2400"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g3ef6940a823_0_101"/>
          <p:cNvSpPr txBox="1"/>
          <p:nvPr/>
        </p:nvSpPr>
        <p:spPr>
          <a:xfrm>
            <a:off x="311450" y="3142031"/>
            <a:ext cx="5369400" cy="12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Solution:</a:t>
            </a:r>
            <a:endParaRPr sz="2400" b="1" i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a for loop inside another for loop!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ef6940a823_0_1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 dirty="0"/>
          </a:p>
        </p:txBody>
      </p:sp>
      <p:sp>
        <p:nvSpPr>
          <p:cNvPr id="248" name="Google Shape;248;g3ef6940a823_0_11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Times Tables</a:t>
            </a:r>
            <a:endParaRPr dirty="0"/>
          </a:p>
        </p:txBody>
      </p:sp>
      <p:sp>
        <p:nvSpPr>
          <p:cNvPr id="249" name="Google Shape;249;g3ef6940a823_0_119"/>
          <p:cNvSpPr/>
          <p:nvPr/>
        </p:nvSpPr>
        <p:spPr>
          <a:xfrm>
            <a:off x="1746750" y="1771050"/>
            <a:ext cx="5650500" cy="20469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"Times Table"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j,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"="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i * j)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50" name="Google Shape;250;g3ef6940a823_0_119"/>
          <p:cNvSpPr/>
          <p:nvPr/>
        </p:nvSpPr>
        <p:spPr>
          <a:xfrm>
            <a:off x="5568663" y="3153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1" name="Google Shape;251;g3ef6940a823_0_119"/>
          <p:cNvGrpSpPr/>
          <p:nvPr/>
        </p:nvGrpSpPr>
        <p:grpSpPr>
          <a:xfrm>
            <a:off x="281997" y="1885050"/>
            <a:ext cx="1303628" cy="1818900"/>
            <a:chOff x="281997" y="1885050"/>
            <a:chExt cx="1303628" cy="1818900"/>
          </a:xfrm>
        </p:grpSpPr>
        <p:sp>
          <p:nvSpPr>
            <p:cNvPr id="252" name="Google Shape;252;g3ef6940a823_0_119"/>
            <p:cNvSpPr/>
            <p:nvPr/>
          </p:nvSpPr>
          <p:spPr>
            <a:xfrm>
              <a:off x="1449425" y="1885050"/>
              <a:ext cx="136200" cy="181890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g3ef6940a823_0_119"/>
            <p:cNvSpPr txBox="1"/>
            <p:nvPr/>
          </p:nvSpPr>
          <p:spPr>
            <a:xfrm>
              <a:off x="281997" y="2413858"/>
              <a:ext cx="1157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outer</a:t>
              </a:r>
              <a:r>
                <a:rPr lang="en" sz="1800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800" b="1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for loop</a:t>
              </a:r>
              <a:endParaRPr sz="1800" b="1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4" name="Google Shape;254;g3ef6940a823_0_119"/>
          <p:cNvGrpSpPr/>
          <p:nvPr/>
        </p:nvGrpSpPr>
        <p:grpSpPr>
          <a:xfrm>
            <a:off x="7558375" y="2807458"/>
            <a:ext cx="1377201" cy="791783"/>
            <a:chOff x="7558375" y="2807458"/>
            <a:chExt cx="1377201" cy="791783"/>
          </a:xfrm>
        </p:grpSpPr>
        <p:sp>
          <p:nvSpPr>
            <p:cNvPr id="255" name="Google Shape;255;g3ef6940a823_0_119"/>
            <p:cNvSpPr/>
            <p:nvPr/>
          </p:nvSpPr>
          <p:spPr>
            <a:xfrm rot="10800000">
              <a:off x="7558375" y="2811441"/>
              <a:ext cx="136200" cy="78780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381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g3ef6940a823_0_119"/>
            <p:cNvSpPr txBox="1"/>
            <p:nvPr/>
          </p:nvSpPr>
          <p:spPr>
            <a:xfrm>
              <a:off x="7777876" y="2807458"/>
              <a:ext cx="1157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 i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inner</a:t>
              </a:r>
              <a:r>
                <a:rPr lang="en" sz="1800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800" b="1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for loop</a:t>
              </a:r>
              <a:endParaRPr sz="1800" b="1" dirty="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7" name="Google Shape;257;g3ef6940a823_0_119"/>
          <p:cNvSpPr/>
          <p:nvPr/>
        </p:nvSpPr>
        <p:spPr>
          <a:xfrm>
            <a:off x="2217900" y="2342750"/>
            <a:ext cx="136200" cy="13230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ef6940a823_0_119"/>
          <p:cNvSpPr/>
          <p:nvPr/>
        </p:nvSpPr>
        <p:spPr>
          <a:xfrm>
            <a:off x="2769125" y="3171225"/>
            <a:ext cx="136200" cy="3936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ef6940a823_0_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 dirty="0"/>
          </a:p>
        </p:txBody>
      </p:sp>
      <p:sp>
        <p:nvSpPr>
          <p:cNvPr id="274" name="Google Shape;274;g3ef6940a823_0_143"/>
          <p:cNvSpPr txBox="1">
            <a:spLocks noGrp="1"/>
          </p:cNvSpPr>
          <p:nvPr>
            <p:ph type="body" idx="1"/>
          </p:nvPr>
        </p:nvSpPr>
        <p:spPr>
          <a:xfrm>
            <a:off x="5970493" y="1854275"/>
            <a:ext cx="1417800" cy="32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4</a:t>
            </a:r>
            <a:endParaRPr dirty="0"/>
          </a:p>
          <a:p>
            <a:pPr marL="571500" lvl="0" indent="-342900" algn="l" rtl="0">
              <a:spcBef>
                <a:spcPts val="1200"/>
              </a:spcBef>
              <a:spcAft>
                <a:spcPts val="0"/>
              </a:spcAft>
              <a:buNone/>
            </a:pPr>
            <a:endParaRPr sz="100" dirty="0"/>
          </a:p>
          <a:p>
            <a:pPr marL="571500" lvl="0" indent="-4572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5</a:t>
            </a:r>
            <a:endParaRPr dirty="0"/>
          </a:p>
          <a:p>
            <a:pPr marL="571500" lvl="0" indent="-342900" algn="l" rtl="0">
              <a:spcBef>
                <a:spcPts val="1200"/>
              </a:spcBef>
              <a:spcAft>
                <a:spcPts val="0"/>
              </a:spcAft>
              <a:buNone/>
            </a:pPr>
            <a:endParaRPr sz="100" dirty="0"/>
          </a:p>
          <a:p>
            <a:pPr marL="571500" lvl="0" indent="-4572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12</a:t>
            </a:r>
            <a:endParaRPr dirty="0"/>
          </a:p>
          <a:p>
            <a:pPr marL="571500" lvl="0" indent="-342900" algn="l" rtl="0">
              <a:spcBef>
                <a:spcPts val="1200"/>
              </a:spcBef>
              <a:spcAft>
                <a:spcPts val="0"/>
              </a:spcAft>
              <a:buNone/>
            </a:pPr>
            <a:endParaRPr sz="100" dirty="0"/>
          </a:p>
          <a:p>
            <a:pPr marL="571500" lvl="0" indent="-4572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15</a:t>
            </a:r>
            <a:endParaRPr dirty="0"/>
          </a:p>
          <a:p>
            <a:pPr marL="571500" lvl="0" indent="-342900" algn="l" rtl="0">
              <a:spcBef>
                <a:spcPts val="1200"/>
              </a:spcBef>
              <a:spcAft>
                <a:spcPts val="0"/>
              </a:spcAft>
              <a:buNone/>
            </a:pPr>
            <a:endParaRPr sz="100" dirty="0"/>
          </a:p>
          <a:p>
            <a:pPr marL="571500" lvl="0" indent="-4572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20</a:t>
            </a:r>
            <a:endParaRPr dirty="0"/>
          </a:p>
        </p:txBody>
      </p:sp>
      <p:sp>
        <p:nvSpPr>
          <p:cNvPr id="275" name="Google Shape;275;g3ef6940a823_0_143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 dirty="0"/>
          </a:p>
        </p:txBody>
      </p:sp>
      <p:sp>
        <p:nvSpPr>
          <p:cNvPr id="276" name="Google Shape;276;g3ef6940a823_0_143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times does </a:t>
            </a:r>
            <a:r>
              <a:rPr lang="en" b="1"/>
              <a:t>CSE 160</a:t>
            </a:r>
            <a:r>
              <a:rPr lang="en"/>
              <a:t> get printed when this code is run?</a:t>
            </a:r>
            <a:endParaRPr dirty="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277" name="Google Shape;277;g3ef6940a823_0_143"/>
          <p:cNvSpPr/>
          <p:nvPr/>
        </p:nvSpPr>
        <p:spPr>
          <a:xfrm>
            <a:off x="6021643" y="1913458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g3ef6940a823_0_143"/>
          <p:cNvSpPr/>
          <p:nvPr/>
        </p:nvSpPr>
        <p:spPr>
          <a:xfrm>
            <a:off x="6021643" y="2562933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g3ef6940a823_0_143"/>
          <p:cNvSpPr/>
          <p:nvPr/>
        </p:nvSpPr>
        <p:spPr>
          <a:xfrm>
            <a:off x="6021643" y="3212408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g3ef6940a823_0_143"/>
          <p:cNvSpPr/>
          <p:nvPr/>
        </p:nvSpPr>
        <p:spPr>
          <a:xfrm>
            <a:off x="6021643" y="3861883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g3ef6940a823_0_143"/>
          <p:cNvSpPr/>
          <p:nvPr/>
        </p:nvSpPr>
        <p:spPr>
          <a:xfrm>
            <a:off x="6021643" y="4511358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g3ef6940a823_0_143"/>
          <p:cNvSpPr/>
          <p:nvPr/>
        </p:nvSpPr>
        <p:spPr>
          <a:xfrm>
            <a:off x="1512181" y="3871549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3ef6940a823_0_143"/>
          <p:cNvSpPr txBox="1"/>
          <p:nvPr/>
        </p:nvSpPr>
        <p:spPr>
          <a:xfrm>
            <a:off x="2222872" y="3819840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g3ef6940a823_0_143"/>
          <p:cNvSpPr/>
          <p:nvPr/>
        </p:nvSpPr>
        <p:spPr>
          <a:xfrm>
            <a:off x="4995375" y="276975"/>
            <a:ext cx="3346200" cy="13806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"CSE 160"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3" name="Picture 2" descr="The image depicts a QR code with a black background.&#10;&#10;AI-generated content may be incorrect.">
            <a:extLst>
              <a:ext uri="{FF2B5EF4-FFF2-40B4-BE49-F238E27FC236}">
                <a16:creationId xmlns:a16="http://schemas.microsoft.com/office/drawing/2014/main" id="{94A50F63-6CA2-C26F-0127-333269269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818" y="1837406"/>
            <a:ext cx="1848108" cy="18481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ef6940a823_0_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 dirty="0"/>
          </a:p>
        </p:txBody>
      </p:sp>
      <p:sp>
        <p:nvSpPr>
          <p:cNvPr id="291" name="Google Shape;291;g3ef6940a823_0_15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Courses</a:t>
            </a:r>
            <a:endParaRPr dirty="0"/>
          </a:p>
        </p:txBody>
      </p:sp>
      <p:sp>
        <p:nvSpPr>
          <p:cNvPr id="292" name="Google Shape;292;g3ef6940a823_0_159"/>
          <p:cNvSpPr/>
          <p:nvPr/>
        </p:nvSpPr>
        <p:spPr>
          <a:xfrm>
            <a:off x="1909350" y="1878051"/>
            <a:ext cx="5325300" cy="1760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dept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"CSE"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"BIO"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"INFO"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num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180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331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480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(dept, num)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ef6940a823_0_16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 i="1"/>
              <a:t>What’s going on here???</a:t>
            </a:r>
            <a:endParaRPr b="1" i="1" dirty="0"/>
          </a:p>
        </p:txBody>
      </p:sp>
      <p:sp>
        <p:nvSpPr>
          <p:cNvPr id="298" name="Google Shape;298;g3ef6940a823_0_16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 dirty="0"/>
          </a:p>
        </p:txBody>
      </p:sp>
      <p:sp>
        <p:nvSpPr>
          <p:cNvPr id="299" name="Google Shape;299;g3ef6940a823_0_16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Seeing Stars</a:t>
            </a:r>
            <a:endParaRPr dirty="0"/>
          </a:p>
        </p:txBody>
      </p:sp>
      <p:sp>
        <p:nvSpPr>
          <p:cNvPr id="300" name="Google Shape;300;g3ef6940a823_0_165"/>
          <p:cNvSpPr/>
          <p:nvPr/>
        </p:nvSpPr>
        <p:spPr>
          <a:xfrm>
            <a:off x="2798100" y="1741270"/>
            <a:ext cx="3547800" cy="2441700"/>
          </a:xfrm>
          <a:prstGeom prst="roundRect">
            <a:avLst>
              <a:gd name="adj" fmla="val 6118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line =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line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(line)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ef6940a823_0_17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 i="1"/>
              <a:t>What’s going on here???</a:t>
            </a:r>
            <a:endParaRPr b="1" i="1" dirty="0"/>
          </a:p>
        </p:txBody>
      </p:sp>
      <p:sp>
        <p:nvSpPr>
          <p:cNvPr id="306" name="Google Shape;306;g3ef6940a823_0_1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 dirty="0"/>
          </a:p>
        </p:txBody>
      </p:sp>
      <p:sp>
        <p:nvSpPr>
          <p:cNvPr id="307" name="Google Shape;307;g3ef6940a823_0_17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Seeing Stars</a:t>
            </a:r>
            <a:endParaRPr dirty="0"/>
          </a:p>
        </p:txBody>
      </p:sp>
      <p:sp>
        <p:nvSpPr>
          <p:cNvPr id="308" name="Google Shape;308;g3ef6940a823_0_172"/>
          <p:cNvSpPr/>
          <p:nvPr/>
        </p:nvSpPr>
        <p:spPr>
          <a:xfrm>
            <a:off x="2798100" y="1741270"/>
            <a:ext cx="3547800" cy="2441700"/>
          </a:xfrm>
          <a:prstGeom prst="roundRect">
            <a:avLst>
              <a:gd name="adj" fmla="val 6118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line =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line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(line)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09" name="Google Shape;309;g3ef6940a823_0_172"/>
          <p:cNvSpPr/>
          <p:nvPr/>
        </p:nvSpPr>
        <p:spPr>
          <a:xfrm>
            <a:off x="5413250" y="2740178"/>
            <a:ext cx="4038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3ef6940a823_0_172"/>
          <p:cNvSpPr txBox="1"/>
          <p:nvPr/>
        </p:nvSpPr>
        <p:spPr>
          <a:xfrm>
            <a:off x="6653675" y="2348675"/>
            <a:ext cx="2305800" cy="11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this is totally allowed!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time Python gets to this line, it looks up the value of i to create the range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1" name="Google Shape;311;g3ef6940a823_0_172"/>
          <p:cNvCxnSpPr>
            <a:stCxn id="310" idx="1"/>
          </p:cNvCxnSpPr>
          <p:nvPr/>
        </p:nvCxnSpPr>
        <p:spPr>
          <a:xfrm rot="10800000">
            <a:off x="6040775" y="2898875"/>
            <a:ext cx="612900" cy="18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ef6940a823_0_18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 i="1"/>
              <a:t>What’s going on here???</a:t>
            </a:r>
            <a:endParaRPr b="1" i="1" dirty="0"/>
          </a:p>
        </p:txBody>
      </p:sp>
      <p:sp>
        <p:nvSpPr>
          <p:cNvPr id="317" name="Google Shape;317;g3ef6940a823_0_18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 dirty="0"/>
          </a:p>
        </p:txBody>
      </p:sp>
      <p:sp>
        <p:nvSpPr>
          <p:cNvPr id="318" name="Google Shape;318;g3ef6940a823_0_18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Seeing Stars</a:t>
            </a:r>
            <a:endParaRPr dirty="0"/>
          </a:p>
        </p:txBody>
      </p:sp>
      <p:sp>
        <p:nvSpPr>
          <p:cNvPr id="319" name="Google Shape;319;g3ef6940a823_0_182"/>
          <p:cNvSpPr/>
          <p:nvPr/>
        </p:nvSpPr>
        <p:spPr>
          <a:xfrm>
            <a:off x="2798100" y="1741270"/>
            <a:ext cx="3547800" cy="2441700"/>
          </a:xfrm>
          <a:prstGeom prst="roundRect">
            <a:avLst>
              <a:gd name="adj" fmla="val 6118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line =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line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(line)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20" name="Google Shape;320;g3ef6940a823_0_182"/>
          <p:cNvSpPr/>
          <p:nvPr/>
        </p:nvSpPr>
        <p:spPr>
          <a:xfrm>
            <a:off x="4660975" y="3145505"/>
            <a:ext cx="4038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1" name="Google Shape;321;g3ef6940a823_0_182"/>
          <p:cNvCxnSpPr/>
          <p:nvPr/>
        </p:nvCxnSpPr>
        <p:spPr>
          <a:xfrm rot="10800000" flipH="1">
            <a:off x="2490325" y="3297600"/>
            <a:ext cx="1371600" cy="132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22" name="Google Shape;322;g3ef6940a823_0_182"/>
          <p:cNvSpPr txBox="1"/>
          <p:nvPr/>
        </p:nvSpPr>
        <p:spPr>
          <a:xfrm>
            <a:off x="498025" y="3011925"/>
            <a:ext cx="1992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shortcut</a:t>
            </a: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line </a:t>
            </a:r>
            <a:r>
              <a:rPr lang="en" sz="11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line </a:t>
            </a:r>
            <a:r>
              <a:rPr lang="en" sz="11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1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100" b="1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ef6940a823_0_19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 i="1"/>
              <a:t>What’s going on here???</a:t>
            </a:r>
            <a:endParaRPr b="1" i="1" dirty="0"/>
          </a:p>
        </p:txBody>
      </p:sp>
      <p:sp>
        <p:nvSpPr>
          <p:cNvPr id="328" name="Google Shape;328;g3ef6940a823_0_19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 dirty="0"/>
          </a:p>
        </p:txBody>
      </p:sp>
      <p:sp>
        <p:nvSpPr>
          <p:cNvPr id="329" name="Google Shape;329;g3ef6940a823_0_19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Seeing Stars</a:t>
            </a:r>
            <a:endParaRPr dirty="0"/>
          </a:p>
        </p:txBody>
      </p:sp>
      <p:sp>
        <p:nvSpPr>
          <p:cNvPr id="330" name="Google Shape;330;g3ef6940a823_0_192"/>
          <p:cNvSpPr/>
          <p:nvPr/>
        </p:nvSpPr>
        <p:spPr>
          <a:xfrm>
            <a:off x="2798100" y="1741270"/>
            <a:ext cx="3547800" cy="2441700"/>
          </a:xfrm>
          <a:prstGeom prst="roundRect">
            <a:avLst>
              <a:gd name="adj" fmla="val 6118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line =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line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(line)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31" name="Google Shape;331;g3ef6940a823_0_192"/>
          <p:cNvSpPr/>
          <p:nvPr/>
        </p:nvSpPr>
        <p:spPr>
          <a:xfrm>
            <a:off x="5413250" y="2740178"/>
            <a:ext cx="4038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g3ef6940a823_0_192"/>
          <p:cNvSpPr/>
          <p:nvPr/>
        </p:nvSpPr>
        <p:spPr>
          <a:xfrm>
            <a:off x="4660975" y="3145505"/>
            <a:ext cx="4038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g3ef6940a823_0_192"/>
          <p:cNvSpPr txBox="1"/>
          <p:nvPr/>
        </p:nvSpPr>
        <p:spPr>
          <a:xfrm>
            <a:off x="6653675" y="2348675"/>
            <a:ext cx="2305800" cy="11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this is totally allowed!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time Python gets to this line, it looks up the value of i to create the range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4" name="Google Shape;334;g3ef6940a823_0_192"/>
          <p:cNvCxnSpPr/>
          <p:nvPr/>
        </p:nvCxnSpPr>
        <p:spPr>
          <a:xfrm rot="10800000" flipH="1">
            <a:off x="2490325" y="3297600"/>
            <a:ext cx="1371600" cy="132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5" name="Google Shape;335;g3ef6940a823_0_192"/>
          <p:cNvSpPr txBox="1"/>
          <p:nvPr/>
        </p:nvSpPr>
        <p:spPr>
          <a:xfrm>
            <a:off x="498025" y="3011925"/>
            <a:ext cx="1992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shortcut</a:t>
            </a: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en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line </a:t>
            </a:r>
            <a:r>
              <a:rPr lang="en" sz="11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line </a:t>
            </a:r>
            <a:r>
              <a:rPr lang="en" sz="11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1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100" b="1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cxnSp>
        <p:nvCxnSpPr>
          <p:cNvPr id="336" name="Google Shape;336;g3ef6940a823_0_192"/>
          <p:cNvCxnSpPr>
            <a:stCxn id="333" idx="1"/>
          </p:cNvCxnSpPr>
          <p:nvPr/>
        </p:nvCxnSpPr>
        <p:spPr>
          <a:xfrm rot="10800000">
            <a:off x="6040775" y="2898875"/>
            <a:ext cx="612900" cy="18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ef6940a823_0_20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 i="1"/>
              <a:t>What’s going on here???</a:t>
            </a:r>
            <a:endParaRPr b="1" i="1" dirty="0"/>
          </a:p>
        </p:txBody>
      </p:sp>
      <p:sp>
        <p:nvSpPr>
          <p:cNvPr id="342" name="Google Shape;342;g3ef6940a823_0_2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 dirty="0"/>
          </a:p>
        </p:txBody>
      </p:sp>
      <p:sp>
        <p:nvSpPr>
          <p:cNvPr id="343" name="Google Shape;343;g3ef6940a823_0_2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Seeing Stars</a:t>
            </a:r>
            <a:endParaRPr dirty="0"/>
          </a:p>
        </p:txBody>
      </p:sp>
      <p:sp>
        <p:nvSpPr>
          <p:cNvPr id="344" name="Google Shape;344;g3ef6940a823_0_205"/>
          <p:cNvSpPr/>
          <p:nvPr/>
        </p:nvSpPr>
        <p:spPr>
          <a:xfrm>
            <a:off x="2798100" y="1741270"/>
            <a:ext cx="3547800" cy="2441700"/>
          </a:xfrm>
          <a:prstGeom prst="roundRect">
            <a:avLst>
              <a:gd name="adj" fmla="val 6118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line =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j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(i):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line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"*"</a:t>
            </a:r>
            <a:endParaRPr sz="18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(line)</a:t>
            </a:r>
            <a:endParaRPr sz="18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45" name="Google Shape;345;g3ef6940a823_0_205"/>
          <p:cNvSpPr/>
          <p:nvPr/>
        </p:nvSpPr>
        <p:spPr>
          <a:xfrm>
            <a:off x="6034138" y="3153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  <p:sp>
        <p:nvSpPr>
          <p:cNvPr id="119" name="Google Shape;119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>
                <a:hlinkClick r:id="rId3"/>
              </a:rPr>
              <a:t>Homework Assignment 1 </a:t>
            </a:r>
            <a:r>
              <a:rPr lang="en" b="1" dirty="0"/>
              <a:t>due Monday, July 6</a:t>
            </a:r>
            <a:r>
              <a:rPr lang="en" b="1" baseline="30000" dirty="0"/>
              <a:t>th</a:t>
            </a:r>
            <a:r>
              <a:rPr lang="en" b="1" dirty="0"/>
              <a:t>  at 11:59 PM</a:t>
            </a:r>
            <a:endParaRPr dirty="0"/>
          </a:p>
          <a:p>
            <a:pPr>
              <a:lnSpc>
                <a:spcPct val="150000"/>
              </a:lnSpc>
            </a:pPr>
            <a:r>
              <a:rPr lang="en" b="1" dirty="0"/>
              <a:t>Programming Practice 1</a:t>
            </a:r>
            <a:r>
              <a:rPr lang="en" dirty="0"/>
              <a:t> </a:t>
            </a:r>
            <a:r>
              <a:rPr lang="en" b="1" dirty="0"/>
              <a:t>due </a:t>
            </a:r>
            <a:r>
              <a:rPr lang="en-US" b="1" dirty="0"/>
              <a:t>Monday, July 6</a:t>
            </a:r>
            <a:r>
              <a:rPr lang="en-US" b="1" baseline="30000" dirty="0"/>
              <a:t>th</a:t>
            </a:r>
            <a:r>
              <a:rPr lang="en-US" b="1" dirty="0"/>
              <a:t>  at 11:59 PM</a:t>
            </a:r>
            <a:endParaRPr lang="en-US" dirty="0"/>
          </a:p>
        </p:txBody>
      </p:sp>
      <p:sp>
        <p:nvSpPr>
          <p:cNvPr id="120" name="Google Shape;120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3ef6940a823_0_2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 dirty="0"/>
          </a:p>
        </p:txBody>
      </p:sp>
      <p:sp>
        <p:nvSpPr>
          <p:cNvPr id="351" name="Google Shape;351;g3ef6940a823_0_2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 b="1">
                <a:solidFill>
                  <a:schemeClr val="dk2"/>
                </a:solidFill>
              </a:rPr>
              <a:t>Live and on Sli.do</a:t>
            </a:r>
            <a:endParaRPr sz="2400" b="1" dirty="0">
              <a:solidFill>
                <a:schemeClr val="dk2"/>
              </a:solidFill>
            </a:endParaRPr>
          </a:p>
        </p:txBody>
      </p:sp>
      <p:sp>
        <p:nvSpPr>
          <p:cNvPr id="352" name="Google Shape;352;g3ef6940a823_0_213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chemeClr val="accent1"/>
                </a:solidFill>
              </a:rPr>
              <a:t>Questions?</a:t>
            </a:r>
            <a:endParaRPr sz="8000" dirty="0">
              <a:solidFill>
                <a:schemeClr val="accent1"/>
              </a:solidFill>
            </a:endParaRPr>
          </a:p>
        </p:txBody>
      </p:sp>
      <p:sp>
        <p:nvSpPr>
          <p:cNvPr id="353" name="Google Shape;353;g3ef6940a823_0_213"/>
          <p:cNvSpPr/>
          <p:nvPr/>
        </p:nvSpPr>
        <p:spPr>
          <a:xfrm>
            <a:off x="3787209" y="38498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g3ef6940a823_0_213"/>
          <p:cNvSpPr txBox="1"/>
          <p:nvPr/>
        </p:nvSpPr>
        <p:spPr>
          <a:xfrm>
            <a:off x="4497890" y="37981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 dirty="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907EC6-F713-E87C-173B-6B5BDEC39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85" y="3538669"/>
            <a:ext cx="1535629" cy="15356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ef6940a823_0_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 dirty="0"/>
          </a:p>
        </p:txBody>
      </p:sp>
      <p:sp>
        <p:nvSpPr>
          <p:cNvPr id="126" name="Google Shape;126;g3ef6940a823_0_6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 Recap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 Practice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Nested Loops</a:t>
            </a:r>
            <a:endParaRPr sz="2400" dirty="0"/>
          </a:p>
        </p:txBody>
      </p:sp>
      <p:sp>
        <p:nvSpPr>
          <p:cNvPr id="127" name="Google Shape;127;g3ef6940a823_0_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 dirty="0"/>
          </a:p>
        </p:txBody>
      </p:sp>
      <p:sp>
        <p:nvSpPr>
          <p:cNvPr id="128" name="Google Shape;128;g3ef6940a823_0_6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ef6940a823_0_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 dirty="0"/>
          </a:p>
        </p:txBody>
      </p:sp>
      <p:sp>
        <p:nvSpPr>
          <p:cNvPr id="134" name="Google Shape;134;g3ef6940a823_0_1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>
                <a:solidFill>
                  <a:schemeClr val="accent4"/>
                </a:solidFill>
              </a:rPr>
              <a:t>Loops</a:t>
            </a:r>
            <a:r>
              <a:rPr lang="en"/>
              <a:t> are used to repeat code. The </a:t>
            </a:r>
            <a:r>
              <a:rPr lang="en" b="1">
                <a:solidFill>
                  <a:schemeClr val="accent2"/>
                </a:solidFill>
              </a:rPr>
              <a:t>value</a:t>
            </a:r>
            <a:r>
              <a:rPr lang="en"/>
              <a:t> of the </a:t>
            </a:r>
            <a:r>
              <a:rPr lang="en" b="1">
                <a:solidFill>
                  <a:schemeClr val="accent1"/>
                </a:solidFill>
              </a:rPr>
              <a:t>loop variable</a:t>
            </a:r>
            <a:r>
              <a:rPr lang="en"/>
              <a:t> is updated each time through the loop.</a:t>
            </a:r>
            <a:endParaRPr dirty="0"/>
          </a:p>
        </p:txBody>
      </p:sp>
      <p:sp>
        <p:nvSpPr>
          <p:cNvPr id="135" name="Google Shape;135;g3ef6940a823_0_1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Loops Recap</a:t>
            </a:r>
            <a:endParaRPr dirty="0"/>
          </a:p>
        </p:txBody>
      </p:sp>
      <p:sp>
        <p:nvSpPr>
          <p:cNvPr id="136" name="Google Shape;136;g3ef6940a823_0_13"/>
          <p:cNvSpPr/>
          <p:nvPr/>
        </p:nvSpPr>
        <p:spPr>
          <a:xfrm>
            <a:off x="2151450" y="2564994"/>
            <a:ext cx="4841100" cy="16779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):</a:t>
            </a:r>
            <a:endParaRPr sz="1800" dirty="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Loop body gets repeated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1800" dirty="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"Done"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Outside of loop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37" name="Google Shape;137;g3ef6940a823_0_13"/>
          <p:cNvSpPr txBox="1"/>
          <p:nvPr/>
        </p:nvSpPr>
        <p:spPr>
          <a:xfrm>
            <a:off x="311700" y="2794653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loop keyword</a:t>
            </a:r>
            <a:endParaRPr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3ef6940a823_0_13"/>
          <p:cNvSpPr txBox="1"/>
          <p:nvPr/>
        </p:nvSpPr>
        <p:spPr>
          <a:xfrm>
            <a:off x="2179800" y="2071944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loop variable</a:t>
            </a:r>
            <a:endParaRPr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g3ef6940a823_0_13"/>
          <p:cNvSpPr txBox="1"/>
          <p:nvPr/>
        </p:nvSpPr>
        <p:spPr>
          <a:xfrm>
            <a:off x="3612175" y="2071944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controls loop</a:t>
            </a:r>
            <a:endParaRPr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3ef6940a823_0_13"/>
          <p:cNvSpPr txBox="1"/>
          <p:nvPr/>
        </p:nvSpPr>
        <p:spPr>
          <a:xfrm>
            <a:off x="311700" y="3242128"/>
            <a:ext cx="14808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indentation matters!</a:t>
            </a:r>
            <a:endParaRPr b="1" i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3ef6940a823_0_13"/>
          <p:cNvSpPr txBox="1"/>
          <p:nvPr/>
        </p:nvSpPr>
        <p:spPr>
          <a:xfrm>
            <a:off x="7464500" y="3219144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loop body</a:t>
            </a:r>
            <a:endParaRPr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3ef6940a823_0_13"/>
          <p:cNvSpPr/>
          <p:nvPr/>
        </p:nvSpPr>
        <p:spPr>
          <a:xfrm>
            <a:off x="2216100" y="2830942"/>
            <a:ext cx="5487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ef6940a823_0_13"/>
          <p:cNvSpPr/>
          <p:nvPr/>
        </p:nvSpPr>
        <p:spPr>
          <a:xfrm>
            <a:off x="2775156" y="2830944"/>
            <a:ext cx="2901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g3ef6940a823_0_13"/>
          <p:cNvSpPr/>
          <p:nvPr/>
        </p:nvSpPr>
        <p:spPr>
          <a:xfrm>
            <a:off x="3075598" y="2830944"/>
            <a:ext cx="16983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g3ef6940a823_0_13"/>
          <p:cNvSpPr txBox="1"/>
          <p:nvPr/>
        </p:nvSpPr>
        <p:spPr>
          <a:xfrm>
            <a:off x="7288450" y="2338260"/>
            <a:ext cx="1158000" cy="6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don’t forget the colon!</a:t>
            </a:r>
            <a:endParaRPr b="1" i="1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6" name="Google Shape;146;g3ef6940a823_0_13"/>
          <p:cNvCxnSpPr>
            <a:stCxn id="138" idx="2"/>
            <a:endCxn id="143" idx="0"/>
          </p:cNvCxnSpPr>
          <p:nvPr/>
        </p:nvCxnSpPr>
        <p:spPr>
          <a:xfrm>
            <a:off x="2920200" y="2465544"/>
            <a:ext cx="0" cy="365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" name="Google Shape;147;g3ef6940a823_0_13"/>
          <p:cNvCxnSpPr/>
          <p:nvPr/>
        </p:nvCxnSpPr>
        <p:spPr>
          <a:xfrm>
            <a:off x="4287194" y="2478744"/>
            <a:ext cx="0" cy="352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" name="Google Shape;148;g3ef6940a823_0_13"/>
          <p:cNvCxnSpPr>
            <a:stCxn id="137" idx="3"/>
            <a:endCxn id="142" idx="1"/>
          </p:cNvCxnSpPr>
          <p:nvPr/>
        </p:nvCxnSpPr>
        <p:spPr>
          <a:xfrm>
            <a:off x="1792500" y="2991453"/>
            <a:ext cx="4236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9" name="Google Shape;149;g3ef6940a823_0_13"/>
          <p:cNvSpPr/>
          <p:nvPr/>
        </p:nvSpPr>
        <p:spPr>
          <a:xfrm>
            <a:off x="2679150" y="3151944"/>
            <a:ext cx="3627300" cy="528000"/>
          </a:xfrm>
          <a:prstGeom prst="roundRect">
            <a:avLst>
              <a:gd name="adj" fmla="val 15343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0" name="Google Shape;150;g3ef6940a823_0_13"/>
          <p:cNvCxnSpPr>
            <a:stCxn id="141" idx="1"/>
            <a:endCxn id="149" idx="3"/>
          </p:cNvCxnSpPr>
          <p:nvPr/>
        </p:nvCxnSpPr>
        <p:spPr>
          <a:xfrm rot="10800000">
            <a:off x="6306500" y="3415944"/>
            <a:ext cx="1158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" name="Google Shape;151;g3ef6940a823_0_13"/>
          <p:cNvCxnSpPr>
            <a:stCxn id="140" idx="3"/>
          </p:cNvCxnSpPr>
          <p:nvPr/>
        </p:nvCxnSpPr>
        <p:spPr>
          <a:xfrm rot="10800000" flipH="1">
            <a:off x="1792500" y="3400528"/>
            <a:ext cx="713700" cy="1641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" name="Google Shape;152;g3ef6940a823_0_13"/>
          <p:cNvCxnSpPr>
            <a:stCxn id="140" idx="3"/>
          </p:cNvCxnSpPr>
          <p:nvPr/>
        </p:nvCxnSpPr>
        <p:spPr>
          <a:xfrm>
            <a:off x="1792500" y="3564628"/>
            <a:ext cx="434100" cy="2706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" name="Google Shape;153;g3ef6940a823_0_13"/>
          <p:cNvCxnSpPr>
            <a:stCxn id="145" idx="1"/>
          </p:cNvCxnSpPr>
          <p:nvPr/>
        </p:nvCxnSpPr>
        <p:spPr>
          <a:xfrm flipH="1">
            <a:off x="4970650" y="2660760"/>
            <a:ext cx="2317800" cy="3150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ef6940a823_0_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 dirty="0"/>
          </a:p>
        </p:txBody>
      </p:sp>
      <p:sp>
        <p:nvSpPr>
          <p:cNvPr id="159" name="Google Shape;159;g3ef6940a823_0_3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Loops Recap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b="1"/>
              <a:t>Loops Practice</a:t>
            </a:r>
            <a:endParaRPr sz="2400" b="1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Nested Loops</a:t>
            </a:r>
            <a:endParaRPr sz="2400" dirty="0"/>
          </a:p>
        </p:txBody>
      </p:sp>
      <p:sp>
        <p:nvSpPr>
          <p:cNvPr id="160" name="Google Shape;160;g3ef6940a823_0_3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Up: Loops Practice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f6940a823_0_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 dirty="0"/>
          </a:p>
        </p:txBody>
      </p:sp>
      <p:sp>
        <p:nvSpPr>
          <p:cNvPr id="166" name="Google Shape;166;g3ef6940a823_0_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Loop Example 1:</a:t>
            </a:r>
            <a:r>
              <a:rPr lang="en"/>
              <a:t> 👋</a:t>
            </a:r>
            <a:endParaRPr dirty="0"/>
          </a:p>
        </p:txBody>
      </p:sp>
      <p:sp>
        <p:nvSpPr>
          <p:cNvPr id="167" name="Google Shape;167;g3ef6940a823_0_43"/>
          <p:cNvSpPr/>
          <p:nvPr/>
        </p:nvSpPr>
        <p:spPr>
          <a:xfrm>
            <a:off x="1381275" y="2312625"/>
            <a:ext cx="28890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_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"Hi!"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168" name="Google Shape;168;g3ef6940a823_0_43"/>
          <p:cNvGrpSpPr/>
          <p:nvPr/>
        </p:nvGrpSpPr>
        <p:grpSpPr>
          <a:xfrm>
            <a:off x="5321025" y="736007"/>
            <a:ext cx="2996100" cy="3669868"/>
            <a:chOff x="5321025" y="736007"/>
            <a:chExt cx="2996100" cy="3669868"/>
          </a:xfrm>
        </p:grpSpPr>
        <p:sp>
          <p:nvSpPr>
            <p:cNvPr id="169" name="Google Shape;169;g3ef6940a823_0_43"/>
            <p:cNvSpPr/>
            <p:nvPr/>
          </p:nvSpPr>
          <p:spPr>
            <a:xfrm>
              <a:off x="5321025" y="1244475"/>
              <a:ext cx="2996100" cy="31614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Hi!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Hi!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Hi!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Hi!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Hi!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Hi!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g3ef6940a823_0_43"/>
            <p:cNvSpPr/>
            <p:nvPr/>
          </p:nvSpPr>
          <p:spPr>
            <a:xfrm>
              <a:off x="7385013" y="736007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3A4C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1" name="Google Shape;171;g3ef6940a823_0_43"/>
          <p:cNvGrpSpPr/>
          <p:nvPr/>
        </p:nvGrpSpPr>
        <p:grpSpPr>
          <a:xfrm>
            <a:off x="1315650" y="989325"/>
            <a:ext cx="1709700" cy="1637100"/>
            <a:chOff x="1315650" y="989325"/>
            <a:chExt cx="1709700" cy="1637100"/>
          </a:xfrm>
        </p:grpSpPr>
        <p:sp>
          <p:nvSpPr>
            <p:cNvPr id="172" name="Google Shape;172;g3ef6940a823_0_43"/>
            <p:cNvSpPr txBox="1"/>
            <p:nvPr/>
          </p:nvSpPr>
          <p:spPr>
            <a:xfrm>
              <a:off x="1315650" y="989325"/>
              <a:ext cx="1709700" cy="102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rgbClr val="AB5457"/>
                  </a:solidFill>
                  <a:latin typeface="Calibri"/>
                  <a:ea typeface="Calibri"/>
                  <a:cs typeface="Calibri"/>
                  <a:sym typeface="Calibri"/>
                </a:rPr>
                <a:t>valid variable name!</a:t>
              </a:r>
              <a:endParaRPr b="1" i="1" dirty="0">
                <a:solidFill>
                  <a:srgbClr val="AB5457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use only when loop variable isn’t used in loop body.</a:t>
              </a: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3" name="Google Shape;173;g3ef6940a823_0_43"/>
            <p:cNvCxnSpPr>
              <a:stCxn id="172" idx="2"/>
            </p:cNvCxnSpPr>
            <p:nvPr/>
          </p:nvCxnSpPr>
          <p:spPr>
            <a:xfrm flipH="1">
              <a:off x="2159700" y="2014425"/>
              <a:ext cx="10800" cy="6120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174" name="Google Shape;174;g3ef6940a823_0_43"/>
          <p:cNvGrpSpPr/>
          <p:nvPr/>
        </p:nvGrpSpPr>
        <p:grpSpPr>
          <a:xfrm>
            <a:off x="3025350" y="1747275"/>
            <a:ext cx="2107200" cy="762470"/>
            <a:chOff x="3025350" y="1747275"/>
            <a:chExt cx="2107200" cy="762470"/>
          </a:xfrm>
        </p:grpSpPr>
        <p:sp>
          <p:nvSpPr>
            <p:cNvPr id="175" name="Google Shape;175;g3ef6940a823_0_43"/>
            <p:cNvSpPr/>
            <p:nvPr/>
          </p:nvSpPr>
          <p:spPr>
            <a:xfrm>
              <a:off x="3025350" y="1747275"/>
              <a:ext cx="21072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0, 1, 2, 3, 4, 5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cxnSp>
          <p:nvCxnSpPr>
            <p:cNvPr id="176" name="Google Shape;176;g3ef6940a823_0_43"/>
            <p:cNvCxnSpPr/>
            <p:nvPr/>
          </p:nvCxnSpPr>
          <p:spPr>
            <a:xfrm rot="10800000">
              <a:off x="3618817" y="2149745"/>
              <a:ext cx="9600" cy="360000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ef6940a823_0_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 dirty="0"/>
          </a:p>
        </p:txBody>
      </p:sp>
      <p:sp>
        <p:nvSpPr>
          <p:cNvPr id="182" name="Google Shape;182;g3ef6940a823_0_5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Loop Example 2:</a:t>
            </a:r>
            <a:r>
              <a:rPr lang="en"/>
              <a:t> Counting!</a:t>
            </a:r>
            <a:endParaRPr dirty="0"/>
          </a:p>
        </p:txBody>
      </p:sp>
      <p:sp>
        <p:nvSpPr>
          <p:cNvPr id="183" name="Google Shape;183;g3ef6940a823_0_58"/>
          <p:cNvSpPr/>
          <p:nvPr/>
        </p:nvSpPr>
        <p:spPr>
          <a:xfrm>
            <a:off x="1031079" y="2312625"/>
            <a:ext cx="36966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i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range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-1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184" name="Google Shape;184;g3ef6940a823_0_58"/>
          <p:cNvGrpSpPr/>
          <p:nvPr/>
        </p:nvGrpSpPr>
        <p:grpSpPr>
          <a:xfrm>
            <a:off x="5321025" y="736007"/>
            <a:ext cx="2996100" cy="3669868"/>
            <a:chOff x="5321025" y="736007"/>
            <a:chExt cx="2996100" cy="3669868"/>
          </a:xfrm>
        </p:grpSpPr>
        <p:sp>
          <p:nvSpPr>
            <p:cNvPr id="185" name="Google Shape;185;g3ef6940a823_0_58"/>
            <p:cNvSpPr/>
            <p:nvPr/>
          </p:nvSpPr>
          <p:spPr>
            <a:xfrm>
              <a:off x="5321025" y="1244475"/>
              <a:ext cx="2996100" cy="31614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g3ef6940a823_0_58"/>
            <p:cNvSpPr/>
            <p:nvPr/>
          </p:nvSpPr>
          <p:spPr>
            <a:xfrm>
              <a:off x="7385013" y="736007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3A4C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g3ef6940a823_0_58"/>
          <p:cNvGrpSpPr/>
          <p:nvPr/>
        </p:nvGrpSpPr>
        <p:grpSpPr>
          <a:xfrm>
            <a:off x="2782159" y="1747275"/>
            <a:ext cx="2107200" cy="762470"/>
            <a:chOff x="3025350" y="1747275"/>
            <a:chExt cx="2107200" cy="762470"/>
          </a:xfrm>
        </p:grpSpPr>
        <p:sp>
          <p:nvSpPr>
            <p:cNvPr id="188" name="Google Shape;188;g3ef6940a823_0_58"/>
            <p:cNvSpPr/>
            <p:nvPr/>
          </p:nvSpPr>
          <p:spPr>
            <a:xfrm>
              <a:off x="3025350" y="1747275"/>
              <a:ext cx="21072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5, 4, 3, 2, 1</a:t>
              </a:r>
              <a:endParaRPr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cxnSp>
          <p:nvCxnSpPr>
            <p:cNvPr id="189" name="Google Shape;189;g3ef6940a823_0_58"/>
            <p:cNvCxnSpPr/>
            <p:nvPr/>
          </p:nvCxnSpPr>
          <p:spPr>
            <a:xfrm rot="10800000">
              <a:off x="3930102" y="2149745"/>
              <a:ext cx="9600" cy="360000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ef6940a823_0_7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 dirty="0"/>
          </a:p>
        </p:txBody>
      </p:sp>
      <p:sp>
        <p:nvSpPr>
          <p:cNvPr id="195" name="Google Shape;195;g3ef6940a823_0_7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Loop Example 3:</a:t>
            </a:r>
            <a:r>
              <a:rPr lang="en"/>
              <a:t> Lists</a:t>
            </a:r>
            <a:endParaRPr dirty="0"/>
          </a:p>
        </p:txBody>
      </p:sp>
      <p:sp>
        <p:nvSpPr>
          <p:cNvPr id="196" name="Google Shape;196;g3ef6940a823_0_70"/>
          <p:cNvSpPr/>
          <p:nvPr/>
        </p:nvSpPr>
        <p:spPr>
          <a:xfrm>
            <a:off x="379375" y="2312625"/>
            <a:ext cx="47472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"Ciao"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"Hola"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197" name="Google Shape;197;g3ef6940a823_0_70"/>
          <p:cNvGrpSpPr/>
          <p:nvPr/>
        </p:nvGrpSpPr>
        <p:grpSpPr>
          <a:xfrm>
            <a:off x="5321025" y="736007"/>
            <a:ext cx="2996100" cy="3669868"/>
            <a:chOff x="5321025" y="736007"/>
            <a:chExt cx="2996100" cy="3669868"/>
          </a:xfrm>
        </p:grpSpPr>
        <p:sp>
          <p:nvSpPr>
            <p:cNvPr id="198" name="Google Shape;198;g3ef6940a823_0_70"/>
            <p:cNvSpPr/>
            <p:nvPr/>
          </p:nvSpPr>
          <p:spPr>
            <a:xfrm>
              <a:off x="5321025" y="1244475"/>
              <a:ext cx="2996100" cy="31614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Ciao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Hola</a:t>
              </a:r>
              <a:endParaRPr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g3ef6940a823_0_70"/>
            <p:cNvSpPr/>
            <p:nvPr/>
          </p:nvSpPr>
          <p:spPr>
            <a:xfrm>
              <a:off x="7385013" y="736007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3A4C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0" name="Google Shape;200;g3ef6940a823_0_70"/>
          <p:cNvGrpSpPr/>
          <p:nvPr/>
        </p:nvGrpSpPr>
        <p:grpSpPr>
          <a:xfrm>
            <a:off x="1713729" y="1650825"/>
            <a:ext cx="3062400" cy="1189850"/>
            <a:chOff x="1713729" y="1650825"/>
            <a:chExt cx="3062400" cy="1189850"/>
          </a:xfrm>
        </p:grpSpPr>
        <p:sp>
          <p:nvSpPr>
            <p:cNvPr id="201" name="Google Shape;201;g3ef6940a823_0_70"/>
            <p:cNvSpPr txBox="1"/>
            <p:nvPr/>
          </p:nvSpPr>
          <p:spPr>
            <a:xfrm>
              <a:off x="1869725" y="1650825"/>
              <a:ext cx="2750400" cy="46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a </a:t>
              </a:r>
              <a:r>
                <a:rPr lang="en" b="1" i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list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of </a:t>
              </a: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strings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!</a:t>
              </a: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g3ef6940a823_0_70"/>
            <p:cNvSpPr/>
            <p:nvPr/>
          </p:nvSpPr>
          <p:spPr>
            <a:xfrm>
              <a:off x="1713729" y="2519675"/>
              <a:ext cx="3062400" cy="321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3" name="Google Shape;203;g3ef6940a823_0_70"/>
            <p:cNvCxnSpPr>
              <a:stCxn id="201" idx="2"/>
              <a:endCxn id="202" idx="0"/>
            </p:cNvCxnSpPr>
            <p:nvPr/>
          </p:nvCxnSpPr>
          <p:spPr>
            <a:xfrm>
              <a:off x="3244925" y="2111025"/>
              <a:ext cx="0" cy="4086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ef6940a823_0_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 dirty="0"/>
          </a:p>
        </p:txBody>
      </p:sp>
      <p:sp>
        <p:nvSpPr>
          <p:cNvPr id="209" name="Google Shape;209;g3ef6940a823_0_8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Loop Example 4:</a:t>
            </a:r>
            <a:r>
              <a:rPr lang="en"/>
              <a:t> School Spirit</a:t>
            </a:r>
            <a:endParaRPr dirty="0"/>
          </a:p>
        </p:txBody>
      </p:sp>
      <p:sp>
        <p:nvSpPr>
          <p:cNvPr id="210" name="Google Shape;210;g3ef6940a823_0_83"/>
          <p:cNvSpPr/>
          <p:nvPr/>
        </p:nvSpPr>
        <p:spPr>
          <a:xfrm>
            <a:off x="1031079" y="2312625"/>
            <a:ext cx="36966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"Go Huskies!"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211" name="Google Shape;211;g3ef6940a823_0_83"/>
          <p:cNvGrpSpPr/>
          <p:nvPr/>
        </p:nvGrpSpPr>
        <p:grpSpPr>
          <a:xfrm>
            <a:off x="5321025" y="736007"/>
            <a:ext cx="2996100" cy="3669868"/>
            <a:chOff x="5321025" y="736007"/>
            <a:chExt cx="2996100" cy="3669868"/>
          </a:xfrm>
        </p:grpSpPr>
        <p:sp>
          <p:nvSpPr>
            <p:cNvPr id="212" name="Google Shape;212;g3ef6940a823_0_83"/>
            <p:cNvSpPr/>
            <p:nvPr/>
          </p:nvSpPr>
          <p:spPr>
            <a:xfrm>
              <a:off x="5321025" y="1244475"/>
              <a:ext cx="2996100" cy="31614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!</a:t>
              </a:r>
              <a:endParaRPr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g3ef6940a823_0_83"/>
            <p:cNvSpPr/>
            <p:nvPr/>
          </p:nvSpPr>
          <p:spPr>
            <a:xfrm>
              <a:off x="7385013" y="736007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3A4C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4" name="Google Shape;214;g3ef6940a823_0_83"/>
          <p:cNvGrpSpPr/>
          <p:nvPr/>
        </p:nvGrpSpPr>
        <p:grpSpPr>
          <a:xfrm>
            <a:off x="1937825" y="1650825"/>
            <a:ext cx="2858100" cy="839400"/>
            <a:chOff x="1937825" y="1650825"/>
            <a:chExt cx="2858100" cy="839400"/>
          </a:xfrm>
        </p:grpSpPr>
        <p:sp>
          <p:nvSpPr>
            <p:cNvPr id="215" name="Google Shape;215;g3ef6940a823_0_83"/>
            <p:cNvSpPr txBox="1"/>
            <p:nvPr/>
          </p:nvSpPr>
          <p:spPr>
            <a:xfrm>
              <a:off x="1937825" y="1650825"/>
              <a:ext cx="2858100" cy="46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strings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are sequences of </a:t>
              </a:r>
              <a:r>
                <a:rPr lang="en" b="1" i="1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characters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!</a:t>
              </a:r>
              <a:endParaRPr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6" name="Google Shape;216;g3ef6940a823_0_83"/>
            <p:cNvCxnSpPr>
              <a:stCxn id="215" idx="2"/>
            </p:cNvCxnSpPr>
            <p:nvPr/>
          </p:nvCxnSpPr>
          <p:spPr>
            <a:xfrm flipH="1">
              <a:off x="3365675" y="2111025"/>
              <a:ext cx="1200" cy="3792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757</Words>
  <Application>Microsoft Office PowerPoint</Application>
  <PresentationFormat>On-screen Show (16:9)</PresentationFormat>
  <Paragraphs>199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Arial</vt:lpstr>
      <vt:lpstr>Roboto Mono</vt:lpstr>
      <vt:lpstr>UW Simple Lecture Slides</vt:lpstr>
      <vt:lpstr>Nested Loops</vt:lpstr>
      <vt:lpstr>Announcements</vt:lpstr>
      <vt:lpstr>Today’s Roadmap</vt:lpstr>
      <vt:lpstr>Loops Recap</vt:lpstr>
      <vt:lpstr>Next Up: Loops Practice</vt:lpstr>
      <vt:lpstr>Loop Example 1: 👋</vt:lpstr>
      <vt:lpstr>Loop Example 2: Counting!</vt:lpstr>
      <vt:lpstr>Loop Example 3: Lists</vt:lpstr>
      <vt:lpstr>Loop Example 4: School Spirit</vt:lpstr>
      <vt:lpstr>Next Up: Nested Loops</vt:lpstr>
      <vt:lpstr>Nested Loops</vt:lpstr>
      <vt:lpstr>Example: Times Tables</vt:lpstr>
      <vt:lpstr>Think Pair Share</vt:lpstr>
      <vt:lpstr>Example: Courses</vt:lpstr>
      <vt:lpstr>Example: Seeing Stars</vt:lpstr>
      <vt:lpstr>Example: Seeing Stars</vt:lpstr>
      <vt:lpstr>Example: Seeing Stars</vt:lpstr>
      <vt:lpstr>Example: Seeing Stars</vt:lpstr>
      <vt:lpstr>Example: Seeing Stars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1</cp:revision>
  <dcterms:modified xsi:type="dcterms:W3CDTF">2026-06-26T19:32:06Z</dcterms:modified>
</cp:coreProperties>
</file>