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y="5143500" cx="9144000"/>
  <p:notesSz cx="6858000" cy="9144000"/>
  <p:embeddedFontLst>
    <p:embeddedFont>
      <p:font typeface="Roboto Mono"/>
      <p:regular r:id="rId31"/>
      <p:bold r:id="rId32"/>
      <p:italic r:id="rId33"/>
      <p:boldItalic r:id="rId3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35" roundtripDataSignature="AMtx7mgBhBADVuF3habF8A1YilO/uTFbl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RobotoMono-regular.fntdata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font" Target="fonts/RobotoMono-italic.fntdata"/><Relationship Id="rId10" Type="http://schemas.openxmlformats.org/officeDocument/2006/relationships/slide" Target="slides/slide5.xml"/><Relationship Id="rId32" Type="http://schemas.openxmlformats.org/officeDocument/2006/relationships/font" Target="fonts/RobotoMono-bold.fntdata"/><Relationship Id="rId13" Type="http://schemas.openxmlformats.org/officeDocument/2006/relationships/slide" Target="slides/slide8.xml"/><Relationship Id="rId35" Type="http://customschemas.google.com/relationships/presentationmetadata" Target="metadata"/><Relationship Id="rId12" Type="http://schemas.openxmlformats.org/officeDocument/2006/relationships/slide" Target="slides/slide7.xml"/><Relationship Id="rId34" Type="http://schemas.openxmlformats.org/officeDocument/2006/relationships/font" Target="fonts/RobotoMono-boldItalic.fntdata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ef67cb320b_1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ef67cb320b_1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ef67cb320b_1_4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ef67cb320b_1_4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ef67cb320b_1_5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3ef67cb320b_1_5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3ef67cb320b_1_5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3ef67cb320b_1_5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3ef67cb320b_1_5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3ef67cb320b_1_5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3ef67cb320b_1_6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3ef67cb320b_1_6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3ef67cb320b_1_6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" name="Google Shape;239;g3ef67cb320b_1_6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3ef67cb320b_1_6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" name="Google Shape;251;g3ef67cb320b_1_6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3ef67cb320b_1_6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g3ef67cb320b_1_6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3ef67cb320b_1_7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Google Shape;286;g3ef67cb320b_1_7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3ef67cb320b_1_7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3ef67cb320b_1_7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ef67cb320b_1_1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ef67cb320b_1_1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3ef67cb320b_1_8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0" name="Google Shape;300;g3ef67cb320b_1_8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3ef67cb320b_1_8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6" name="Google Shape;316;g3ef67cb320b_1_8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3ef67cb320b_1_8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3" name="Google Shape;323;g3ef67cb320b_1_8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g3ef67cb320b_1_8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1" name="Google Shape;331;g3ef67cb320b_1_8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g3ef67cb320b_1_8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3" name="Google Shape;343;g3ef67cb320b_1_8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g3ef67cb320b_1_9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4" name="Google Shape;354;g3ef67cb320b_1_9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ef67cb320b_1_2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3ef67cb320b_1_2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ef67cb320b_1_3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ef67cb320b_1_3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ef67cb320b_1_4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ef67cb320b_1_4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ef67cb320b_1_1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3ef67cb320b_1_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ef67cb320b_1_4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3ef67cb320b_1_4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ef67cb320b_1_4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3ef67cb320b_1_4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ef67cb320b_1_4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3ef67cb320b_1_4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g3ef67cb320b_1_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" name="Google Shape;13;g3ef67cb320b_1_6"/>
          <p:cNvSpPr/>
          <p:nvPr/>
        </p:nvSpPr>
        <p:spPr>
          <a:xfrm>
            <a:off x="1182313" y="2667746"/>
            <a:ext cx="1029600" cy="393600"/>
          </a:xfrm>
          <a:prstGeom prst="roundRect">
            <a:avLst>
              <a:gd fmla="val 18636" name="adj"/>
            </a:avLst>
          </a:prstGeom>
          <a:solidFill>
            <a:srgbClr val="5F477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160</a:t>
            </a:r>
            <a:endParaRPr b="1"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g3ef67cb320b_1_6"/>
          <p:cNvSpPr txBox="1"/>
          <p:nvPr>
            <p:ph idx="1" type="subTitle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5" name="Google Shape;15;g3ef67cb320b_1_6"/>
          <p:cNvSpPr txBox="1"/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ef67cb320b_1_51"/>
          <p:cNvSpPr txBox="1"/>
          <p:nvPr>
            <p:ph idx="1" type="body"/>
          </p:nvPr>
        </p:nvSpPr>
        <p:spPr>
          <a:xfrm>
            <a:off x="311700" y="412863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58" name="Google Shape;58;g3ef67cb320b_1_5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ef67cb320b_1_54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1" name="Google Shape;61;g3ef67cb320b_1_54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2" name="Google Shape;62;g3ef67cb320b_1_5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ef67cb320b_1_5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mplate Information">
  <p:cSld name="CUSTOM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ef67cb320b_1_60"/>
          <p:cNvSpPr txBox="1"/>
          <p:nvPr/>
        </p:nvSpPr>
        <p:spPr>
          <a:xfrm>
            <a:off x="417950" y="316025"/>
            <a:ext cx="4587300" cy="44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Template Information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g3ef67cb320b_1_60"/>
          <p:cNvSpPr txBox="1"/>
          <p:nvPr/>
        </p:nvSpPr>
        <p:spPr>
          <a:xfrm>
            <a:off x="417950" y="856300"/>
            <a:ext cx="6289800" cy="39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This slide template was designed by James Weichert for UW CSE lectures.  </a:t>
            </a:r>
            <a:endParaRPr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g3ef67cb320b_1_60"/>
          <p:cNvSpPr txBox="1"/>
          <p:nvPr/>
        </p:nvSpPr>
        <p:spPr>
          <a:xfrm>
            <a:off x="1249300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Accent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g3ef67cb320b_1_60"/>
          <p:cNvSpPr/>
          <p:nvPr/>
        </p:nvSpPr>
        <p:spPr>
          <a:xfrm>
            <a:off x="1126975" y="2227095"/>
            <a:ext cx="336300" cy="32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g3ef67cb320b_1_60"/>
          <p:cNvSpPr txBox="1"/>
          <p:nvPr/>
        </p:nvSpPr>
        <p:spPr>
          <a:xfrm>
            <a:off x="1626475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#475D9A</a:t>
            </a:r>
            <a:endParaRPr b="1" sz="18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g3ef67cb320b_1_60"/>
          <p:cNvSpPr/>
          <p:nvPr/>
        </p:nvSpPr>
        <p:spPr>
          <a:xfrm>
            <a:off x="1126975" y="2675595"/>
            <a:ext cx="336300" cy="3261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g3ef67cb320b_1_60"/>
          <p:cNvSpPr txBox="1"/>
          <p:nvPr/>
        </p:nvSpPr>
        <p:spPr>
          <a:xfrm>
            <a:off x="1626475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#8264A6</a:t>
            </a:r>
            <a:endParaRPr b="1"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g3ef67cb320b_1_60"/>
          <p:cNvSpPr/>
          <p:nvPr/>
        </p:nvSpPr>
        <p:spPr>
          <a:xfrm>
            <a:off x="1126975" y="3124095"/>
            <a:ext cx="336300" cy="3261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g3ef67cb320b_1_60"/>
          <p:cNvSpPr txBox="1"/>
          <p:nvPr/>
        </p:nvSpPr>
        <p:spPr>
          <a:xfrm>
            <a:off x="1626475" y="3062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#577656</a:t>
            </a:r>
            <a:endParaRPr b="1" sz="1800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g3ef67cb320b_1_60"/>
          <p:cNvSpPr/>
          <p:nvPr/>
        </p:nvSpPr>
        <p:spPr>
          <a:xfrm>
            <a:off x="1126975" y="3572595"/>
            <a:ext cx="336300" cy="32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g3ef67cb320b_1_60"/>
          <p:cNvSpPr txBox="1"/>
          <p:nvPr/>
        </p:nvSpPr>
        <p:spPr>
          <a:xfrm>
            <a:off x="1626475" y="3511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#AB5457</a:t>
            </a:r>
            <a:endParaRPr b="1"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g3ef67cb320b_1_60"/>
          <p:cNvSpPr/>
          <p:nvPr/>
        </p:nvSpPr>
        <p:spPr>
          <a:xfrm>
            <a:off x="1126975" y="4021095"/>
            <a:ext cx="336300" cy="32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g3ef67cb320b_1_60"/>
          <p:cNvSpPr txBox="1"/>
          <p:nvPr/>
        </p:nvSpPr>
        <p:spPr>
          <a:xfrm>
            <a:off x="1626475" y="3959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#AB5457</a:t>
            </a:r>
            <a:r>
              <a:rPr b="1" lang="en" sz="18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sz="18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g3ef67cb320b_1_60"/>
          <p:cNvSpPr txBox="1"/>
          <p:nvPr/>
        </p:nvSpPr>
        <p:spPr>
          <a:xfrm>
            <a:off x="2605096" y="3970293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g3ef67cb320b_1_60"/>
          <p:cNvSpPr txBox="1"/>
          <p:nvPr/>
        </p:nvSpPr>
        <p:spPr>
          <a:xfrm>
            <a:off x="1126975" y="4490174"/>
            <a:ext cx="1814400" cy="50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 only WCAG 2.1 AA compliant for large text </a:t>
            </a:r>
            <a:endParaRPr sz="1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g3ef67cb320b_1_60"/>
          <p:cNvSpPr txBox="1"/>
          <p:nvPr/>
        </p:nvSpPr>
        <p:spPr>
          <a:xfrm>
            <a:off x="3664800" y="1345577"/>
            <a:ext cx="1814400" cy="44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Background</a:t>
            </a:r>
            <a:r>
              <a:rPr b="1" lang="en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g3ef67cb320b_1_60"/>
          <p:cNvSpPr/>
          <p:nvPr/>
        </p:nvSpPr>
        <p:spPr>
          <a:xfrm>
            <a:off x="3934650" y="2191395"/>
            <a:ext cx="1274700" cy="397500"/>
          </a:xfrm>
          <a:prstGeom prst="roundRect">
            <a:avLst>
              <a:gd fmla="val 16667" name="adj"/>
            </a:avLst>
          </a:prstGeom>
          <a:solidFill>
            <a:srgbClr val="3A4C7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#3A4C7E</a:t>
            </a:r>
            <a:endParaRPr b="1"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g3ef67cb320b_1_60"/>
          <p:cNvSpPr/>
          <p:nvPr/>
        </p:nvSpPr>
        <p:spPr>
          <a:xfrm>
            <a:off x="3934650" y="2639895"/>
            <a:ext cx="1274700" cy="397500"/>
          </a:xfrm>
          <a:prstGeom prst="roundRect">
            <a:avLst>
              <a:gd fmla="val 16667" name="adj"/>
            </a:avLst>
          </a:prstGeom>
          <a:solidFill>
            <a:srgbClr val="5F477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#5F477B</a:t>
            </a:r>
            <a:endParaRPr b="1"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g3ef67cb320b_1_60"/>
          <p:cNvSpPr/>
          <p:nvPr/>
        </p:nvSpPr>
        <p:spPr>
          <a:xfrm>
            <a:off x="3934650" y="3088395"/>
            <a:ext cx="1274700" cy="397500"/>
          </a:xfrm>
          <a:prstGeom prst="roundRect">
            <a:avLst>
              <a:gd fmla="val 16667" name="adj"/>
            </a:avLst>
          </a:prstGeom>
          <a:solidFill>
            <a:srgbClr val="41594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#415940</a:t>
            </a:r>
            <a:endParaRPr b="1"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g3ef67cb320b_1_60"/>
          <p:cNvSpPr/>
          <p:nvPr/>
        </p:nvSpPr>
        <p:spPr>
          <a:xfrm>
            <a:off x="3934650" y="3536895"/>
            <a:ext cx="1274700" cy="397500"/>
          </a:xfrm>
          <a:prstGeom prst="roundRect">
            <a:avLst>
              <a:gd fmla="val 16667" name="adj"/>
            </a:avLst>
          </a:prstGeom>
          <a:solidFill>
            <a:srgbClr val="883F4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#883F41</a:t>
            </a:r>
            <a:endParaRPr b="1"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g3ef67cb320b_1_60"/>
          <p:cNvSpPr txBox="1"/>
          <p:nvPr/>
        </p:nvSpPr>
        <p:spPr>
          <a:xfrm>
            <a:off x="98425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g3ef67cb320b_1_60"/>
          <p:cNvSpPr txBox="1"/>
          <p:nvPr/>
        </p:nvSpPr>
        <p:spPr>
          <a:xfrm>
            <a:off x="363930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with white text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g3ef67cb320b_1_6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9" name="Google Shape;89;g3ef67cb320b_1_60"/>
          <p:cNvSpPr txBox="1"/>
          <p:nvPr/>
        </p:nvSpPr>
        <p:spPr>
          <a:xfrm>
            <a:off x="6559388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Text</a:t>
            </a:r>
            <a:r>
              <a:rPr b="1" lang="en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g3ef67cb320b_1_60"/>
          <p:cNvSpPr/>
          <p:nvPr/>
        </p:nvSpPr>
        <p:spPr>
          <a:xfrm>
            <a:off x="6437063" y="2227095"/>
            <a:ext cx="336300" cy="3261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g3ef67cb320b_1_60"/>
          <p:cNvSpPr txBox="1"/>
          <p:nvPr/>
        </p:nvSpPr>
        <p:spPr>
          <a:xfrm>
            <a:off x="6936563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#434343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g3ef67cb320b_1_60"/>
          <p:cNvSpPr txBox="1"/>
          <p:nvPr/>
        </p:nvSpPr>
        <p:spPr>
          <a:xfrm>
            <a:off x="6294338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g3ef67cb320b_1_60"/>
          <p:cNvSpPr/>
          <p:nvPr/>
        </p:nvSpPr>
        <p:spPr>
          <a:xfrm>
            <a:off x="6437063" y="2675595"/>
            <a:ext cx="336300" cy="3261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g3ef67cb320b_1_60"/>
          <p:cNvSpPr txBox="1"/>
          <p:nvPr/>
        </p:nvSpPr>
        <p:spPr>
          <a:xfrm>
            <a:off x="6936563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#767676</a:t>
            </a:r>
            <a:endParaRPr b="1" sz="18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g3ef67cb320b_1_60"/>
          <p:cNvSpPr txBox="1"/>
          <p:nvPr/>
        </p:nvSpPr>
        <p:spPr>
          <a:xfrm>
            <a:off x="6559388" y="3124107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Misc.</a:t>
            </a:r>
            <a:r>
              <a:rPr b="1" lang="en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g3ef67cb320b_1_60"/>
          <p:cNvSpPr/>
          <p:nvPr/>
        </p:nvSpPr>
        <p:spPr>
          <a:xfrm>
            <a:off x="6437063" y="3892132"/>
            <a:ext cx="336300" cy="3261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g3ef67cb320b_1_60"/>
          <p:cNvSpPr txBox="1"/>
          <p:nvPr/>
        </p:nvSpPr>
        <p:spPr>
          <a:xfrm>
            <a:off x="6936563" y="3830932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#DAB153</a:t>
            </a:r>
            <a:endParaRPr b="1" sz="1800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g3ef67cb320b_1_60"/>
          <p:cNvSpPr txBox="1"/>
          <p:nvPr/>
        </p:nvSpPr>
        <p:spPr>
          <a:xfrm>
            <a:off x="6294350" y="3434759"/>
            <a:ext cx="1865400" cy="27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non-text decoration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g3ef67cb320b_1_60"/>
          <p:cNvSpPr/>
          <p:nvPr/>
        </p:nvSpPr>
        <p:spPr>
          <a:xfrm>
            <a:off x="3934650" y="4015770"/>
            <a:ext cx="1274700" cy="3975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#FDF6E7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3ef67cb320b_1_60"/>
          <p:cNvSpPr txBox="1"/>
          <p:nvPr/>
        </p:nvSpPr>
        <p:spPr>
          <a:xfrm>
            <a:off x="5173451" y="3995380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g3ef67cb320b_1_60"/>
          <p:cNvSpPr txBox="1"/>
          <p:nvPr/>
        </p:nvSpPr>
        <p:spPr>
          <a:xfrm>
            <a:off x="6253250" y="4490175"/>
            <a:ext cx="1947600" cy="50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 WCAG 2.1 AA compliant with grey,  blue, purple, and green text</a:t>
            </a:r>
            <a:endParaRPr sz="1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g3ef67cb320b_1_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" name="Google Shape;18;g3ef67cb320b_1_11"/>
          <p:cNvSpPr txBox="1"/>
          <p:nvPr>
            <p:ph type="title"/>
          </p:nvPr>
        </p:nvSpPr>
        <p:spPr>
          <a:xfrm>
            <a:off x="813300" y="2150850"/>
            <a:ext cx="75174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g3ef67cb320b_1_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1" name="Google Shape;21;g3ef67cb320b_1_14"/>
          <p:cNvSpPr txBox="1"/>
          <p:nvPr>
            <p:ph idx="1" type="body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g3ef67cb320b_1_14"/>
          <p:cNvSpPr txBox="1"/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3ef67cb320b_1_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5" name="Google Shape;25;g3ef67cb320b_1_18"/>
          <p:cNvSpPr txBox="1"/>
          <p:nvPr>
            <p:ph idx="1" type="body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6" name="Google Shape;26;g3ef67cb320b_1_18"/>
          <p:cNvSpPr txBox="1"/>
          <p:nvPr>
            <p:ph idx="2" type="body"/>
          </p:nvPr>
        </p:nvSpPr>
        <p:spPr>
          <a:xfrm>
            <a:off x="4832400" y="105053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g3ef67cb320b_1_18"/>
          <p:cNvSpPr txBox="1"/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g3ef67cb320b_1_23"/>
          <p:cNvSpPr txBox="1"/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0" name="Google Shape;30;g3ef67cb320b_1_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g3ef67cb320b_1_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3" name="Google Shape;33;g3ef67cb320b_1_26"/>
          <p:cNvSpPr txBox="1"/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4" name="Google Shape;34;g3ef67cb320b_1_26"/>
          <p:cNvSpPr txBox="1"/>
          <p:nvPr>
            <p:ph idx="1" type="body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3ef67cb320b_1_30"/>
          <p:cNvSpPr txBox="1"/>
          <p:nvPr>
            <p:ph type="title"/>
          </p:nvPr>
        </p:nvSpPr>
        <p:spPr>
          <a:xfrm>
            <a:off x="1388100" y="480725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g3ef67cb320b_1_3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3ef67cb320b_1_33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University of Washington &quot;W&quot; logo in purple" id="40" name="Google Shape;40;g3ef67cb320b_1_3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g3ef67cb320b_1_33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g3ef67cb320b_1_33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g3ef67cb320b_1_33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g3ef67cb320b_1_3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5" name="Google Shape;45;g3ef67cb320b_1_33"/>
          <p:cNvSpPr/>
          <p:nvPr/>
        </p:nvSpPr>
        <p:spPr>
          <a:xfrm>
            <a:off x="1147175" y="4663150"/>
            <a:ext cx="3425100" cy="39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g3ef67cb320b_1_33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Nested Loops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de Diagram">
  <p:cSld name="SECTION_TITLE_AND_DESCRIPTION_1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3ef67cb320b_1_4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University of Washington &quot;W&quot; logo in purple" id="49" name="Google Shape;49;g3ef67cb320b_1_4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g3ef67cb320b_1_4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1" name="Google Shape;51;g3ef67cb320b_1_42"/>
          <p:cNvSpPr txBox="1"/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2" name="Google Shape;52;g3ef67cb320b_1_42"/>
          <p:cNvSpPr/>
          <p:nvPr/>
        </p:nvSpPr>
        <p:spPr>
          <a:xfrm>
            <a:off x="556875" y="4710200"/>
            <a:ext cx="4015200" cy="346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g3ef67cb320b_1_42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Loops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g3ef67cb320b_1_42"/>
          <p:cNvSpPr txBox="1"/>
          <p:nvPr>
            <p:ph idx="1" type="body"/>
          </p:nvPr>
        </p:nvSpPr>
        <p:spPr>
          <a:xfrm>
            <a:off x="4933875" y="672800"/>
            <a:ext cx="3863400" cy="369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/>
        </p:txBody>
      </p:sp>
      <p:sp>
        <p:nvSpPr>
          <p:cNvPr id="55" name="Google Shape;55;g3ef67cb320b_1_42"/>
          <p:cNvSpPr txBox="1"/>
          <p:nvPr>
            <p:ph idx="2" type="body"/>
          </p:nvPr>
        </p:nvSpPr>
        <p:spPr>
          <a:xfrm>
            <a:off x="339450" y="989325"/>
            <a:ext cx="3873600" cy="348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University of Washington &quot;W&quot; logo in purple" id="6" name="Google Shape;6;g3ef67cb320b_1_0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g3ef67cb320b_1_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" name="Google Shape;8;g3ef67cb320b_1_0"/>
          <p:cNvSpPr txBox="1"/>
          <p:nvPr/>
        </p:nvSpPr>
        <p:spPr>
          <a:xfrm>
            <a:off x="2640300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Loops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9;g3ef67cb320b_1_0"/>
          <p:cNvSpPr txBox="1"/>
          <p:nvPr>
            <p:ph idx="1" type="body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g3ef67cb320b_1_0"/>
          <p:cNvSpPr txBox="1"/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b="1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b="1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b="1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b="1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b="1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b="1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b="1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b="1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b="1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hyperlink" Target="https://pythontutor.com/render.html#code=for%20i%20in%20range%285%29%3A%0A%20%20%20%20print%28i%29%0Aprint%28%22Done%22%29&amp;cumulative=false&amp;curInstr=0&amp;heapPrimitives=nevernest&amp;mode=display&amp;origin=opt-frontend.js&amp;py=311&amp;rawInputLstJSON=%5B%5D&amp;textReferences=false" TargetMode="Externa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courses.cs.washington.edu/courses/cse160/26su/homework/a0/" TargetMode="External"/><Relationship Id="rId4" Type="http://schemas.openxmlformats.org/officeDocument/2006/relationships/hyperlink" Target="https://www.gradescope.com/courses/1326397" TargetMode="External"/><Relationship Id="rId5" Type="http://schemas.openxmlformats.org/officeDocument/2006/relationships/hyperlink" Target="https://courses.cs.washington.edu/courses/cse160/26su/homework/a1/" TargetMode="Externa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cs.uw.edu/160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ef67cb320b_1_9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7" name="Google Shape;107;g3ef67cb320b_1_97"/>
          <p:cNvSpPr txBox="1"/>
          <p:nvPr>
            <p:ph idx="1" type="subTitle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Summer 2026</a:t>
            </a:r>
            <a:endParaRPr/>
          </a:p>
        </p:txBody>
      </p:sp>
      <p:sp>
        <p:nvSpPr>
          <p:cNvPr id="108" name="Google Shape;108;g3ef67cb320b_1_97"/>
          <p:cNvSpPr txBox="1"/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Lecture 3: Loops</a:t>
            </a:r>
            <a:endParaRPr/>
          </a:p>
        </p:txBody>
      </p:sp>
      <p:pic>
        <p:nvPicPr>
          <p:cNvPr id="109" name="Google Shape;109;g3ef67cb320b_1_9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70173" y="414976"/>
            <a:ext cx="1495600" cy="1128649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g3ef67cb320b_1_97"/>
          <p:cNvSpPr/>
          <p:nvPr/>
        </p:nvSpPr>
        <p:spPr>
          <a:xfrm>
            <a:off x="138846" y="4717784"/>
            <a:ext cx="664500" cy="296400"/>
          </a:xfrm>
          <a:prstGeom prst="roundRect">
            <a:avLst>
              <a:gd fmla="val 18636" name="adj"/>
            </a:avLst>
          </a:prstGeom>
          <a:solidFill>
            <a:srgbClr val="41594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Sli.do</a:t>
            </a:r>
            <a:endParaRPr b="1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g3ef67cb320b_1_97"/>
          <p:cNvSpPr txBox="1"/>
          <p:nvPr/>
        </p:nvSpPr>
        <p:spPr>
          <a:xfrm>
            <a:off x="849528" y="4666069"/>
            <a:ext cx="858900" cy="38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577656"/>
                </a:solidFill>
                <a:latin typeface="Calibri"/>
                <a:ea typeface="Calibri"/>
                <a:cs typeface="Calibri"/>
                <a:sym typeface="Calibri"/>
              </a:rPr>
              <a:t>#cse160</a:t>
            </a:r>
            <a:endParaRPr b="1">
              <a:solidFill>
                <a:srgbClr val="57765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g3ef67cb320b_1_97"/>
          <p:cNvSpPr txBox="1"/>
          <p:nvPr/>
        </p:nvSpPr>
        <p:spPr>
          <a:xfrm>
            <a:off x="7858200" y="3533125"/>
            <a:ext cx="12858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Questions?</a:t>
            </a:r>
            <a:endParaRPr b="1" sz="18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3" name="Google Shape;113;g3ef67cb320b_1_9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90540" y="3928500"/>
            <a:ext cx="1221125" cy="121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3ef67cb320b_1_47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99" name="Google Shape;199;g3ef67cb320b_1_473"/>
          <p:cNvSpPr txBox="1"/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Anatomy of a For Loop</a:t>
            </a:r>
            <a:endParaRPr/>
          </a:p>
        </p:txBody>
      </p:sp>
      <p:sp>
        <p:nvSpPr>
          <p:cNvPr id="200" name="Google Shape;200;g3ef67cb320b_1_473"/>
          <p:cNvSpPr/>
          <p:nvPr/>
        </p:nvSpPr>
        <p:spPr>
          <a:xfrm>
            <a:off x="2151450" y="1981335"/>
            <a:ext cx="4841100" cy="1677900"/>
          </a:xfrm>
          <a:prstGeom prst="roundRect">
            <a:avLst>
              <a:gd fmla="val 9563" name="adj"/>
            </a:avLst>
          </a:prstGeom>
          <a:solidFill>
            <a:srgbClr val="FDF6E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i </a:t>
            </a:r>
            <a:r>
              <a:rPr b="1" lang="en" sz="180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):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Loop body gets repeated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(i)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"Done"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)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Outside of loop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3ef67cb320b_1_57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06" name="Google Shape;206;g3ef67cb320b_1_576"/>
          <p:cNvSpPr txBox="1"/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Anatomy of a For Loop</a:t>
            </a:r>
            <a:endParaRPr/>
          </a:p>
        </p:txBody>
      </p:sp>
      <p:sp>
        <p:nvSpPr>
          <p:cNvPr id="207" name="Google Shape;207;g3ef67cb320b_1_576"/>
          <p:cNvSpPr/>
          <p:nvPr/>
        </p:nvSpPr>
        <p:spPr>
          <a:xfrm>
            <a:off x="2151450" y="1981335"/>
            <a:ext cx="4841100" cy="1677900"/>
          </a:xfrm>
          <a:prstGeom prst="roundRect">
            <a:avLst>
              <a:gd fmla="val 9563" name="adj"/>
            </a:avLst>
          </a:prstGeom>
          <a:solidFill>
            <a:srgbClr val="FDF6E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i </a:t>
            </a:r>
            <a:r>
              <a:rPr b="1" lang="en" sz="180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):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Loop body gets repeated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(i)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"Done"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)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Outside of loop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208" name="Google Shape;208;g3ef67cb320b_1_576"/>
          <p:cNvSpPr txBox="1"/>
          <p:nvPr/>
        </p:nvSpPr>
        <p:spPr>
          <a:xfrm>
            <a:off x="311700" y="2210993"/>
            <a:ext cx="14808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for loop keyword</a:t>
            </a:r>
            <a:endParaRPr b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g3ef67cb320b_1_576"/>
          <p:cNvSpPr/>
          <p:nvPr/>
        </p:nvSpPr>
        <p:spPr>
          <a:xfrm>
            <a:off x="2216100" y="2247282"/>
            <a:ext cx="548700" cy="3210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3ef67cb320b_1_58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15" name="Google Shape;215;g3ef67cb320b_1_584"/>
          <p:cNvSpPr txBox="1"/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Anatomy of a For Loop</a:t>
            </a:r>
            <a:endParaRPr/>
          </a:p>
        </p:txBody>
      </p:sp>
      <p:sp>
        <p:nvSpPr>
          <p:cNvPr id="216" name="Google Shape;216;g3ef67cb320b_1_584"/>
          <p:cNvSpPr/>
          <p:nvPr/>
        </p:nvSpPr>
        <p:spPr>
          <a:xfrm>
            <a:off x="2151450" y="1981335"/>
            <a:ext cx="4841100" cy="1677900"/>
          </a:xfrm>
          <a:prstGeom prst="roundRect">
            <a:avLst>
              <a:gd fmla="val 9563" name="adj"/>
            </a:avLst>
          </a:prstGeom>
          <a:solidFill>
            <a:srgbClr val="FDF6E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i </a:t>
            </a:r>
            <a:r>
              <a:rPr b="1" lang="en" sz="180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):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Loop body gets repeated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(i)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"Done"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)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Outside of loop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217" name="Google Shape;217;g3ef67cb320b_1_584"/>
          <p:cNvSpPr txBox="1"/>
          <p:nvPr/>
        </p:nvSpPr>
        <p:spPr>
          <a:xfrm>
            <a:off x="2179800" y="1488285"/>
            <a:ext cx="14808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loop variable</a:t>
            </a:r>
            <a:endParaRPr b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g3ef67cb320b_1_584"/>
          <p:cNvSpPr/>
          <p:nvPr/>
        </p:nvSpPr>
        <p:spPr>
          <a:xfrm>
            <a:off x="2775156" y="2247285"/>
            <a:ext cx="290100" cy="3210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3ef67cb320b_1_59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24" name="Google Shape;224;g3ef67cb320b_1_592"/>
          <p:cNvSpPr txBox="1"/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Anatomy of a For Loop</a:t>
            </a:r>
            <a:endParaRPr/>
          </a:p>
        </p:txBody>
      </p:sp>
      <p:sp>
        <p:nvSpPr>
          <p:cNvPr id="225" name="Google Shape;225;g3ef67cb320b_1_592"/>
          <p:cNvSpPr/>
          <p:nvPr/>
        </p:nvSpPr>
        <p:spPr>
          <a:xfrm>
            <a:off x="2151450" y="1981335"/>
            <a:ext cx="4841100" cy="1677900"/>
          </a:xfrm>
          <a:prstGeom prst="roundRect">
            <a:avLst>
              <a:gd fmla="val 9563" name="adj"/>
            </a:avLst>
          </a:prstGeom>
          <a:solidFill>
            <a:srgbClr val="FDF6E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i </a:t>
            </a:r>
            <a:r>
              <a:rPr b="1" lang="en" sz="180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):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Loop body gets repeated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(i)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"Done"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)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Outside of loop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226" name="Google Shape;226;g3ef67cb320b_1_592"/>
          <p:cNvSpPr txBox="1"/>
          <p:nvPr/>
        </p:nvSpPr>
        <p:spPr>
          <a:xfrm>
            <a:off x="3612175" y="1488285"/>
            <a:ext cx="14808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controls loop</a:t>
            </a:r>
            <a:endParaRPr b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g3ef67cb320b_1_592"/>
          <p:cNvSpPr/>
          <p:nvPr/>
        </p:nvSpPr>
        <p:spPr>
          <a:xfrm>
            <a:off x="3075598" y="2247285"/>
            <a:ext cx="1698300" cy="3210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3ef67cb320b_1_60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3" name="Google Shape;233;g3ef67cb320b_1_600"/>
          <p:cNvSpPr txBox="1"/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Anatomy of a For Loop</a:t>
            </a:r>
            <a:endParaRPr/>
          </a:p>
        </p:txBody>
      </p:sp>
      <p:sp>
        <p:nvSpPr>
          <p:cNvPr id="234" name="Google Shape;234;g3ef67cb320b_1_600"/>
          <p:cNvSpPr/>
          <p:nvPr/>
        </p:nvSpPr>
        <p:spPr>
          <a:xfrm>
            <a:off x="2151450" y="1981335"/>
            <a:ext cx="4841100" cy="1677900"/>
          </a:xfrm>
          <a:prstGeom prst="roundRect">
            <a:avLst>
              <a:gd fmla="val 9563" name="adj"/>
            </a:avLst>
          </a:prstGeom>
          <a:solidFill>
            <a:srgbClr val="FDF6E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i </a:t>
            </a:r>
            <a:r>
              <a:rPr b="1" lang="en" sz="180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):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Loop body gets repeated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(i)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"Done"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)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Outside of loop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235" name="Google Shape;235;g3ef67cb320b_1_600"/>
          <p:cNvSpPr txBox="1"/>
          <p:nvPr/>
        </p:nvSpPr>
        <p:spPr>
          <a:xfrm>
            <a:off x="7464500" y="2635485"/>
            <a:ext cx="14808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loop body</a:t>
            </a:r>
            <a:endParaRPr b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g3ef67cb320b_1_600"/>
          <p:cNvSpPr/>
          <p:nvPr/>
        </p:nvSpPr>
        <p:spPr>
          <a:xfrm>
            <a:off x="2679150" y="2568285"/>
            <a:ext cx="3627300" cy="528000"/>
          </a:xfrm>
          <a:prstGeom prst="roundRect">
            <a:avLst>
              <a:gd fmla="val 15343" name="adj"/>
            </a:avLst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3ef67cb320b_1_60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42" name="Google Shape;242;g3ef67cb320b_1_608"/>
          <p:cNvSpPr txBox="1"/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Anatomy of a For Loop</a:t>
            </a:r>
            <a:endParaRPr/>
          </a:p>
        </p:txBody>
      </p:sp>
      <p:sp>
        <p:nvSpPr>
          <p:cNvPr id="243" name="Google Shape;243;g3ef67cb320b_1_608"/>
          <p:cNvSpPr/>
          <p:nvPr/>
        </p:nvSpPr>
        <p:spPr>
          <a:xfrm>
            <a:off x="2151450" y="1981335"/>
            <a:ext cx="4841100" cy="1677900"/>
          </a:xfrm>
          <a:prstGeom prst="roundRect">
            <a:avLst>
              <a:gd fmla="val 9563" name="adj"/>
            </a:avLst>
          </a:prstGeom>
          <a:solidFill>
            <a:srgbClr val="FDF6E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i </a:t>
            </a:r>
            <a:r>
              <a:rPr b="1" lang="en" sz="180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):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Loop body gets repeated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(i)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"Done"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)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Outside of loop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244" name="Google Shape;244;g3ef67cb320b_1_608"/>
          <p:cNvSpPr txBox="1"/>
          <p:nvPr/>
        </p:nvSpPr>
        <p:spPr>
          <a:xfrm>
            <a:off x="311700" y="2658468"/>
            <a:ext cx="1480800" cy="6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indentation matters!</a:t>
            </a:r>
            <a:endParaRPr b="1" i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g3ef67cb320b_1_608"/>
          <p:cNvSpPr txBox="1"/>
          <p:nvPr/>
        </p:nvSpPr>
        <p:spPr>
          <a:xfrm>
            <a:off x="7288450" y="1754600"/>
            <a:ext cx="1158000" cy="6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don’t forget the colon!</a:t>
            </a:r>
            <a:endParaRPr b="1" i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46" name="Google Shape;246;g3ef67cb320b_1_608"/>
          <p:cNvCxnSpPr>
            <a:stCxn id="244" idx="3"/>
          </p:cNvCxnSpPr>
          <p:nvPr/>
        </p:nvCxnSpPr>
        <p:spPr>
          <a:xfrm flipH="1" rot="10800000">
            <a:off x="1792500" y="2816868"/>
            <a:ext cx="713700" cy="164100"/>
          </a:xfrm>
          <a:prstGeom prst="straightConnector1">
            <a:avLst/>
          </a:prstGeom>
          <a:noFill/>
          <a:ln cap="flat" cmpd="sng" w="19050">
            <a:solidFill>
              <a:schemeClr val="accent4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47" name="Google Shape;247;g3ef67cb320b_1_608"/>
          <p:cNvCxnSpPr>
            <a:stCxn id="244" idx="3"/>
          </p:cNvCxnSpPr>
          <p:nvPr/>
        </p:nvCxnSpPr>
        <p:spPr>
          <a:xfrm>
            <a:off x="1792500" y="2980968"/>
            <a:ext cx="434100" cy="270600"/>
          </a:xfrm>
          <a:prstGeom prst="straightConnector1">
            <a:avLst/>
          </a:prstGeom>
          <a:noFill/>
          <a:ln cap="flat" cmpd="sng" w="19050">
            <a:solidFill>
              <a:schemeClr val="accent4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48" name="Google Shape;248;g3ef67cb320b_1_608"/>
          <p:cNvCxnSpPr>
            <a:stCxn id="245" idx="1"/>
          </p:cNvCxnSpPr>
          <p:nvPr/>
        </p:nvCxnSpPr>
        <p:spPr>
          <a:xfrm flipH="1">
            <a:off x="4970650" y="2077100"/>
            <a:ext cx="2317800" cy="315000"/>
          </a:xfrm>
          <a:prstGeom prst="straightConnector1">
            <a:avLst/>
          </a:prstGeom>
          <a:noFill/>
          <a:ln cap="flat" cmpd="sng" w="19050">
            <a:solidFill>
              <a:schemeClr val="accent4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3ef67cb320b_1_6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54" name="Google Shape;254;g3ef67cb320b_1_619"/>
          <p:cNvSpPr txBox="1"/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Anatomy of a For Loop</a:t>
            </a:r>
            <a:endParaRPr/>
          </a:p>
        </p:txBody>
      </p:sp>
      <p:sp>
        <p:nvSpPr>
          <p:cNvPr id="255" name="Google Shape;255;g3ef67cb320b_1_619"/>
          <p:cNvSpPr/>
          <p:nvPr/>
        </p:nvSpPr>
        <p:spPr>
          <a:xfrm>
            <a:off x="2151450" y="1981335"/>
            <a:ext cx="4841100" cy="1677900"/>
          </a:xfrm>
          <a:prstGeom prst="roundRect">
            <a:avLst>
              <a:gd fmla="val 9563" name="adj"/>
            </a:avLst>
          </a:prstGeom>
          <a:solidFill>
            <a:srgbClr val="FDF6E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i </a:t>
            </a:r>
            <a:r>
              <a:rPr b="1" lang="en" sz="180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):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Loop body gets repeated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(i)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"Done"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)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Outside of loop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256" name="Google Shape;256;g3ef67cb320b_1_619"/>
          <p:cNvSpPr txBox="1"/>
          <p:nvPr/>
        </p:nvSpPr>
        <p:spPr>
          <a:xfrm>
            <a:off x="311700" y="2210993"/>
            <a:ext cx="14808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for loop keyword</a:t>
            </a:r>
            <a:endParaRPr b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g3ef67cb320b_1_619"/>
          <p:cNvSpPr txBox="1"/>
          <p:nvPr/>
        </p:nvSpPr>
        <p:spPr>
          <a:xfrm>
            <a:off x="2179800" y="1488285"/>
            <a:ext cx="14808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loop variable</a:t>
            </a:r>
            <a:endParaRPr b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g3ef67cb320b_1_619"/>
          <p:cNvSpPr txBox="1"/>
          <p:nvPr/>
        </p:nvSpPr>
        <p:spPr>
          <a:xfrm>
            <a:off x="3612175" y="1488285"/>
            <a:ext cx="14808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controls loop</a:t>
            </a:r>
            <a:endParaRPr b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g3ef67cb320b_1_619"/>
          <p:cNvSpPr txBox="1"/>
          <p:nvPr/>
        </p:nvSpPr>
        <p:spPr>
          <a:xfrm>
            <a:off x="311700" y="2658468"/>
            <a:ext cx="1480800" cy="6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indentation matters!</a:t>
            </a:r>
            <a:endParaRPr b="1" i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g3ef67cb320b_1_619"/>
          <p:cNvSpPr txBox="1"/>
          <p:nvPr/>
        </p:nvSpPr>
        <p:spPr>
          <a:xfrm>
            <a:off x="7464500" y="2635485"/>
            <a:ext cx="14808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loop body</a:t>
            </a:r>
            <a:endParaRPr b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g3ef67cb320b_1_619"/>
          <p:cNvSpPr/>
          <p:nvPr/>
        </p:nvSpPr>
        <p:spPr>
          <a:xfrm>
            <a:off x="2216100" y="2247282"/>
            <a:ext cx="548700" cy="3210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g3ef67cb320b_1_619"/>
          <p:cNvSpPr/>
          <p:nvPr/>
        </p:nvSpPr>
        <p:spPr>
          <a:xfrm>
            <a:off x="2775156" y="2247285"/>
            <a:ext cx="290100" cy="3210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g3ef67cb320b_1_619"/>
          <p:cNvSpPr/>
          <p:nvPr/>
        </p:nvSpPr>
        <p:spPr>
          <a:xfrm>
            <a:off x="3075598" y="2247285"/>
            <a:ext cx="1698300" cy="3210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g3ef67cb320b_1_619"/>
          <p:cNvSpPr txBox="1"/>
          <p:nvPr/>
        </p:nvSpPr>
        <p:spPr>
          <a:xfrm>
            <a:off x="7288450" y="1754600"/>
            <a:ext cx="1158000" cy="6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don’t forget the colon!</a:t>
            </a:r>
            <a:endParaRPr b="1" i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65" name="Google Shape;265;g3ef67cb320b_1_619"/>
          <p:cNvCxnSpPr>
            <a:stCxn id="257" idx="2"/>
            <a:endCxn id="262" idx="0"/>
          </p:cNvCxnSpPr>
          <p:nvPr/>
        </p:nvCxnSpPr>
        <p:spPr>
          <a:xfrm>
            <a:off x="2920200" y="1881885"/>
            <a:ext cx="0" cy="3654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66" name="Google Shape;266;g3ef67cb320b_1_619"/>
          <p:cNvCxnSpPr/>
          <p:nvPr/>
        </p:nvCxnSpPr>
        <p:spPr>
          <a:xfrm>
            <a:off x="4287194" y="1895085"/>
            <a:ext cx="0" cy="3522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67" name="Google Shape;267;g3ef67cb320b_1_619"/>
          <p:cNvCxnSpPr>
            <a:stCxn id="256" idx="3"/>
            <a:endCxn id="261" idx="1"/>
          </p:cNvCxnSpPr>
          <p:nvPr/>
        </p:nvCxnSpPr>
        <p:spPr>
          <a:xfrm>
            <a:off x="1792500" y="2407793"/>
            <a:ext cx="423600" cy="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68" name="Google Shape;268;g3ef67cb320b_1_619"/>
          <p:cNvSpPr/>
          <p:nvPr/>
        </p:nvSpPr>
        <p:spPr>
          <a:xfrm>
            <a:off x="2679150" y="2568285"/>
            <a:ext cx="3627300" cy="528000"/>
          </a:xfrm>
          <a:prstGeom prst="roundRect">
            <a:avLst>
              <a:gd fmla="val 15343" name="adj"/>
            </a:avLst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69" name="Google Shape;269;g3ef67cb320b_1_619"/>
          <p:cNvCxnSpPr>
            <a:stCxn id="260" idx="1"/>
            <a:endCxn id="268" idx="3"/>
          </p:cNvCxnSpPr>
          <p:nvPr/>
        </p:nvCxnSpPr>
        <p:spPr>
          <a:xfrm rot="10800000">
            <a:off x="6306500" y="2832285"/>
            <a:ext cx="1158000" cy="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70" name="Google Shape;270;g3ef67cb320b_1_619"/>
          <p:cNvCxnSpPr>
            <a:stCxn id="259" idx="3"/>
          </p:cNvCxnSpPr>
          <p:nvPr/>
        </p:nvCxnSpPr>
        <p:spPr>
          <a:xfrm flipH="1" rot="10800000">
            <a:off x="1792500" y="2816868"/>
            <a:ext cx="713700" cy="164100"/>
          </a:xfrm>
          <a:prstGeom prst="straightConnector1">
            <a:avLst/>
          </a:prstGeom>
          <a:noFill/>
          <a:ln cap="flat" cmpd="sng" w="19050">
            <a:solidFill>
              <a:schemeClr val="accent4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71" name="Google Shape;271;g3ef67cb320b_1_619"/>
          <p:cNvCxnSpPr>
            <a:stCxn id="259" idx="3"/>
          </p:cNvCxnSpPr>
          <p:nvPr/>
        </p:nvCxnSpPr>
        <p:spPr>
          <a:xfrm>
            <a:off x="1792500" y="2980968"/>
            <a:ext cx="434100" cy="270600"/>
          </a:xfrm>
          <a:prstGeom prst="straightConnector1">
            <a:avLst/>
          </a:prstGeom>
          <a:noFill/>
          <a:ln cap="flat" cmpd="sng" w="19050">
            <a:solidFill>
              <a:schemeClr val="accent4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72" name="Google Shape;272;g3ef67cb320b_1_619"/>
          <p:cNvCxnSpPr>
            <a:stCxn id="264" idx="1"/>
          </p:cNvCxnSpPr>
          <p:nvPr/>
        </p:nvCxnSpPr>
        <p:spPr>
          <a:xfrm flipH="1">
            <a:off x="4970650" y="2077100"/>
            <a:ext cx="2317800" cy="315000"/>
          </a:xfrm>
          <a:prstGeom prst="straightConnector1">
            <a:avLst/>
          </a:prstGeom>
          <a:noFill/>
          <a:ln cap="flat" cmpd="sng" w="19050">
            <a:solidFill>
              <a:schemeClr val="accent4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3ef67cb320b_1_64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78" name="Google Shape;278;g3ef67cb320b_1_642"/>
          <p:cNvSpPr txBox="1"/>
          <p:nvPr>
            <p:ph idx="1" type="body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000"/>
              <a:t>The </a:t>
            </a:r>
            <a:r>
              <a:rPr b="1" lang="en" sz="2000">
                <a:solidFill>
                  <a:schemeClr val="accent2"/>
                </a:solidFill>
              </a:rPr>
              <a:t>value</a:t>
            </a:r>
            <a:r>
              <a:rPr lang="en" sz="2000"/>
              <a:t> of the </a:t>
            </a:r>
            <a:r>
              <a:rPr b="1" lang="en" sz="2000">
                <a:solidFill>
                  <a:schemeClr val="accent3"/>
                </a:solidFill>
              </a:rPr>
              <a:t>loop variable</a:t>
            </a:r>
            <a:r>
              <a:rPr lang="en" sz="2000"/>
              <a:t> is updated each time through the loop:</a:t>
            </a:r>
            <a:endParaRPr sz="2000"/>
          </a:p>
        </p:txBody>
      </p:sp>
      <p:sp>
        <p:nvSpPr>
          <p:cNvPr id="279" name="Google Shape;279;g3ef67cb320b_1_642"/>
          <p:cNvSpPr txBox="1"/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Happens Inside a Loop?</a:t>
            </a:r>
            <a:endParaRPr/>
          </a:p>
        </p:txBody>
      </p:sp>
      <p:sp>
        <p:nvSpPr>
          <p:cNvPr id="280" name="Google Shape;280;g3ef67cb320b_1_642"/>
          <p:cNvSpPr/>
          <p:nvPr/>
        </p:nvSpPr>
        <p:spPr>
          <a:xfrm>
            <a:off x="2151450" y="1981335"/>
            <a:ext cx="4841100" cy="1677900"/>
          </a:xfrm>
          <a:prstGeom prst="roundRect">
            <a:avLst>
              <a:gd fmla="val 9563" name="adj"/>
            </a:avLst>
          </a:prstGeom>
          <a:solidFill>
            <a:srgbClr val="FDF6E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i </a:t>
            </a:r>
            <a:r>
              <a:rPr b="1" lang="en" sz="180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):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Loop body gets repeated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(i)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"Done"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)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Outside of loop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281" name="Google Shape;281;g3ef67cb320b_1_642"/>
          <p:cNvGrpSpPr/>
          <p:nvPr/>
        </p:nvGrpSpPr>
        <p:grpSpPr>
          <a:xfrm>
            <a:off x="1802888" y="3959325"/>
            <a:ext cx="5538225" cy="640500"/>
            <a:chOff x="1802888" y="3959325"/>
            <a:chExt cx="5538225" cy="640500"/>
          </a:xfrm>
        </p:grpSpPr>
        <p:sp>
          <p:nvSpPr>
            <p:cNvPr id="282" name="Google Shape;282;g3ef67cb320b_1_642"/>
            <p:cNvSpPr/>
            <p:nvPr/>
          </p:nvSpPr>
          <p:spPr>
            <a:xfrm>
              <a:off x="5160113" y="3959325"/>
              <a:ext cx="2181000" cy="640500"/>
            </a:xfrm>
            <a:prstGeom prst="roundRect">
              <a:avLst>
                <a:gd fmla="val 16667" name="adj"/>
              </a:avLst>
            </a:prstGeom>
            <a:solidFill>
              <a:srgbClr val="3A4C7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400" u="sng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Python Tutor</a:t>
              </a:r>
              <a:endParaRPr b="1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3" name="Google Shape;283;g3ef67cb320b_1_642"/>
            <p:cNvSpPr txBox="1"/>
            <p:nvPr/>
          </p:nvSpPr>
          <p:spPr>
            <a:xfrm>
              <a:off x="1802888" y="3985125"/>
              <a:ext cx="3189600" cy="588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Python Tutor </a:t>
              </a: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is a very helpful website for visualizing how Python code is executed!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3ef67cb320b_1_7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9" name="Google Shape;289;g3ef67cb320b_1_749"/>
          <p:cNvSpPr txBox="1"/>
          <p:nvPr>
            <p:ph idx="1" type="body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Homework 1 Preview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Expressions and Variables Recap</a:t>
            </a:r>
            <a:endParaRPr sz="2400">
              <a:latin typeface="Roboto Mono"/>
              <a:ea typeface="Roboto Mono"/>
              <a:cs typeface="Roboto Mono"/>
              <a:sym typeface="Roboto Mono"/>
            </a:endParaRPr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Loops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b="1" lang="en" sz="2400">
                <a:latin typeface="Roboto Mono"/>
                <a:ea typeface="Roboto Mono"/>
                <a:cs typeface="Roboto Mono"/>
                <a:sym typeface="Roboto Mono"/>
              </a:rPr>
              <a:t>range()</a:t>
            </a:r>
            <a:endParaRPr b="1"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More Loops!</a:t>
            </a:r>
            <a:endParaRPr sz="2400"/>
          </a:p>
        </p:txBody>
      </p:sp>
      <p:sp>
        <p:nvSpPr>
          <p:cNvPr id="290" name="Google Shape;290;g3ef67cb320b_1_749"/>
          <p:cNvSpPr txBox="1"/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Today’s Roadmap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3ef67cb320b_1_75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96" name="Google Shape;296;g3ef67cb320b_1_755"/>
          <p:cNvSpPr txBox="1"/>
          <p:nvPr>
            <p:ph idx="1" type="body"/>
          </p:nvPr>
        </p:nvSpPr>
        <p:spPr>
          <a:xfrm>
            <a:off x="311700" y="1050525"/>
            <a:ext cx="8759700" cy="354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b="1" lang="en"/>
              <a:t> is a function (like </a:t>
            </a:r>
            <a:r>
              <a:rPr b="1" lang="en"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b="1" lang="en"/>
              <a:t>) that produces a sequence of </a:t>
            </a:r>
            <a:r>
              <a:rPr b="1" lang="en">
                <a:solidFill>
                  <a:schemeClr val="accent3"/>
                </a:solidFill>
              </a:rPr>
              <a:t>integers</a:t>
            </a:r>
            <a:r>
              <a:rPr b="1" lang="en"/>
              <a:t>.</a:t>
            </a:r>
            <a:endParaRPr b="1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00"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b="1" lang="en">
                <a:latin typeface="Roboto Mono"/>
                <a:ea typeface="Roboto Mono"/>
                <a:cs typeface="Roboto Mono"/>
                <a:sym typeface="Roboto Mono"/>
              </a:rPr>
              <a:t>range(i)</a:t>
            </a:r>
            <a:r>
              <a:rPr b="1" lang="en"/>
              <a:t> </a:t>
            </a:r>
            <a:r>
              <a:rPr lang="en"/>
              <a:t>produces a sequence of integers from </a:t>
            </a:r>
            <a:r>
              <a:rPr b="1" lang="en"/>
              <a:t>0</a:t>
            </a:r>
            <a:r>
              <a:rPr lang="en"/>
              <a:t> (inclusive) to </a:t>
            </a:r>
            <a:r>
              <a:rPr i="1" lang="en" u="sng"/>
              <a:t>less than</a:t>
            </a:r>
            <a:r>
              <a:rPr lang="en"/>
              <a:t> </a:t>
            </a:r>
            <a:r>
              <a:rPr b="1" lang="en">
                <a:latin typeface="Roboto Mono"/>
                <a:ea typeface="Roboto Mono"/>
                <a:cs typeface="Roboto Mono"/>
                <a:sym typeface="Roboto Mono"/>
              </a:rPr>
              <a:t>i</a:t>
            </a:r>
            <a:endParaRPr b="1">
              <a:latin typeface="Roboto Mono"/>
              <a:ea typeface="Roboto Mono"/>
              <a:cs typeface="Roboto Mono"/>
              <a:sym typeface="Roboto Mono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range(5) → 0, 1, 2, 3, 4</a:t>
            </a:r>
            <a:endParaRPr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00">
              <a:latin typeface="Roboto Mono"/>
              <a:ea typeface="Roboto Mono"/>
              <a:cs typeface="Roboto Mono"/>
              <a:sym typeface="Roboto Mono"/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b="1" lang="en">
                <a:latin typeface="Roboto Mono"/>
                <a:ea typeface="Roboto Mono"/>
                <a:cs typeface="Roboto Mono"/>
                <a:sym typeface="Roboto Mono"/>
              </a:rPr>
              <a:t>range(i, j)</a:t>
            </a:r>
            <a:r>
              <a:rPr lang="en"/>
              <a:t> produces a sequence of integers from </a:t>
            </a:r>
            <a:r>
              <a:rPr b="1" lang="en">
                <a:latin typeface="Roboto Mono"/>
                <a:ea typeface="Roboto Mono"/>
                <a:cs typeface="Roboto Mono"/>
                <a:sym typeface="Roboto Mono"/>
              </a:rPr>
              <a:t>i</a:t>
            </a:r>
            <a:r>
              <a:rPr lang="en"/>
              <a:t> (inclusive) to </a:t>
            </a:r>
            <a:r>
              <a:rPr i="1" lang="en" u="sng"/>
              <a:t>less than</a:t>
            </a:r>
            <a:r>
              <a:rPr lang="en"/>
              <a:t> </a:t>
            </a:r>
            <a:r>
              <a:rPr b="1" lang="en">
                <a:latin typeface="Roboto Mono"/>
                <a:ea typeface="Roboto Mono"/>
                <a:cs typeface="Roboto Mono"/>
                <a:sym typeface="Roboto Mono"/>
              </a:rPr>
              <a:t>j</a:t>
            </a:r>
            <a:endParaRPr b="1">
              <a:latin typeface="Roboto Mono"/>
              <a:ea typeface="Roboto Mono"/>
              <a:cs typeface="Roboto Mono"/>
              <a:sym typeface="Roboto Mono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range(2, 5) → 2, 3, 4</a:t>
            </a:r>
            <a:endParaRPr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00">
              <a:latin typeface="Roboto Mono"/>
              <a:ea typeface="Roboto Mono"/>
              <a:cs typeface="Roboto Mono"/>
              <a:sym typeface="Roboto Mono"/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b="1" lang="en">
                <a:latin typeface="Roboto Mono"/>
                <a:ea typeface="Roboto Mono"/>
                <a:cs typeface="Roboto Mono"/>
                <a:sym typeface="Roboto Mono"/>
              </a:rPr>
              <a:t>range(i, j, k) </a:t>
            </a:r>
            <a:r>
              <a:rPr lang="en"/>
              <a:t>produces a sequence of integers from </a:t>
            </a:r>
            <a:r>
              <a:rPr b="1" lang="en">
                <a:latin typeface="Roboto Mono"/>
                <a:ea typeface="Roboto Mono"/>
                <a:cs typeface="Roboto Mono"/>
                <a:sym typeface="Roboto Mono"/>
              </a:rPr>
              <a:t>i</a:t>
            </a:r>
            <a:r>
              <a:rPr lang="en"/>
              <a:t> (inclusive) to </a:t>
            </a:r>
            <a:r>
              <a:rPr i="1" lang="en" u="sng"/>
              <a:t>less than</a:t>
            </a:r>
            <a:r>
              <a:rPr lang="en"/>
              <a:t> </a:t>
            </a:r>
            <a:r>
              <a:rPr b="1" lang="en">
                <a:latin typeface="Roboto Mono"/>
                <a:ea typeface="Roboto Mono"/>
                <a:cs typeface="Roboto Mono"/>
                <a:sym typeface="Roboto Mono"/>
              </a:rPr>
              <a:t>j</a:t>
            </a:r>
            <a:r>
              <a:rPr lang="en"/>
              <a:t> in increments of </a:t>
            </a:r>
            <a:r>
              <a:rPr b="1" lang="en">
                <a:latin typeface="Roboto Mono"/>
                <a:ea typeface="Roboto Mono"/>
                <a:cs typeface="Roboto Mono"/>
                <a:sym typeface="Roboto Mono"/>
              </a:rPr>
              <a:t>k</a:t>
            </a:r>
            <a:r>
              <a:rPr lang="en"/>
              <a:t> 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○"/>
            </a:pP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range(1, 11, 2) → 1, 3, 5, 7, 9</a:t>
            </a:r>
            <a:endParaRPr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297" name="Google Shape;297;g3ef67cb320b_1_755"/>
          <p:cNvSpPr txBox="1"/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lang="en"/>
              <a:t> Function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ef67cb320b_1_10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9" name="Google Shape;119;g3ef67cb320b_1_104"/>
          <p:cNvSpPr txBox="1"/>
          <p:nvPr>
            <p:ph idx="1" type="body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 u="sng">
                <a:solidFill>
                  <a:schemeClr val="hlink"/>
                </a:solidFill>
                <a:hlinkClick r:id="rId3"/>
              </a:rPr>
              <a:t>Homework Assignment 0</a:t>
            </a:r>
            <a:r>
              <a:rPr b="1" lang="en"/>
              <a:t> </a:t>
            </a:r>
            <a:r>
              <a:rPr lang="en"/>
              <a:t>is due tonight at 11:59pm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 u="sng">
                <a:solidFill>
                  <a:schemeClr val="hlink"/>
                </a:solidFill>
                <a:hlinkClick r:id="rId4"/>
              </a:rPr>
              <a:t>Written Check-in 1</a:t>
            </a:r>
            <a:r>
              <a:rPr lang="en"/>
              <a:t> is due tonight at 11:59pm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 u="sng">
                <a:solidFill>
                  <a:schemeClr val="hlink"/>
                </a:solidFill>
                <a:hlinkClick r:id="rId5"/>
              </a:rPr>
              <a:t>Homework Assignment 1</a:t>
            </a:r>
            <a:r>
              <a:rPr lang="en"/>
              <a:t> is due Monday, July 6 at 11:59pm</a:t>
            </a:r>
            <a:endParaRPr/>
          </a:p>
        </p:txBody>
      </p:sp>
      <p:sp>
        <p:nvSpPr>
          <p:cNvPr id="120" name="Google Shape;120;g3ef67cb320b_1_104"/>
          <p:cNvSpPr txBox="1"/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Announcements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g3ef67cb320b_1_85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03" name="Google Shape;303;g3ef67cb320b_1_858"/>
          <p:cNvSpPr txBox="1"/>
          <p:nvPr>
            <p:ph idx="1" type="body"/>
          </p:nvPr>
        </p:nvSpPr>
        <p:spPr>
          <a:xfrm>
            <a:off x="4944225" y="930150"/>
            <a:ext cx="3863400" cy="328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57200" lvl="0" marL="5715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range(100)</a:t>
            </a:r>
            <a:endParaRPr/>
          </a:p>
          <a:p>
            <a:pPr indent="-342900" lvl="0" marL="5715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00"/>
          </a:p>
          <a:p>
            <a:pPr indent="-457200" lvl="0" marL="5715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range(10, 100)</a:t>
            </a:r>
            <a:endParaRPr/>
          </a:p>
          <a:p>
            <a:pPr indent="-342900" lvl="0" marL="5715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00"/>
          </a:p>
          <a:p>
            <a:pPr indent="-457200" lvl="0" marL="5715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range(10, 110)</a:t>
            </a:r>
            <a:endParaRPr/>
          </a:p>
          <a:p>
            <a:pPr indent="-342900" lvl="0" marL="5715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00"/>
          </a:p>
          <a:p>
            <a:pPr indent="-457200" lvl="0" marL="5715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range(10, 100, 10)</a:t>
            </a:r>
            <a:endParaRPr/>
          </a:p>
          <a:p>
            <a:pPr indent="-342900" lvl="0" marL="5715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00"/>
          </a:p>
          <a:p>
            <a:pPr indent="-457200" lvl="0" marL="5715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range(10, 110, 10)</a:t>
            </a:r>
            <a:endParaRPr/>
          </a:p>
        </p:txBody>
      </p:sp>
      <p:sp>
        <p:nvSpPr>
          <p:cNvPr id="304" name="Google Shape;304;g3ef67cb320b_1_858"/>
          <p:cNvSpPr txBox="1"/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Think Pair Share</a:t>
            </a:r>
            <a:endParaRPr/>
          </a:p>
        </p:txBody>
      </p:sp>
      <p:sp>
        <p:nvSpPr>
          <p:cNvPr id="305" name="Google Shape;305;g3ef67cb320b_1_858"/>
          <p:cNvSpPr txBox="1"/>
          <p:nvPr>
            <p:ph idx="2" type="body"/>
          </p:nvPr>
        </p:nvSpPr>
        <p:spPr>
          <a:xfrm>
            <a:off x="339450" y="989325"/>
            <a:ext cx="3873600" cy="348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Which use of the </a:t>
            </a:r>
            <a:r>
              <a:rPr b="1" lang="en"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lang="en"/>
              <a:t> function will produce the following numbers?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10, 20, 30, 40, 50, 60, 70, 80, 90, 100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g3ef67cb320b_1_858"/>
          <p:cNvSpPr/>
          <p:nvPr/>
        </p:nvSpPr>
        <p:spPr>
          <a:xfrm>
            <a:off x="4995375" y="989331"/>
            <a:ext cx="406200" cy="3936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 b="1"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7" name="Google Shape;307;g3ef67cb320b_1_858"/>
          <p:cNvSpPr/>
          <p:nvPr/>
        </p:nvSpPr>
        <p:spPr>
          <a:xfrm>
            <a:off x="4995375" y="1638806"/>
            <a:ext cx="406200" cy="393600"/>
          </a:xfrm>
          <a:prstGeom prst="roundRect">
            <a:avLst>
              <a:gd fmla="val 16667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endParaRPr b="1"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8" name="Google Shape;308;g3ef67cb320b_1_858"/>
          <p:cNvSpPr/>
          <p:nvPr/>
        </p:nvSpPr>
        <p:spPr>
          <a:xfrm>
            <a:off x="4995375" y="2288281"/>
            <a:ext cx="406200" cy="3936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endParaRPr b="1"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g3ef67cb320b_1_858"/>
          <p:cNvSpPr/>
          <p:nvPr/>
        </p:nvSpPr>
        <p:spPr>
          <a:xfrm>
            <a:off x="4995375" y="2937756"/>
            <a:ext cx="406200" cy="3936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endParaRPr b="1"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g3ef67cb320b_1_858"/>
          <p:cNvSpPr/>
          <p:nvPr/>
        </p:nvSpPr>
        <p:spPr>
          <a:xfrm>
            <a:off x="4995375" y="3587231"/>
            <a:ext cx="406200" cy="393600"/>
          </a:xfrm>
          <a:prstGeom prst="roundRect">
            <a:avLst>
              <a:gd fmla="val 16667" name="adj"/>
            </a:avLst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endParaRPr b="1"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g3ef67cb320b_1_858"/>
          <p:cNvSpPr/>
          <p:nvPr/>
        </p:nvSpPr>
        <p:spPr>
          <a:xfrm>
            <a:off x="1512181" y="4192562"/>
            <a:ext cx="664500" cy="296400"/>
          </a:xfrm>
          <a:prstGeom prst="roundRect">
            <a:avLst>
              <a:gd fmla="val 18636" name="adj"/>
            </a:avLst>
          </a:prstGeom>
          <a:solidFill>
            <a:srgbClr val="41594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Sli.do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g3ef67cb320b_1_858"/>
          <p:cNvSpPr txBox="1"/>
          <p:nvPr/>
        </p:nvSpPr>
        <p:spPr>
          <a:xfrm>
            <a:off x="2222872" y="4140853"/>
            <a:ext cx="819300" cy="38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#cse160</a:t>
            </a:r>
            <a:endParaRPr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13" name="Google Shape;313;g3ef67cb320b_1_85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03885" y="2571750"/>
            <a:ext cx="1544725" cy="1536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g3ef67cb320b_1_87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19" name="Google Shape;319;g3ef67cb320b_1_873"/>
          <p:cNvSpPr txBox="1"/>
          <p:nvPr>
            <p:ph idx="1" type="body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Homework 1 Preview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Expressions and Variables Recap</a:t>
            </a:r>
            <a:endParaRPr sz="2400">
              <a:latin typeface="Roboto Mono"/>
              <a:ea typeface="Roboto Mono"/>
              <a:cs typeface="Roboto Mono"/>
              <a:sym typeface="Roboto Mono"/>
            </a:endParaRPr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Loops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>
                <a:latin typeface="Roboto Mono"/>
                <a:ea typeface="Roboto Mono"/>
                <a:cs typeface="Roboto Mono"/>
                <a:sym typeface="Roboto Mono"/>
              </a:rPr>
              <a:t>range()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b="1" lang="en" sz="2400"/>
              <a:t>More Loops!</a:t>
            </a:r>
            <a:endParaRPr b="1" sz="2400"/>
          </a:p>
        </p:txBody>
      </p:sp>
      <p:sp>
        <p:nvSpPr>
          <p:cNvPr id="320" name="Google Shape;320;g3ef67cb320b_1_873"/>
          <p:cNvSpPr txBox="1"/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Today’s Roadmap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g3ef67cb320b_1_87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26" name="Google Shape;326;g3ef67cb320b_1_879"/>
          <p:cNvSpPr txBox="1"/>
          <p:nvPr>
            <p:ph idx="1" type="body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 can </a:t>
            </a:r>
            <a:r>
              <a:rPr i="1" lang="en"/>
              <a:t>accumulate</a:t>
            </a:r>
            <a:r>
              <a:rPr lang="en"/>
              <a:t> (sum, multiply) values while going through a for loop: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327" name="Google Shape;327;g3ef67cb320b_1_879"/>
          <p:cNvSpPr txBox="1"/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Accumulator Pattern</a:t>
            </a:r>
            <a:endParaRPr/>
          </a:p>
        </p:txBody>
      </p:sp>
      <p:sp>
        <p:nvSpPr>
          <p:cNvPr id="328" name="Google Shape;328;g3ef67cb320b_1_879"/>
          <p:cNvSpPr/>
          <p:nvPr/>
        </p:nvSpPr>
        <p:spPr>
          <a:xfrm>
            <a:off x="2365050" y="2043425"/>
            <a:ext cx="4413900" cy="2046900"/>
          </a:xfrm>
          <a:prstGeom prst="roundRect">
            <a:avLst>
              <a:gd fmla="val 9563" name="adj"/>
            </a:avLst>
          </a:prstGeom>
          <a:solidFill>
            <a:srgbClr val="FDF6E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result </a:t>
            </a:r>
            <a:r>
              <a:rPr b="1" lang="en" sz="180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i="1"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initial value</a:t>
            </a:r>
            <a:endParaRPr i="1"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i </a:t>
            </a:r>
            <a:r>
              <a:rPr b="1" lang="en" sz="180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):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result </a:t>
            </a:r>
            <a:r>
              <a:rPr b="1" lang="en" sz="180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i="1"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updated result</a:t>
            </a:r>
            <a:endParaRPr i="1"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use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result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g3ef67cb320b_1_88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34" name="Google Shape;334;g3ef67cb320b_1_886"/>
          <p:cNvSpPr txBox="1"/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More Loops?</a:t>
            </a:r>
            <a:endParaRPr/>
          </a:p>
        </p:txBody>
      </p:sp>
      <p:sp>
        <p:nvSpPr>
          <p:cNvPr id="335" name="Google Shape;335;g3ef67cb320b_1_886"/>
          <p:cNvSpPr txBox="1"/>
          <p:nvPr>
            <p:ph idx="1" type="body"/>
          </p:nvPr>
        </p:nvSpPr>
        <p:spPr>
          <a:xfrm>
            <a:off x="911850" y="1050525"/>
            <a:ext cx="7320300" cy="354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2400"/>
              <a:t>If </a:t>
            </a:r>
            <a:r>
              <a:rPr b="1" lang="en" sz="2400"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b="1" i="1" lang="en" sz="2400"/>
              <a:t> produces a sequence of numbers, can we just specify the numbers ourselves?</a:t>
            </a:r>
            <a:endParaRPr b="1" i="1" sz="24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i="1" sz="2400"/>
          </a:p>
        </p:txBody>
      </p:sp>
      <p:sp>
        <p:nvSpPr>
          <p:cNvPr id="336" name="Google Shape;336;g3ef67cb320b_1_886"/>
          <p:cNvSpPr/>
          <p:nvPr/>
        </p:nvSpPr>
        <p:spPr>
          <a:xfrm>
            <a:off x="473825" y="2726929"/>
            <a:ext cx="4841100" cy="1677900"/>
          </a:xfrm>
          <a:prstGeom prst="roundRect">
            <a:avLst>
              <a:gd fmla="val 9563" name="adj"/>
            </a:avLst>
          </a:prstGeom>
          <a:solidFill>
            <a:srgbClr val="FDF6E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i </a:t>
            </a:r>
            <a:r>
              <a:rPr b="1" lang="en" sz="180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):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Loop body gets repeated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(i)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"Done"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)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Outside of loop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337" name="Google Shape;337;g3ef67cb320b_1_886"/>
          <p:cNvGrpSpPr/>
          <p:nvPr/>
        </p:nvGrpSpPr>
        <p:grpSpPr>
          <a:xfrm>
            <a:off x="1744925" y="2178150"/>
            <a:ext cx="2298900" cy="825000"/>
            <a:chOff x="1744925" y="2178150"/>
            <a:chExt cx="2298900" cy="825000"/>
          </a:xfrm>
        </p:grpSpPr>
        <p:sp>
          <p:nvSpPr>
            <p:cNvPr id="338" name="Google Shape;338;g3ef67cb320b_1_886"/>
            <p:cNvSpPr/>
            <p:nvPr/>
          </p:nvSpPr>
          <p:spPr>
            <a:xfrm>
              <a:off x="1744925" y="2178150"/>
              <a:ext cx="2298900" cy="3936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0, 1, 2, 3, 4</a:t>
              </a:r>
              <a:endParaRPr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cxnSp>
          <p:nvCxnSpPr>
            <p:cNvPr id="339" name="Google Shape;339;g3ef67cb320b_1_886"/>
            <p:cNvCxnSpPr/>
            <p:nvPr/>
          </p:nvCxnSpPr>
          <p:spPr>
            <a:xfrm rot="10800000">
              <a:off x="2531929" y="2571750"/>
              <a:ext cx="5100" cy="431400"/>
            </a:xfrm>
            <a:prstGeom prst="straightConnector1">
              <a:avLst/>
            </a:prstGeom>
            <a:noFill/>
            <a:ln cap="flat" cmpd="sng" w="19050">
              <a:solidFill>
                <a:schemeClr val="accent6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sp>
        <p:nvSpPr>
          <p:cNvPr id="340" name="Google Shape;340;g3ef67cb320b_1_886"/>
          <p:cNvSpPr txBox="1"/>
          <p:nvPr/>
        </p:nvSpPr>
        <p:spPr>
          <a:xfrm>
            <a:off x="5964850" y="3001575"/>
            <a:ext cx="2578500" cy="11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Yes!</a:t>
            </a:r>
            <a:endParaRPr b="1" sz="6000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g3ef67cb320b_1_89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46" name="Google Shape;346;g3ef67cb320b_1_897"/>
          <p:cNvSpPr txBox="1"/>
          <p:nvPr>
            <p:ph idx="1" type="body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A </a:t>
            </a:r>
            <a:r>
              <a:rPr b="1" lang="en" sz="2400">
                <a:solidFill>
                  <a:schemeClr val="accent5"/>
                </a:solidFill>
              </a:rPr>
              <a:t>list</a:t>
            </a:r>
            <a:r>
              <a:rPr lang="en" sz="2400"/>
              <a:t> allows us to specify a sequence of </a:t>
            </a:r>
            <a:r>
              <a:rPr b="1" lang="en" sz="2400">
                <a:solidFill>
                  <a:schemeClr val="accent2"/>
                </a:solidFill>
              </a:rPr>
              <a:t>values</a:t>
            </a:r>
            <a:endParaRPr b="1" sz="2400">
              <a:solidFill>
                <a:schemeClr val="accent2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A </a:t>
            </a:r>
            <a:r>
              <a:rPr b="1" lang="en">
                <a:solidFill>
                  <a:schemeClr val="accent5"/>
                </a:solidFill>
              </a:rPr>
              <a:t>list</a:t>
            </a:r>
            <a:r>
              <a:rPr lang="en"/>
              <a:t> is specified with square brackets: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347" name="Google Shape;347;g3ef67cb320b_1_897"/>
          <p:cNvSpPr txBox="1"/>
          <p:nvPr>
            <p:ph type="title"/>
          </p:nvPr>
        </p:nvSpPr>
        <p:spPr>
          <a:xfrm>
            <a:off x="311700" y="279721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More Loops!</a:t>
            </a:r>
            <a:endParaRPr/>
          </a:p>
        </p:txBody>
      </p:sp>
      <p:sp>
        <p:nvSpPr>
          <p:cNvPr id="348" name="Google Shape;348;g3ef67cb320b_1_897"/>
          <p:cNvSpPr/>
          <p:nvPr/>
        </p:nvSpPr>
        <p:spPr>
          <a:xfrm>
            <a:off x="473825" y="2726929"/>
            <a:ext cx="4841100" cy="1677900"/>
          </a:xfrm>
          <a:prstGeom prst="roundRect">
            <a:avLst>
              <a:gd fmla="val 9563" name="adj"/>
            </a:avLst>
          </a:prstGeom>
          <a:solidFill>
            <a:srgbClr val="FDF6E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i </a:t>
            </a:r>
            <a:r>
              <a:rPr b="1" lang="en" sz="180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13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]: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Loop body gets repeated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(i)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"Done"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)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Outside of loop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349" name="Google Shape;349;g3ef67cb320b_1_897"/>
          <p:cNvGrpSpPr/>
          <p:nvPr/>
        </p:nvGrpSpPr>
        <p:grpSpPr>
          <a:xfrm>
            <a:off x="5489791" y="3053325"/>
            <a:ext cx="1293199" cy="1025100"/>
            <a:chOff x="5489791" y="3053325"/>
            <a:chExt cx="1293199" cy="1025100"/>
          </a:xfrm>
        </p:grpSpPr>
        <p:sp>
          <p:nvSpPr>
            <p:cNvPr id="350" name="Google Shape;350;g3ef67cb320b_1_897"/>
            <p:cNvSpPr txBox="1"/>
            <p:nvPr/>
          </p:nvSpPr>
          <p:spPr>
            <a:xfrm>
              <a:off x="6109790" y="3053325"/>
              <a:ext cx="673200" cy="1025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10</a:t>
              </a:r>
              <a:endParaRPr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13</a:t>
              </a:r>
              <a:endParaRPr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7</a:t>
              </a:r>
              <a:endParaRPr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351" name="Google Shape;351;g3ef67cb320b_1_897"/>
            <p:cNvSpPr/>
            <p:nvPr/>
          </p:nvSpPr>
          <p:spPr>
            <a:xfrm>
              <a:off x="5489791" y="3474375"/>
              <a:ext cx="548700" cy="183000"/>
            </a:xfrm>
            <a:prstGeom prst="rightArrow">
              <a:avLst>
                <a:gd fmla="val 50000" name="adj1"/>
                <a:gd fmla="val 50000" name="adj2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g3ef67cb320b_1_90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57" name="Google Shape;357;g3ef67cb320b_1_907"/>
          <p:cNvSpPr txBox="1"/>
          <p:nvPr>
            <p:ph idx="1" type="body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400"/>
              <a:t>It turns out we can </a:t>
            </a:r>
            <a:r>
              <a:rPr i="1" lang="en" sz="2400"/>
              <a:t>iterate</a:t>
            </a:r>
            <a:r>
              <a:rPr lang="en" sz="2400"/>
              <a:t> over </a:t>
            </a:r>
            <a:r>
              <a:rPr b="1" lang="en" sz="2400"/>
              <a:t>a lot</a:t>
            </a:r>
            <a:r>
              <a:rPr lang="en" sz="2400"/>
              <a:t> of things!</a:t>
            </a:r>
            <a:endParaRPr sz="2400"/>
          </a:p>
        </p:txBody>
      </p:sp>
      <p:sp>
        <p:nvSpPr>
          <p:cNvPr id="358" name="Google Shape;358;g3ef67cb320b_1_907"/>
          <p:cNvSpPr txBox="1"/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Even More Loops!</a:t>
            </a:r>
            <a:endParaRPr/>
          </a:p>
        </p:txBody>
      </p:sp>
      <p:grpSp>
        <p:nvGrpSpPr>
          <p:cNvPr id="359" name="Google Shape;359;g3ef67cb320b_1_907"/>
          <p:cNvGrpSpPr/>
          <p:nvPr/>
        </p:nvGrpSpPr>
        <p:grpSpPr>
          <a:xfrm>
            <a:off x="196750" y="1713915"/>
            <a:ext cx="6939609" cy="1218600"/>
            <a:chOff x="196750" y="1713915"/>
            <a:chExt cx="6939609" cy="1218600"/>
          </a:xfrm>
        </p:grpSpPr>
        <p:sp>
          <p:nvSpPr>
            <p:cNvPr id="360" name="Google Shape;360;g3ef67cb320b_1_907"/>
            <p:cNvSpPr/>
            <p:nvPr/>
          </p:nvSpPr>
          <p:spPr>
            <a:xfrm>
              <a:off x="1303459" y="1713915"/>
              <a:ext cx="5832900" cy="1218600"/>
            </a:xfrm>
            <a:prstGeom prst="roundRect">
              <a:avLst>
                <a:gd fmla="val 9563" name="adj"/>
              </a:avLst>
            </a:prstGeom>
            <a:solidFill>
              <a:srgbClr val="FDF6E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print</a:t>
              </a:r>
              <a:r>
                <a:rPr lang="en" sz="180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(</a:t>
              </a:r>
              <a:r>
                <a:rPr lang="en" sz="1800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"Some CSE 160 TAs:"</a:t>
              </a:r>
              <a:r>
                <a:rPr lang="en" sz="180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)</a:t>
              </a:r>
              <a:endParaRPr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800">
                  <a:solidFill>
                    <a:schemeClr val="accent2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for</a:t>
              </a:r>
              <a:r>
                <a:rPr lang="en" sz="1800">
                  <a:solidFill>
                    <a:srgbClr val="233A4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 name </a:t>
              </a:r>
              <a:r>
                <a:rPr b="1" lang="en" sz="1800">
                  <a:solidFill>
                    <a:schemeClr val="accent2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in</a:t>
              </a:r>
              <a:r>
                <a:rPr lang="en" sz="1800">
                  <a:solidFill>
                    <a:srgbClr val="233A4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 [</a:t>
              </a:r>
              <a:r>
                <a:rPr lang="en" sz="1800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"Kellen"</a:t>
              </a:r>
              <a:r>
                <a:rPr lang="en" sz="180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sz="1800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"Dani"</a:t>
              </a:r>
              <a:r>
                <a:rPr lang="en" sz="1800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</a:t>
              </a:r>
              <a:r>
                <a:rPr lang="en" sz="1800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"Guy"</a:t>
              </a:r>
              <a:r>
                <a:rPr lang="en" sz="1800">
                  <a:solidFill>
                    <a:srgbClr val="233A4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]:</a:t>
              </a:r>
              <a:endParaRPr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  <a:p>
              <a:pPr indent="45720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print</a:t>
              </a:r>
              <a:r>
                <a:rPr lang="en" sz="1800">
                  <a:solidFill>
                    <a:srgbClr val="233A4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(name)</a:t>
              </a:r>
              <a:endParaRPr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361" name="Google Shape;361;g3ef67cb320b_1_907"/>
            <p:cNvSpPr/>
            <p:nvPr/>
          </p:nvSpPr>
          <p:spPr>
            <a:xfrm>
              <a:off x="196750" y="2126415"/>
              <a:ext cx="932100" cy="393600"/>
            </a:xfrm>
            <a:prstGeom prst="roundRect">
              <a:avLst>
                <a:gd fmla="val 16667" name="adj"/>
              </a:avLst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Lists</a:t>
              </a:r>
              <a:endParaRPr b="1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62" name="Google Shape;362;g3ef67cb320b_1_907"/>
          <p:cNvSpPr txBox="1"/>
          <p:nvPr/>
        </p:nvSpPr>
        <p:spPr>
          <a:xfrm>
            <a:off x="7279917" y="1810665"/>
            <a:ext cx="1772400" cy="102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Some CSE 160 TAs: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Kellen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Dani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Guy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363" name="Google Shape;363;g3ef67cb320b_1_907"/>
          <p:cNvGrpSpPr/>
          <p:nvPr/>
        </p:nvGrpSpPr>
        <p:grpSpPr>
          <a:xfrm>
            <a:off x="196738" y="3095351"/>
            <a:ext cx="6939613" cy="1025100"/>
            <a:chOff x="196738" y="3095351"/>
            <a:chExt cx="6939613" cy="1025100"/>
          </a:xfrm>
        </p:grpSpPr>
        <p:sp>
          <p:nvSpPr>
            <p:cNvPr id="364" name="Google Shape;364;g3ef67cb320b_1_907"/>
            <p:cNvSpPr/>
            <p:nvPr/>
          </p:nvSpPr>
          <p:spPr>
            <a:xfrm>
              <a:off x="1303450" y="3095351"/>
              <a:ext cx="5832900" cy="1025100"/>
            </a:xfrm>
            <a:prstGeom prst="roundRect">
              <a:avLst>
                <a:gd fmla="val 9563" name="adj"/>
              </a:avLst>
            </a:prstGeom>
            <a:solidFill>
              <a:srgbClr val="FDF6E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800">
                  <a:solidFill>
                    <a:schemeClr val="accent2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for</a:t>
              </a:r>
              <a:r>
                <a:rPr lang="en" sz="1800">
                  <a:solidFill>
                    <a:srgbClr val="233A4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 letter </a:t>
              </a:r>
              <a:r>
                <a:rPr b="1" lang="en" sz="1800">
                  <a:solidFill>
                    <a:schemeClr val="accent2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in</a:t>
              </a:r>
              <a:r>
                <a:rPr lang="en" sz="1800">
                  <a:solidFill>
                    <a:srgbClr val="233A4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 </a:t>
              </a:r>
              <a:r>
                <a:rPr lang="en" sz="1800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"Adrian"</a:t>
              </a:r>
              <a:r>
                <a:rPr lang="en" sz="1800">
                  <a:solidFill>
                    <a:srgbClr val="233A4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:</a:t>
              </a:r>
              <a:endParaRPr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  <a:p>
              <a:pPr indent="45720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print</a:t>
              </a:r>
              <a:r>
                <a:rPr lang="en" sz="1800">
                  <a:solidFill>
                    <a:srgbClr val="233A4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(letter)</a:t>
              </a:r>
              <a:endParaRPr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365" name="Google Shape;365;g3ef67cb320b_1_907"/>
            <p:cNvSpPr/>
            <p:nvPr/>
          </p:nvSpPr>
          <p:spPr>
            <a:xfrm>
              <a:off x="196738" y="3411107"/>
              <a:ext cx="932100" cy="393600"/>
            </a:xfrm>
            <a:prstGeom prst="roundRect">
              <a:avLst>
                <a:gd fmla="val 16667" name="adj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Strings</a:t>
              </a:r>
              <a:endParaRPr b="1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66" name="Google Shape;366;g3ef67cb320b_1_907"/>
          <p:cNvSpPr txBox="1"/>
          <p:nvPr/>
        </p:nvSpPr>
        <p:spPr>
          <a:xfrm>
            <a:off x="7310950" y="3095348"/>
            <a:ext cx="1772400" cy="13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A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d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r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i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a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n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67" name="Google Shape;367;g3ef67cb320b_1_907"/>
          <p:cNvSpPr txBox="1"/>
          <p:nvPr/>
        </p:nvSpPr>
        <p:spPr>
          <a:xfrm>
            <a:off x="2821950" y="4200430"/>
            <a:ext cx="3500100" cy="49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And more!</a:t>
            </a:r>
            <a:endParaRPr b="1" i="1" sz="24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ef67cb320b_1_2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6" name="Google Shape;126;g3ef67cb320b_1_220"/>
          <p:cNvSpPr txBox="1"/>
          <p:nvPr>
            <p:ph idx="1" type="body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Homework 1</a:t>
            </a:r>
            <a:r>
              <a:rPr lang="en" sz="2400"/>
              <a:t> Preview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Expressions and Variables Recap</a:t>
            </a:r>
            <a:endParaRPr sz="2400">
              <a:latin typeface="Roboto Mono"/>
              <a:ea typeface="Roboto Mono"/>
              <a:cs typeface="Roboto Mono"/>
              <a:sym typeface="Roboto Mono"/>
            </a:endParaRPr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Loops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>
                <a:latin typeface="Roboto Mono"/>
                <a:ea typeface="Roboto Mono"/>
                <a:cs typeface="Roboto Mono"/>
                <a:sym typeface="Roboto Mono"/>
              </a:rPr>
              <a:t>range()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More Loops!</a:t>
            </a:r>
            <a:endParaRPr sz="2400"/>
          </a:p>
        </p:txBody>
      </p:sp>
      <p:sp>
        <p:nvSpPr>
          <p:cNvPr id="127" name="Google Shape;127;g3ef67cb320b_1_220"/>
          <p:cNvSpPr txBox="1"/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Today’s Roadmap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ef67cb320b_1_3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3" name="Google Shape;133;g3ef67cb320b_1_323"/>
          <p:cNvSpPr txBox="1"/>
          <p:nvPr>
            <p:ph idx="1" type="body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/>
              <a:t>Homework</a:t>
            </a:r>
            <a:r>
              <a:rPr b="1" lang="en"/>
              <a:t> 1 is due Monday, July 6 at 11:59 PM</a:t>
            </a:r>
            <a:endParaRPr b="1"/>
          </a:p>
        </p:txBody>
      </p:sp>
      <p:sp>
        <p:nvSpPr>
          <p:cNvPr id="134" name="Google Shape;134;g3ef67cb320b_1_323"/>
          <p:cNvSpPr txBox="1"/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Homework 1 Preview</a:t>
            </a:r>
            <a:endParaRPr/>
          </a:p>
        </p:txBody>
      </p:sp>
      <p:sp>
        <p:nvSpPr>
          <p:cNvPr id="135" name="Google Shape;135;g3ef67cb320b_1_323"/>
          <p:cNvSpPr/>
          <p:nvPr/>
        </p:nvSpPr>
        <p:spPr>
          <a:xfrm>
            <a:off x="3481500" y="2504925"/>
            <a:ext cx="2181000" cy="640500"/>
          </a:xfrm>
          <a:prstGeom prst="roundRect">
            <a:avLst>
              <a:gd fmla="val 16667" name="adj"/>
            </a:avLst>
          </a:prstGeom>
          <a:solidFill>
            <a:srgbClr val="3A4C7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cs.uw.edu/160</a:t>
            </a:r>
            <a:endParaRPr b="1"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ef67cb320b_1_4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1" name="Google Shape;141;g3ef67cb320b_1_427"/>
          <p:cNvSpPr txBox="1"/>
          <p:nvPr>
            <p:ph idx="1" type="body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Homework 1</a:t>
            </a:r>
            <a:r>
              <a:rPr lang="en" sz="2400"/>
              <a:t> Preview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b="1" lang="en" sz="2400"/>
              <a:t>Expressions and Variables Recap</a:t>
            </a:r>
            <a:endParaRPr b="1" sz="2400">
              <a:latin typeface="Roboto Mono"/>
              <a:ea typeface="Roboto Mono"/>
              <a:cs typeface="Roboto Mono"/>
              <a:sym typeface="Roboto Mono"/>
            </a:endParaRPr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Loops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>
                <a:latin typeface="Roboto Mono"/>
                <a:ea typeface="Roboto Mono"/>
                <a:cs typeface="Roboto Mono"/>
                <a:sym typeface="Roboto Mono"/>
              </a:rPr>
              <a:t>range()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More Loops!</a:t>
            </a:r>
            <a:endParaRPr sz="2400"/>
          </a:p>
        </p:txBody>
      </p:sp>
      <p:sp>
        <p:nvSpPr>
          <p:cNvPr id="142" name="Google Shape;142;g3ef67cb320b_1_427"/>
          <p:cNvSpPr txBox="1"/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Today’s Roadmap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ef67cb320b_1_110"/>
          <p:cNvSpPr txBox="1"/>
          <p:nvPr/>
        </p:nvSpPr>
        <p:spPr>
          <a:xfrm>
            <a:off x="321025" y="2764950"/>
            <a:ext cx="8520600" cy="183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Variables</a:t>
            </a: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hold</a:t>
            </a: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" sz="20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values</a:t>
            </a: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assignment statements to assign a </a:t>
            </a:r>
            <a:r>
              <a:rPr b="1" lang="en"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value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a </a:t>
            </a:r>
            <a:r>
              <a:rPr b="1" lang="en" sz="1800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variable</a:t>
            </a:r>
            <a:endParaRPr b="1" sz="1800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can reference the value using the variable name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Variable names are case sensitive!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g3ef67cb320b_1_1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9" name="Google Shape;149;g3ef67cb320b_1_110"/>
          <p:cNvSpPr txBox="1"/>
          <p:nvPr>
            <p:ph idx="1" type="body"/>
          </p:nvPr>
        </p:nvSpPr>
        <p:spPr>
          <a:xfrm>
            <a:off x="311700" y="1050525"/>
            <a:ext cx="8520600" cy="171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accent1"/>
                </a:solidFill>
              </a:rPr>
              <a:t>Expressions</a:t>
            </a:r>
            <a:r>
              <a:rPr b="1" lang="en" sz="2000"/>
              <a:t> are </a:t>
            </a:r>
            <a:r>
              <a:rPr b="1" i="1" lang="en" sz="2000"/>
              <a:t>evaluated</a:t>
            </a:r>
            <a:r>
              <a:rPr b="1" lang="en" sz="2000"/>
              <a:t> by Python to produce a </a:t>
            </a:r>
            <a:r>
              <a:rPr b="1" lang="en" sz="2000">
                <a:solidFill>
                  <a:schemeClr val="accent2"/>
                </a:solidFill>
              </a:rPr>
              <a:t>value</a:t>
            </a:r>
            <a:endParaRPr b="1" sz="2000">
              <a:solidFill>
                <a:schemeClr val="accent2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Order of operations matters!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Not just arithmetic (e.g. 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"1" + "2" → "12")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Every </a:t>
            </a:r>
            <a:r>
              <a:rPr b="1" lang="en">
                <a:solidFill>
                  <a:schemeClr val="accent2"/>
                </a:solidFill>
              </a:rPr>
              <a:t>value</a:t>
            </a:r>
            <a:r>
              <a:rPr lang="en"/>
              <a:t> in Python has a type (e.g. 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int</a:t>
            </a:r>
            <a:r>
              <a:rPr lang="en"/>
              <a:t>, 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str</a:t>
            </a:r>
            <a:r>
              <a:rPr lang="en"/>
              <a:t>, 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bool</a:t>
            </a:r>
            <a:r>
              <a:rPr lang="en"/>
              <a:t>)</a:t>
            </a:r>
            <a:endParaRPr/>
          </a:p>
        </p:txBody>
      </p:sp>
      <p:sp>
        <p:nvSpPr>
          <p:cNvPr id="150" name="Google Shape;150;g3ef67cb320b_1_110"/>
          <p:cNvSpPr txBox="1"/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Expressions and Variables (Recap)</a:t>
            </a:r>
            <a:endParaRPr/>
          </a:p>
        </p:txBody>
      </p:sp>
      <p:sp>
        <p:nvSpPr>
          <p:cNvPr id="151" name="Google Shape;151;g3ef67cb320b_1_110"/>
          <p:cNvSpPr/>
          <p:nvPr/>
        </p:nvSpPr>
        <p:spPr>
          <a:xfrm>
            <a:off x="6508575" y="1656700"/>
            <a:ext cx="2386800" cy="600900"/>
          </a:xfrm>
          <a:prstGeom prst="roundRect">
            <a:avLst>
              <a:gd fmla="val 14513" name="adj"/>
            </a:avLst>
          </a:prstGeom>
          <a:solidFill>
            <a:srgbClr val="FDF6E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1014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b="1" lang="en" sz="180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-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) </a:t>
            </a:r>
            <a:r>
              <a:rPr b="1" lang="en" sz="180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*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152" name="Google Shape;152;g3ef67cb320b_1_110"/>
          <p:cNvSpPr/>
          <p:nvPr/>
        </p:nvSpPr>
        <p:spPr>
          <a:xfrm>
            <a:off x="6508575" y="3455625"/>
            <a:ext cx="2386800" cy="600900"/>
          </a:xfrm>
          <a:prstGeom prst="roundRect">
            <a:avLst>
              <a:gd fmla="val 14513" name="adj"/>
            </a:avLst>
          </a:prstGeom>
          <a:solidFill>
            <a:srgbClr val="FDF6E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my_num </a:t>
            </a:r>
            <a:r>
              <a:rPr b="1" lang="en" sz="180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42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153" name="Google Shape;153;g3ef67cb320b_1_110"/>
          <p:cNvGrpSpPr/>
          <p:nvPr/>
        </p:nvGrpSpPr>
        <p:grpSpPr>
          <a:xfrm>
            <a:off x="3986925" y="4235450"/>
            <a:ext cx="4908450" cy="476400"/>
            <a:chOff x="3986925" y="4235450"/>
            <a:chExt cx="4908450" cy="476400"/>
          </a:xfrm>
        </p:grpSpPr>
        <p:sp>
          <p:nvSpPr>
            <p:cNvPr id="154" name="Google Shape;154;g3ef67cb320b_1_110"/>
            <p:cNvSpPr/>
            <p:nvPr/>
          </p:nvSpPr>
          <p:spPr>
            <a:xfrm>
              <a:off x="5343375" y="4235450"/>
              <a:ext cx="3552000" cy="4764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print</a:t>
              </a:r>
              <a:r>
                <a:rPr lang="en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(</a:t>
              </a:r>
              <a:r>
                <a:rPr lang="en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"Favorite Num ="</a:t>
              </a:r>
              <a:r>
                <a:rPr lang="en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, my_num) </a:t>
              </a:r>
              <a:endParaRPr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155" name="Google Shape;155;g3ef67cb320b_1_110"/>
            <p:cNvSpPr txBox="1"/>
            <p:nvPr/>
          </p:nvSpPr>
          <p:spPr>
            <a:xfrm>
              <a:off x="3986925" y="4276850"/>
              <a:ext cx="8802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try this!</a:t>
              </a:r>
              <a:endParaRPr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56" name="Google Shape;156;g3ef67cb320b_1_110"/>
            <p:cNvCxnSpPr>
              <a:stCxn id="155" idx="3"/>
              <a:endCxn id="154" idx="1"/>
            </p:cNvCxnSpPr>
            <p:nvPr/>
          </p:nvCxnSpPr>
          <p:spPr>
            <a:xfrm>
              <a:off x="4867125" y="4473650"/>
              <a:ext cx="476400" cy="0"/>
            </a:xfrm>
            <a:prstGeom prst="straightConnector1">
              <a:avLst/>
            </a:prstGeom>
            <a:noFill/>
            <a:ln cap="flat" cmpd="sng" w="28575">
              <a:solidFill>
                <a:schemeClr val="accent6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ef67cb320b_1_43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62" name="Google Shape;162;g3ef67cb320b_1_433"/>
          <p:cNvSpPr txBox="1"/>
          <p:nvPr>
            <p:ph idx="1" type="body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Homework 1 Preview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Expressions and Variables Recap</a:t>
            </a:r>
            <a:endParaRPr sz="2400">
              <a:latin typeface="Roboto Mono"/>
              <a:ea typeface="Roboto Mono"/>
              <a:cs typeface="Roboto Mono"/>
              <a:sym typeface="Roboto Mono"/>
            </a:endParaRPr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b="1" lang="en" sz="2400"/>
              <a:t>Loops</a:t>
            </a:r>
            <a:endParaRPr b="1"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>
                <a:latin typeface="Roboto Mono"/>
                <a:ea typeface="Roboto Mono"/>
                <a:cs typeface="Roboto Mono"/>
                <a:sym typeface="Roboto Mono"/>
              </a:rPr>
              <a:t>range()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More Loops!</a:t>
            </a:r>
            <a:endParaRPr sz="2400"/>
          </a:p>
        </p:txBody>
      </p:sp>
      <p:sp>
        <p:nvSpPr>
          <p:cNvPr id="163" name="Google Shape;163;g3ef67cb320b_1_433"/>
          <p:cNvSpPr txBox="1"/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Today’s Roadmap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ef67cb320b_1_44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69" name="Google Shape;169;g3ef67cb320b_1_445"/>
          <p:cNvSpPr txBox="1"/>
          <p:nvPr>
            <p:ph idx="1" type="body"/>
          </p:nvPr>
        </p:nvSpPr>
        <p:spPr>
          <a:xfrm>
            <a:off x="311700" y="1050525"/>
            <a:ext cx="8520600" cy="156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2400"/>
              <a:t>What if we want to repeat the same code multiple times?</a:t>
            </a:r>
            <a:endParaRPr b="1" i="1" sz="24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Two Options: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70" name="Google Shape;170;g3ef67cb320b_1_445"/>
          <p:cNvSpPr txBox="1"/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Loops</a:t>
            </a:r>
            <a:endParaRPr/>
          </a:p>
        </p:txBody>
      </p:sp>
      <p:grpSp>
        <p:nvGrpSpPr>
          <p:cNvPr id="171" name="Google Shape;171;g3ef67cb320b_1_445"/>
          <p:cNvGrpSpPr/>
          <p:nvPr/>
        </p:nvGrpSpPr>
        <p:grpSpPr>
          <a:xfrm>
            <a:off x="665200" y="2848375"/>
            <a:ext cx="3482400" cy="1398962"/>
            <a:chOff x="1000600" y="1274350"/>
            <a:chExt cx="3482400" cy="1398962"/>
          </a:xfrm>
        </p:grpSpPr>
        <p:sp>
          <p:nvSpPr>
            <p:cNvPr id="172" name="Google Shape;172;g3ef67cb320b_1_445"/>
            <p:cNvSpPr/>
            <p:nvPr/>
          </p:nvSpPr>
          <p:spPr>
            <a:xfrm>
              <a:off x="1000600" y="1278912"/>
              <a:ext cx="3482400" cy="1394400"/>
            </a:xfrm>
            <a:prstGeom prst="roundRect">
              <a:avLst>
                <a:gd fmla="val 11226" name="adj"/>
              </a:avLst>
            </a:prstGeom>
            <a:noFill/>
            <a:ln cap="flat" cmpd="sng" w="381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g3ef67cb320b_1_445"/>
            <p:cNvSpPr txBox="1"/>
            <p:nvPr/>
          </p:nvSpPr>
          <p:spPr>
            <a:xfrm>
              <a:off x="1573600" y="1274350"/>
              <a:ext cx="2336400" cy="48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400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“Hard Coding”</a:t>
              </a:r>
              <a:endParaRPr b="1" sz="24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" name="Google Shape;174;g3ef67cb320b_1_445"/>
            <p:cNvSpPr txBox="1"/>
            <p:nvPr/>
          </p:nvSpPr>
          <p:spPr>
            <a:xfrm>
              <a:off x="1208950" y="1763613"/>
              <a:ext cx="3065700" cy="7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-317500" lvl="0" marL="457200" rtl="0" algn="l">
                <a:spcBef>
                  <a:spcPts val="0"/>
                </a:spcBef>
                <a:spcAft>
                  <a:spcPts val="0"/>
                </a:spcAft>
                <a:buClr>
                  <a:srgbClr val="434343"/>
                </a:buClr>
                <a:buSzPts val="1400"/>
                <a:buFont typeface="Calibri"/>
                <a:buChar char="●"/>
              </a:pPr>
              <a:r>
                <a:rPr lang="en">
                  <a:solidFill>
                    <a:srgbClr val="434343"/>
                  </a:solidFill>
                  <a:latin typeface="Calibri"/>
                  <a:ea typeface="Calibri"/>
                  <a:cs typeface="Calibri"/>
                  <a:sym typeface="Calibri"/>
                </a:rPr>
                <a:t>Type out/copy all code</a:t>
              </a:r>
              <a:endParaRPr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7500" lvl="0" marL="457200" rtl="0" algn="l">
                <a:spcBef>
                  <a:spcPts val="0"/>
                </a:spcBef>
                <a:spcAft>
                  <a:spcPts val="0"/>
                </a:spcAft>
                <a:buClr>
                  <a:srgbClr val="434343"/>
                </a:buClr>
                <a:buSzPts val="1400"/>
                <a:buFont typeface="Calibri"/>
                <a:buChar char="●"/>
              </a:pPr>
              <a:r>
                <a:rPr lang="en">
                  <a:solidFill>
                    <a:srgbClr val="434343"/>
                  </a:solidFill>
                  <a:latin typeface="Calibri"/>
                  <a:ea typeface="Calibri"/>
                  <a:cs typeface="Calibri"/>
                  <a:sym typeface="Calibri"/>
                </a:rPr>
                <a:t>Very slow to code</a:t>
              </a:r>
              <a:endParaRPr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7500" lvl="0" marL="457200" rtl="0" algn="l">
                <a:spcBef>
                  <a:spcPts val="0"/>
                </a:spcBef>
                <a:spcAft>
                  <a:spcPts val="0"/>
                </a:spcAft>
                <a:buClr>
                  <a:srgbClr val="434343"/>
                </a:buClr>
                <a:buSzPts val="1400"/>
                <a:buFont typeface="Calibri"/>
                <a:buChar char="●"/>
              </a:pPr>
              <a:r>
                <a:rPr lang="en">
                  <a:solidFill>
                    <a:srgbClr val="434343"/>
                  </a:solidFill>
                  <a:latin typeface="Calibri"/>
                  <a:ea typeface="Calibri"/>
                  <a:cs typeface="Calibri"/>
                  <a:sym typeface="Calibri"/>
                </a:rPr>
                <a:t>What if we make a mistake?</a:t>
              </a:r>
              <a:endParaRPr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5" name="Google Shape;175;g3ef67cb320b_1_445"/>
          <p:cNvGrpSpPr/>
          <p:nvPr/>
        </p:nvGrpSpPr>
        <p:grpSpPr>
          <a:xfrm>
            <a:off x="4996400" y="2848375"/>
            <a:ext cx="3482400" cy="1398962"/>
            <a:chOff x="1000600" y="1274350"/>
            <a:chExt cx="3482400" cy="1398962"/>
          </a:xfrm>
        </p:grpSpPr>
        <p:sp>
          <p:nvSpPr>
            <p:cNvPr id="176" name="Google Shape;176;g3ef67cb320b_1_445"/>
            <p:cNvSpPr/>
            <p:nvPr/>
          </p:nvSpPr>
          <p:spPr>
            <a:xfrm>
              <a:off x="1000600" y="1278912"/>
              <a:ext cx="3482400" cy="1394400"/>
            </a:xfrm>
            <a:prstGeom prst="roundRect">
              <a:avLst>
                <a:gd fmla="val 11226" name="adj"/>
              </a:avLst>
            </a:prstGeom>
            <a:noFill/>
            <a:ln cap="flat" cmpd="sng" w="381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77;g3ef67cb320b_1_445"/>
            <p:cNvSpPr txBox="1"/>
            <p:nvPr/>
          </p:nvSpPr>
          <p:spPr>
            <a:xfrm>
              <a:off x="1573600" y="1274350"/>
              <a:ext cx="2336400" cy="48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400">
                  <a:solidFill>
                    <a:schemeClr val="accent3"/>
                  </a:solidFill>
                  <a:latin typeface="Calibri"/>
                  <a:ea typeface="Calibri"/>
                  <a:cs typeface="Calibri"/>
                  <a:sym typeface="Calibri"/>
                </a:rPr>
                <a:t>Loops</a:t>
              </a:r>
              <a:endParaRPr b="1" sz="2400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g3ef67cb320b_1_445"/>
            <p:cNvSpPr txBox="1"/>
            <p:nvPr/>
          </p:nvSpPr>
          <p:spPr>
            <a:xfrm>
              <a:off x="1208950" y="1763613"/>
              <a:ext cx="3065700" cy="7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-317500" lvl="0" marL="457200" rtl="0" algn="l">
                <a:spcBef>
                  <a:spcPts val="0"/>
                </a:spcBef>
                <a:spcAft>
                  <a:spcPts val="0"/>
                </a:spcAft>
                <a:buClr>
                  <a:srgbClr val="434343"/>
                </a:buClr>
                <a:buSzPts val="1400"/>
                <a:buFont typeface="Calibri"/>
                <a:buChar char="●"/>
              </a:pPr>
              <a:r>
                <a:rPr lang="en">
                  <a:solidFill>
                    <a:srgbClr val="434343"/>
                  </a:solidFill>
                  <a:latin typeface="Calibri"/>
                  <a:ea typeface="Calibri"/>
                  <a:cs typeface="Calibri"/>
                  <a:sym typeface="Calibri"/>
                </a:rPr>
                <a:t>Write code for only one iteration</a:t>
              </a:r>
              <a:endParaRPr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7500" lvl="0" marL="457200" rtl="0" algn="l">
                <a:spcBef>
                  <a:spcPts val="0"/>
                </a:spcBef>
                <a:spcAft>
                  <a:spcPts val="0"/>
                </a:spcAft>
                <a:buClr>
                  <a:srgbClr val="434343"/>
                </a:buClr>
                <a:buSzPts val="1400"/>
                <a:buFont typeface="Calibri"/>
                <a:buChar char="●"/>
              </a:pPr>
              <a:r>
                <a:rPr lang="en">
                  <a:solidFill>
                    <a:srgbClr val="434343"/>
                  </a:solidFill>
                  <a:latin typeface="Calibri"/>
                  <a:ea typeface="Calibri"/>
                  <a:cs typeface="Calibri"/>
                  <a:sym typeface="Calibri"/>
                </a:rPr>
                <a:t>Faster!</a:t>
              </a:r>
              <a:endParaRPr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7500" lvl="0" marL="457200" rtl="0" algn="l">
                <a:spcBef>
                  <a:spcPts val="0"/>
                </a:spcBef>
                <a:spcAft>
                  <a:spcPts val="0"/>
                </a:spcAft>
                <a:buClr>
                  <a:srgbClr val="434343"/>
                </a:buClr>
                <a:buSzPts val="1400"/>
                <a:buFont typeface="Calibri"/>
                <a:buChar char="●"/>
              </a:pPr>
              <a:r>
                <a:rPr lang="en">
                  <a:solidFill>
                    <a:srgbClr val="434343"/>
                  </a:solidFill>
                  <a:latin typeface="Calibri"/>
                  <a:ea typeface="Calibri"/>
                  <a:cs typeface="Calibri"/>
                  <a:sym typeface="Calibri"/>
                </a:rPr>
                <a:t>Easier to spot/correct mistakes</a:t>
              </a:r>
              <a:endParaRPr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ef67cb320b_1_45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4" name="Google Shape;184;g3ef67cb320b_1_459"/>
          <p:cNvSpPr txBox="1"/>
          <p:nvPr>
            <p:ph idx="1" type="body"/>
          </p:nvPr>
        </p:nvSpPr>
        <p:spPr>
          <a:xfrm>
            <a:off x="311700" y="1050525"/>
            <a:ext cx="8520600" cy="156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2400"/>
              <a:t>What if we want to repeat the same code multiple times?</a:t>
            </a:r>
            <a:endParaRPr b="1" i="1" sz="24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Two Options: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85" name="Google Shape;185;g3ef67cb320b_1_459"/>
          <p:cNvSpPr txBox="1"/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Loops</a:t>
            </a:r>
            <a:endParaRPr/>
          </a:p>
        </p:txBody>
      </p:sp>
      <p:grpSp>
        <p:nvGrpSpPr>
          <p:cNvPr id="186" name="Google Shape;186;g3ef67cb320b_1_459"/>
          <p:cNvGrpSpPr/>
          <p:nvPr/>
        </p:nvGrpSpPr>
        <p:grpSpPr>
          <a:xfrm>
            <a:off x="665200" y="2848375"/>
            <a:ext cx="3482400" cy="1398962"/>
            <a:chOff x="1000600" y="1274350"/>
            <a:chExt cx="3482400" cy="1398962"/>
          </a:xfrm>
        </p:grpSpPr>
        <p:sp>
          <p:nvSpPr>
            <p:cNvPr id="187" name="Google Shape;187;g3ef67cb320b_1_459"/>
            <p:cNvSpPr/>
            <p:nvPr/>
          </p:nvSpPr>
          <p:spPr>
            <a:xfrm>
              <a:off x="1000600" y="1278912"/>
              <a:ext cx="3482400" cy="1394400"/>
            </a:xfrm>
            <a:prstGeom prst="roundRect">
              <a:avLst>
                <a:gd fmla="val 11226" name="adj"/>
              </a:avLst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8" name="Google Shape;188;g3ef67cb320b_1_459"/>
            <p:cNvSpPr txBox="1"/>
            <p:nvPr/>
          </p:nvSpPr>
          <p:spPr>
            <a:xfrm>
              <a:off x="1573600" y="1274350"/>
              <a:ext cx="2336400" cy="48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400" strike="sngStrike">
                  <a:solidFill>
                    <a:schemeClr val="dk2"/>
                  </a:solidFill>
                  <a:latin typeface="Calibri"/>
                  <a:ea typeface="Calibri"/>
                  <a:cs typeface="Calibri"/>
                  <a:sym typeface="Calibri"/>
                </a:rPr>
                <a:t>“Hard Coding”</a:t>
              </a:r>
              <a:endParaRPr b="1" sz="2400" strike="sng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" name="Google Shape;189;g3ef67cb320b_1_459"/>
            <p:cNvSpPr txBox="1"/>
            <p:nvPr/>
          </p:nvSpPr>
          <p:spPr>
            <a:xfrm>
              <a:off x="1208950" y="1763613"/>
              <a:ext cx="3065700" cy="7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-317500" lvl="0" marL="457200" rtl="0" algn="l">
                <a:spcBef>
                  <a:spcPts val="0"/>
                </a:spcBef>
                <a:spcAft>
                  <a:spcPts val="0"/>
                </a:spcAft>
                <a:buClr>
                  <a:srgbClr val="434343"/>
                </a:buClr>
                <a:buSzPts val="1400"/>
                <a:buFont typeface="Calibri"/>
                <a:buChar char="●"/>
              </a:pPr>
              <a:r>
                <a:rPr lang="en">
                  <a:solidFill>
                    <a:srgbClr val="434343"/>
                  </a:solidFill>
                  <a:latin typeface="Calibri"/>
                  <a:ea typeface="Calibri"/>
                  <a:cs typeface="Calibri"/>
                  <a:sym typeface="Calibri"/>
                </a:rPr>
                <a:t>Type out/copy all code</a:t>
              </a:r>
              <a:endParaRPr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7500" lvl="0" marL="457200" rtl="0" algn="l">
                <a:spcBef>
                  <a:spcPts val="0"/>
                </a:spcBef>
                <a:spcAft>
                  <a:spcPts val="0"/>
                </a:spcAft>
                <a:buClr>
                  <a:srgbClr val="434343"/>
                </a:buClr>
                <a:buSzPts val="1400"/>
                <a:buFont typeface="Calibri"/>
                <a:buChar char="●"/>
              </a:pPr>
              <a:r>
                <a:rPr lang="en">
                  <a:solidFill>
                    <a:srgbClr val="434343"/>
                  </a:solidFill>
                  <a:latin typeface="Calibri"/>
                  <a:ea typeface="Calibri"/>
                  <a:cs typeface="Calibri"/>
                  <a:sym typeface="Calibri"/>
                </a:rPr>
                <a:t>Very slow</a:t>
              </a:r>
              <a:endParaRPr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7500" lvl="0" marL="457200" rtl="0" algn="l">
                <a:spcBef>
                  <a:spcPts val="0"/>
                </a:spcBef>
                <a:spcAft>
                  <a:spcPts val="0"/>
                </a:spcAft>
                <a:buClr>
                  <a:srgbClr val="434343"/>
                </a:buClr>
                <a:buSzPts val="1400"/>
                <a:buFont typeface="Calibri"/>
                <a:buChar char="●"/>
              </a:pPr>
              <a:r>
                <a:rPr lang="en">
                  <a:solidFill>
                    <a:srgbClr val="434343"/>
                  </a:solidFill>
                  <a:latin typeface="Calibri"/>
                  <a:ea typeface="Calibri"/>
                  <a:cs typeface="Calibri"/>
                  <a:sym typeface="Calibri"/>
                </a:rPr>
                <a:t>What if we make a mistake?</a:t>
              </a:r>
              <a:endParaRPr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0" name="Google Shape;190;g3ef67cb320b_1_459"/>
          <p:cNvGrpSpPr/>
          <p:nvPr/>
        </p:nvGrpSpPr>
        <p:grpSpPr>
          <a:xfrm>
            <a:off x="4996400" y="2848375"/>
            <a:ext cx="3482400" cy="1398962"/>
            <a:chOff x="1000600" y="1274350"/>
            <a:chExt cx="3482400" cy="1398962"/>
          </a:xfrm>
        </p:grpSpPr>
        <p:sp>
          <p:nvSpPr>
            <p:cNvPr id="191" name="Google Shape;191;g3ef67cb320b_1_459"/>
            <p:cNvSpPr/>
            <p:nvPr/>
          </p:nvSpPr>
          <p:spPr>
            <a:xfrm>
              <a:off x="1000600" y="1278912"/>
              <a:ext cx="3482400" cy="1394400"/>
            </a:xfrm>
            <a:prstGeom prst="roundRect">
              <a:avLst>
                <a:gd fmla="val 11226" name="adj"/>
              </a:avLst>
            </a:prstGeom>
            <a:noFill/>
            <a:ln cap="flat" cmpd="sng" w="381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2" name="Google Shape;192;g3ef67cb320b_1_459"/>
            <p:cNvSpPr txBox="1"/>
            <p:nvPr/>
          </p:nvSpPr>
          <p:spPr>
            <a:xfrm>
              <a:off x="1573600" y="1274350"/>
              <a:ext cx="2336400" cy="48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400">
                  <a:solidFill>
                    <a:schemeClr val="accent3"/>
                  </a:solidFill>
                  <a:latin typeface="Calibri"/>
                  <a:ea typeface="Calibri"/>
                  <a:cs typeface="Calibri"/>
                  <a:sym typeface="Calibri"/>
                </a:rPr>
                <a:t>Loops</a:t>
              </a:r>
              <a:endParaRPr b="1" sz="2400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3" name="Google Shape;193;g3ef67cb320b_1_459"/>
            <p:cNvSpPr txBox="1"/>
            <p:nvPr/>
          </p:nvSpPr>
          <p:spPr>
            <a:xfrm>
              <a:off x="1208950" y="1763613"/>
              <a:ext cx="3065700" cy="7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-317500" lvl="0" marL="457200" rtl="0" algn="l">
                <a:spcBef>
                  <a:spcPts val="0"/>
                </a:spcBef>
                <a:spcAft>
                  <a:spcPts val="0"/>
                </a:spcAft>
                <a:buClr>
                  <a:srgbClr val="434343"/>
                </a:buClr>
                <a:buSzPts val="1400"/>
                <a:buFont typeface="Calibri"/>
                <a:buChar char="●"/>
              </a:pPr>
              <a:r>
                <a:rPr lang="en">
                  <a:solidFill>
                    <a:srgbClr val="434343"/>
                  </a:solidFill>
                  <a:latin typeface="Calibri"/>
                  <a:ea typeface="Calibri"/>
                  <a:cs typeface="Calibri"/>
                  <a:sym typeface="Calibri"/>
                </a:rPr>
                <a:t>Write code for only one iteration</a:t>
              </a:r>
              <a:endParaRPr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7500" lvl="0" marL="457200" rtl="0" algn="l">
                <a:spcBef>
                  <a:spcPts val="0"/>
                </a:spcBef>
                <a:spcAft>
                  <a:spcPts val="0"/>
                </a:spcAft>
                <a:buClr>
                  <a:srgbClr val="434343"/>
                </a:buClr>
                <a:buSzPts val="1400"/>
                <a:buFont typeface="Calibri"/>
                <a:buChar char="●"/>
              </a:pPr>
              <a:r>
                <a:rPr lang="en">
                  <a:solidFill>
                    <a:srgbClr val="434343"/>
                  </a:solidFill>
                  <a:latin typeface="Calibri"/>
                  <a:ea typeface="Calibri"/>
                  <a:cs typeface="Calibri"/>
                  <a:sym typeface="Calibri"/>
                </a:rPr>
                <a:t>Faster!</a:t>
              </a:r>
              <a:endParaRPr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7500" lvl="0" marL="457200" rtl="0" algn="l">
                <a:spcBef>
                  <a:spcPts val="0"/>
                </a:spcBef>
                <a:spcAft>
                  <a:spcPts val="0"/>
                </a:spcAft>
                <a:buClr>
                  <a:srgbClr val="434343"/>
                </a:buClr>
                <a:buSzPts val="1400"/>
                <a:buFont typeface="Calibri"/>
                <a:buChar char="●"/>
              </a:pPr>
              <a:r>
                <a:rPr lang="en">
                  <a:solidFill>
                    <a:srgbClr val="434343"/>
                  </a:solidFill>
                  <a:latin typeface="Calibri"/>
                  <a:ea typeface="Calibri"/>
                  <a:cs typeface="Calibri"/>
                  <a:sym typeface="Calibri"/>
                </a:rPr>
                <a:t>Easier to spot/correct mistakes</a:t>
              </a:r>
              <a:endParaRPr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UW Simple Lecture Slides">
  <a:themeElements>
    <a:clrScheme name="Simple Light">
      <a:dk1>
        <a:srgbClr val="434343"/>
      </a:dk1>
      <a:lt1>
        <a:srgbClr val="FFFFFF"/>
      </a:lt1>
      <a:dk2>
        <a:srgbClr val="767676"/>
      </a:dk2>
      <a:lt2>
        <a:srgbClr val="FDF6E7"/>
      </a:lt2>
      <a:accent1>
        <a:srgbClr val="475D9A"/>
      </a:accent1>
      <a:accent2>
        <a:srgbClr val="8264A6"/>
      </a:accent2>
      <a:accent3>
        <a:srgbClr val="577656"/>
      </a:accent3>
      <a:accent4>
        <a:srgbClr val="AB5457"/>
      </a:accent4>
      <a:accent5>
        <a:srgbClr val="C48554"/>
      </a:accent5>
      <a:accent6>
        <a:srgbClr val="DAB153"/>
      </a:accent6>
      <a:hlink>
        <a:srgbClr val="475D9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