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80" r:id="rId3"/>
    <p:sldId id="257" r:id="rId4"/>
    <p:sldId id="259" r:id="rId5"/>
    <p:sldId id="260" r:id="rId6"/>
    <p:sldId id="261" r:id="rId7"/>
    <p:sldId id="274" r:id="rId8"/>
    <p:sldId id="262" r:id="rId9"/>
    <p:sldId id="263" r:id="rId10"/>
    <p:sldId id="265" r:id="rId11"/>
    <p:sldId id="266" r:id="rId12"/>
    <p:sldId id="268" r:id="rId13"/>
    <p:sldId id="275" r:id="rId14"/>
    <p:sldId id="282" r:id="rId15"/>
    <p:sldId id="271" r:id="rId16"/>
    <p:sldId id="273" r:id="rId17"/>
    <p:sldId id="276" r:id="rId18"/>
    <p:sldId id="277" r:id="rId19"/>
    <p:sldId id="278" r:id="rId20"/>
    <p:sldId id="279" r:id="rId21"/>
    <p:sldId id="281" r:id="rId2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Nunito" pitchFamily="2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EFB94"/>
    <a:srgbClr val="EFE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1E229-A92E-49E2-BFAA-7B7CB05B7EFD}" v="1" dt="2026-06-23T19:39:48.530"/>
    <p1510:client id="{F16DD702-AB65-42AD-BA07-2CB06A4083CD}" v="16" dt="2026-06-23T19:31:03.093"/>
  </p1510:revLst>
</p1510:revInfo>
</file>

<file path=ppt/tableStyles.xml><?xml version="1.0" encoding="utf-8"?>
<a:tblStyleLst xmlns:a="http://schemas.openxmlformats.org/drawingml/2006/main" def="{FD8A0A76-F958-4780-8047-34CBA4738A5B}">
  <a:tblStyle styleId="{FD8A0A76-F958-4780-8047-34CBA4738A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 snapToGrid="0">
      <p:cViewPr varScale="1">
        <p:scale>
          <a:sx n="199" d="100"/>
          <a:sy n="199" d="100"/>
        </p:scale>
        <p:origin x="720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addSld modSld">
      <pc:chgData name="Adrian Salguero" userId="f921b06be2346e4d" providerId="LiveId" clId="{42694335-63BB-46EC-AF38-63FE051D1C63}" dt="2026-06-23T19:39:48.516" v="0"/>
      <pc:docMkLst>
        <pc:docMk/>
      </pc:docMkLst>
      <pc:sldChg chg="add">
        <pc:chgData name="Adrian Salguero" userId="f921b06be2346e4d" providerId="LiveId" clId="{42694335-63BB-46EC-AF38-63FE051D1C63}" dt="2026-06-23T19:39:48.516" v="0"/>
        <pc:sldMkLst>
          <pc:docMk/>
          <pc:sldMk cId="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acbe87ef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6acbe87ef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6acbe87ef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6acbe87ef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69b9d29b77_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69b9d29b77_2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acbe87ef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6acbe87ef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6acbe87ef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6acbe87eff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acbe87ef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6acbe87ef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6acbe87ef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6acbe87eff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6acbe87eff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6acbe87eff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acbe87eff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6acbe87eff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acbe87eff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6acbe87eff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27525889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27525889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acbe87eff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6acbe87eff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acbe87ef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acbe87ef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acbe87ef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acbe87ef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acbe87ef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6acbe87ef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6acbe87eff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36acbe87eff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acbe87ef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6acbe87ef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acbe87ef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6acbe87ef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acbe87ef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acbe87ef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33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85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61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30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82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118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4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64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29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60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21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87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3064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60/25su/resources/code_quality/#variable-nam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918792" y="1277153"/>
            <a:ext cx="5306400" cy="20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Lecture 2</a:t>
            </a:r>
            <a:br>
              <a:rPr lang="en-US" dirty="0"/>
            </a:br>
            <a:r>
              <a:rPr lang="en-US" dirty="0"/>
              <a:t>Variables &amp; Expressions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Summer 2026</a:t>
            </a:r>
            <a:endParaRPr sz="2200" dirty="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45" y="3216745"/>
            <a:ext cx="1736837" cy="192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532" y="3311753"/>
            <a:ext cx="372892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A3116-B190-049B-85FF-A2CDC05F4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246" y="3311753"/>
            <a:ext cx="2012193" cy="1518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/>
          <p:nvPr/>
        </p:nvSpPr>
        <p:spPr>
          <a:xfrm>
            <a:off x="2952025" y="1575825"/>
            <a:ext cx="2423100" cy="30153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6"/>
          <p:cNvSpPr txBox="1">
            <a:spLocks noGrp="1"/>
          </p:cNvSpPr>
          <p:nvPr>
            <p:ph type="title"/>
          </p:nvPr>
        </p:nvSpPr>
        <p:spPr>
          <a:xfrm>
            <a:off x="784350" y="384850"/>
            <a:ext cx="75057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Existing Variables</a:t>
            </a:r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1"/>
          </p:nvPr>
        </p:nvSpPr>
        <p:spPr>
          <a:xfrm>
            <a:off x="1125900" y="1084700"/>
            <a:ext cx="1515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x = 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print(x)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y = x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print(y)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z = x + 1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print(z)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x = 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print(x)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 (y)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print(z)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4" name="Google Shape;284;p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5901750" y="1575825"/>
            <a:ext cx="2423100" cy="30153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3488425" y="1773937"/>
            <a:ext cx="495000" cy="3936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5901750" y="1182225"/>
            <a:ext cx="238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Printed output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2996200" y="1182225"/>
            <a:ext cx="238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“Inside” the computer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4343575" y="17739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0" name="Google Shape;290;p36"/>
          <p:cNvCxnSpPr>
            <a:stCxn id="286" idx="3"/>
            <a:endCxn id="289" idx="1"/>
          </p:cNvCxnSpPr>
          <p:nvPr/>
        </p:nvCxnSpPr>
        <p:spPr>
          <a:xfrm>
            <a:off x="3983425" y="1970737"/>
            <a:ext cx="36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36"/>
          <p:cNvSpPr/>
          <p:nvPr/>
        </p:nvSpPr>
        <p:spPr>
          <a:xfrm>
            <a:off x="3488425" y="2323399"/>
            <a:ext cx="495000" cy="3936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y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p36"/>
          <p:cNvSpPr txBox="1"/>
          <p:nvPr/>
        </p:nvSpPr>
        <p:spPr>
          <a:xfrm>
            <a:off x="4316800" y="23234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3" name="Google Shape;293;p36"/>
          <p:cNvCxnSpPr>
            <a:stCxn id="291" idx="3"/>
            <a:endCxn id="292" idx="1"/>
          </p:cNvCxnSpPr>
          <p:nvPr/>
        </p:nvCxnSpPr>
        <p:spPr>
          <a:xfrm>
            <a:off x="3983425" y="2520199"/>
            <a:ext cx="33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" name="Google Shape;294;p36"/>
          <p:cNvSpPr/>
          <p:nvPr/>
        </p:nvSpPr>
        <p:spPr>
          <a:xfrm>
            <a:off x="3488425" y="2933424"/>
            <a:ext cx="495000" cy="3936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z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4316800" y="2933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6" name="Google Shape;296;p36"/>
          <p:cNvCxnSpPr>
            <a:stCxn id="294" idx="3"/>
            <a:endCxn id="295" idx="1"/>
          </p:cNvCxnSpPr>
          <p:nvPr/>
        </p:nvCxnSpPr>
        <p:spPr>
          <a:xfrm>
            <a:off x="3983425" y="3130224"/>
            <a:ext cx="33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" name="Google Shape;297;p36"/>
          <p:cNvSpPr/>
          <p:nvPr/>
        </p:nvSpPr>
        <p:spPr>
          <a:xfrm>
            <a:off x="613525" y="1140475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6"/>
          <p:cNvSpPr/>
          <p:nvPr/>
        </p:nvSpPr>
        <p:spPr>
          <a:xfrm>
            <a:off x="613525" y="1437100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6"/>
          <p:cNvSpPr/>
          <p:nvPr/>
        </p:nvSpPr>
        <p:spPr>
          <a:xfrm>
            <a:off x="613525" y="1773925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6"/>
          <p:cNvSpPr/>
          <p:nvPr/>
        </p:nvSpPr>
        <p:spPr>
          <a:xfrm>
            <a:off x="613525" y="2110750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6"/>
          <p:cNvSpPr/>
          <p:nvPr/>
        </p:nvSpPr>
        <p:spPr>
          <a:xfrm>
            <a:off x="613525" y="2447575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6"/>
          <p:cNvSpPr/>
          <p:nvPr/>
        </p:nvSpPr>
        <p:spPr>
          <a:xfrm>
            <a:off x="613525" y="2784400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6"/>
          <p:cNvSpPr/>
          <p:nvPr/>
        </p:nvSpPr>
        <p:spPr>
          <a:xfrm>
            <a:off x="613525" y="3081025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6"/>
          <p:cNvSpPr/>
          <p:nvPr/>
        </p:nvSpPr>
        <p:spPr>
          <a:xfrm>
            <a:off x="613525" y="3417825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6"/>
          <p:cNvSpPr/>
          <p:nvPr/>
        </p:nvSpPr>
        <p:spPr>
          <a:xfrm>
            <a:off x="613525" y="3754625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6"/>
          <p:cNvSpPr/>
          <p:nvPr/>
        </p:nvSpPr>
        <p:spPr>
          <a:xfrm>
            <a:off x="613525" y="4051250"/>
            <a:ext cx="449100" cy="24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 txBox="1"/>
          <p:nvPr/>
        </p:nvSpPr>
        <p:spPr>
          <a:xfrm>
            <a:off x="6018775" y="16975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8" name="Google Shape;308;p36"/>
          <p:cNvSpPr txBox="1"/>
          <p:nvPr/>
        </p:nvSpPr>
        <p:spPr>
          <a:xfrm>
            <a:off x="6018775" y="197071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9" name="Google Shape;309;p36"/>
          <p:cNvSpPr txBox="1"/>
          <p:nvPr/>
        </p:nvSpPr>
        <p:spPr>
          <a:xfrm>
            <a:off x="6018775" y="231548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6018775" y="263168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6018775" y="293341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6018775" y="324361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3" name="Google Shape;313;p36"/>
          <p:cNvSpPr txBox="1"/>
          <p:nvPr/>
        </p:nvSpPr>
        <p:spPr>
          <a:xfrm>
            <a:off x="4726738" y="17739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4343563" y="17528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❌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>
            <a:spLocks noGrp="1"/>
          </p:cNvSpPr>
          <p:nvPr>
            <p:ph type="title"/>
          </p:nvPr>
        </p:nvSpPr>
        <p:spPr>
          <a:xfrm>
            <a:off x="819150" y="329675"/>
            <a:ext cx="7505700" cy="7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Types in Python</a:t>
            </a:r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body" idx="1"/>
          </p:nvPr>
        </p:nvSpPr>
        <p:spPr>
          <a:xfrm>
            <a:off x="819150" y="981625"/>
            <a:ext cx="7505700" cy="3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Integers (int)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Whole numbers (including negatives)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1, 2, 3, -1, -100, 1000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Real numbers (float)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float, for “floating point”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Includes decimals;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3.14, 2.718, 1.9999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Strings (str)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Represent words, characters, and sentences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“Hello”, “Python”, “a”, “I love Python!”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Booleans (bool)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/>
              <a:t> or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Represents truth values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Special operators: &lt;, &lt;=, &gt;, &gt;=, ==, not, and, or</a:t>
            </a:r>
            <a:endParaRPr/>
          </a:p>
        </p:txBody>
      </p:sp>
      <p:sp>
        <p:nvSpPr>
          <p:cNvPr id="329" name="Google Shape;329;p3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30" name="Google Shape;330;p38"/>
          <p:cNvSpPr txBox="1"/>
          <p:nvPr/>
        </p:nvSpPr>
        <p:spPr>
          <a:xfrm>
            <a:off x="6113575" y="910750"/>
            <a:ext cx="2563500" cy="1752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sure what the type of a value or variable is in your code?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the built-in</a:t>
            </a: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b="1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type()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method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type(5) → int</a:t>
            </a:r>
            <a:endParaRPr sz="13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type(“hi”) → str</a:t>
            </a:r>
            <a:endParaRPr sz="13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type(True) → bool</a:t>
            </a:r>
            <a:endParaRPr sz="13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5"/>
          <p:cNvSpPr txBox="1">
            <a:spLocks noGrp="1"/>
          </p:cNvSpPr>
          <p:nvPr>
            <p:ph type="title"/>
          </p:nvPr>
        </p:nvSpPr>
        <p:spPr>
          <a:xfrm>
            <a:off x="819150" y="297875"/>
            <a:ext cx="7505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 Truth Tables</a:t>
            </a:r>
            <a:endParaRPr/>
          </a:p>
        </p:txBody>
      </p:sp>
      <p:sp>
        <p:nvSpPr>
          <p:cNvPr id="384" name="Google Shape;384;p4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385" name="Google Shape;385;p45"/>
          <p:cNvGraphicFramePr/>
          <p:nvPr>
            <p:extLst>
              <p:ext uri="{D42A27DB-BD31-4B8C-83A1-F6EECF244321}">
                <p14:modId xmlns:p14="http://schemas.microsoft.com/office/powerpoint/2010/main" val="329758828"/>
              </p:ext>
            </p:extLst>
          </p:nvPr>
        </p:nvGraphicFramePr>
        <p:xfrm>
          <a:off x="819150" y="1049563"/>
          <a:ext cx="7184175" cy="2222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6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</a:t>
                      </a:r>
                      <a:endParaRPr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 and B</a:t>
                      </a:r>
                      <a:endParaRPr sz="1800" b="1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 or B</a:t>
                      </a:r>
                      <a:endParaRPr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 ^ B</a:t>
                      </a:r>
                      <a:endParaRPr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6" name="Google Shape;386;p45"/>
          <p:cNvGraphicFramePr/>
          <p:nvPr>
            <p:extLst>
              <p:ext uri="{D42A27DB-BD31-4B8C-83A1-F6EECF244321}">
                <p14:modId xmlns:p14="http://schemas.microsoft.com/office/powerpoint/2010/main" val="1950919323"/>
              </p:ext>
            </p:extLst>
          </p:nvPr>
        </p:nvGraphicFramePr>
        <p:xfrm>
          <a:off x="819150" y="3399475"/>
          <a:ext cx="2758350" cy="13825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 sz="1800" b="1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not A</a:t>
                      </a:r>
                      <a:endParaRPr sz="1800" b="1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sz="160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sz="1600" dirty="0">
                        <a:solidFill>
                          <a:schemeClr val="tx2">
                            <a:lumMod val="10000"/>
                          </a:schemeClr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7" name="Google Shape;387;p45"/>
          <p:cNvSpPr txBox="1"/>
          <p:nvPr/>
        </p:nvSpPr>
        <p:spPr>
          <a:xfrm>
            <a:off x="4711125" y="3805725"/>
            <a:ext cx="3292200" cy="570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Exclusive or (XOR)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which is denoted by 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‘^’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character will not be used in this class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819150" y="293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Types determine which operations you can perform</a:t>
            </a:r>
            <a:endParaRPr dirty="0"/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1"/>
          </p:nvPr>
        </p:nvSpPr>
        <p:spPr>
          <a:xfrm>
            <a:off x="819150" y="1233289"/>
            <a:ext cx="7505700" cy="696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What will each expression evaluate to? Which will cause an error?</a:t>
            </a:r>
          </a:p>
        </p:txBody>
      </p:sp>
      <p:sp>
        <p:nvSpPr>
          <p:cNvPr id="327" name="Google Shape;327;p3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body" idx="1"/>
          </p:nvPr>
        </p:nvSpPr>
        <p:spPr>
          <a:xfrm>
            <a:off x="819150" y="1743550"/>
            <a:ext cx="2802715" cy="31452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(2 ** 3) / 8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11 % 2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“Hello” * 3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“World” - “rld”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True or False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not(100 &gt;= 100)</a:t>
            </a:r>
            <a:endParaRPr dirty="0"/>
          </a:p>
        </p:txBody>
      </p:sp>
      <p:sp>
        <p:nvSpPr>
          <p:cNvPr id="329" name="Google Shape;329;p38"/>
          <p:cNvSpPr txBox="1">
            <a:spLocks noGrp="1"/>
          </p:cNvSpPr>
          <p:nvPr>
            <p:ph type="body" idx="1"/>
          </p:nvPr>
        </p:nvSpPr>
        <p:spPr>
          <a:xfrm>
            <a:off x="3568877" y="1743550"/>
            <a:ext cx="2006246" cy="31452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/ 2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5 // 2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“CSE” + “160”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3 + “4”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3 + True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3 - False</a:t>
            </a:r>
            <a:endParaRPr dirty="0"/>
          </a:p>
        </p:txBody>
      </p:sp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5575123" y="1743550"/>
            <a:ext cx="2830800" cy="31452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dirty="0"/>
              <a:t>True * 2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" dirty="0"/>
              <a:t>False + (True – 1)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" dirty="0"/>
              <a:t>True and (False and False)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" dirty="0"/>
              <a:t>not(True or False)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" dirty="0"/>
              <a:t>True or False or not(True)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xfrm>
            <a:off x="819150" y="311900"/>
            <a:ext cx="7505700" cy="736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 </a:t>
            </a:r>
            <a:r>
              <a:rPr lang="en" dirty="0"/>
              <a:t>it all together to do something useful</a:t>
            </a:r>
            <a:endParaRPr dirty="0"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1"/>
          </p:nvPr>
        </p:nvSpPr>
        <p:spPr>
          <a:xfrm>
            <a:off x="819150" y="2805800"/>
            <a:ext cx="7505700" cy="22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program is a sequence of instructions performed in a specified order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computer executes each instruction one after another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An expression is evaluated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A statement changes the state of something (e.g. a variable update or prints something out)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Expressions and statements bundled together that can be saved and reused by you or others.</a:t>
            </a:r>
            <a:endParaRPr dirty="0"/>
          </a:p>
        </p:txBody>
      </p:sp>
      <p:sp>
        <p:nvSpPr>
          <p:cNvPr id="356" name="Google Shape;356;p4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57" name="Google Shape;357;p41"/>
          <p:cNvSpPr txBox="1"/>
          <p:nvPr/>
        </p:nvSpPr>
        <p:spPr>
          <a:xfrm>
            <a:off x="819150" y="1157685"/>
            <a:ext cx="7505700" cy="1539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x = 1</a:t>
            </a:r>
            <a:endParaRPr sz="1800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y = 2</a:t>
            </a:r>
            <a:endParaRPr sz="1800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x + y</a:t>
            </a:r>
            <a:endParaRPr sz="1800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print(x + y)</a:t>
            </a:r>
            <a:endParaRPr sz="1800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print("The sum of", x, "and", y, "is", x + y)</a:t>
            </a:r>
            <a:endParaRPr sz="1800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3"/>
          <p:cNvSpPr txBox="1">
            <a:spLocks noGrp="1"/>
          </p:cNvSpPr>
          <p:nvPr>
            <p:ph type="ctrTitle"/>
          </p:nvPr>
        </p:nvSpPr>
        <p:spPr>
          <a:xfrm>
            <a:off x="1863300" y="1871500"/>
            <a:ext cx="54174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 sz="2200"/>
          </a:p>
        </p:txBody>
      </p:sp>
      <p:sp>
        <p:nvSpPr>
          <p:cNvPr id="370" name="Google Shape;370;p4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Gradescope for CSE160</a:t>
            </a:r>
            <a:endParaRPr/>
          </a:p>
        </p:txBody>
      </p:sp>
      <p:sp>
        <p:nvSpPr>
          <p:cNvPr id="393" name="Google Shape;393;p46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Ungraded</a:t>
            </a:r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</a:rPr>
              <a:t>You will see some, but not all of the autograder tests</a:t>
            </a:r>
            <a:endParaRPr sz="3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2"/>
                </a:solidFill>
              </a:rPr>
              <a:t>Can resubmit as many times until the due date</a:t>
            </a:r>
            <a:endParaRPr sz="3000" dirty="0">
              <a:solidFill>
                <a:schemeClr val="dk2"/>
              </a:solidFill>
            </a:endParaRPr>
          </a:p>
        </p:txBody>
      </p:sp>
      <p:pic>
        <p:nvPicPr>
          <p:cNvPr id="400" name="Google Shape;4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9238" y="142825"/>
            <a:ext cx="54197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Graded</a:t>
            </a:r>
            <a:endParaRPr/>
          </a:p>
        </p:txBody>
      </p:sp>
      <p:sp>
        <p:nvSpPr>
          <p:cNvPr id="406" name="Google Shape;40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9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2"/>
                </a:solidFill>
              </a:rPr>
              <a:t>Automatically Graded</a:t>
            </a:r>
            <a:endParaRPr sz="2100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Autograder Score: Points given from all autograder tests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dk2"/>
                </a:solidFill>
              </a:rPr>
              <a:t>Manually Graded</a:t>
            </a:r>
            <a:endParaRPr sz="2100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Autograder Correction: TA’s giving/taking away points in case of autograder error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Internal Correctness: Points given for following directions, good style, efficiency, etc.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407" name="Google Shape;40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848" y="-2"/>
            <a:ext cx="4430150" cy="367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848" y="3582925"/>
            <a:ext cx="4482549" cy="15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8"/>
          <p:cNvSpPr txBox="1"/>
          <p:nvPr/>
        </p:nvSpPr>
        <p:spPr>
          <a:xfrm>
            <a:off x="307200" y="4371175"/>
            <a:ext cx="39732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Autograder + Autograder Correction + Internal Correctness = Total Score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</a:t>
            </a:r>
            <a:endParaRPr/>
          </a:p>
        </p:txBody>
      </p:sp>
      <p:sp>
        <p:nvSpPr>
          <p:cNvPr id="415" name="Google Shape;415;p49"/>
          <p:cNvSpPr txBox="1">
            <a:spLocks noGrp="1"/>
          </p:cNvSpPr>
          <p:nvPr>
            <p:ph type="body" idx="1"/>
          </p:nvPr>
        </p:nvSpPr>
        <p:spPr>
          <a:xfrm>
            <a:off x="311700" y="1705825"/>
            <a:ext cx="85206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Two tabs - results and code. Click on ‘Code’ to see list of files you submitted. Each file will have the number of comments that were made on it.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416" name="Google Shape;4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0" y="1068433"/>
            <a:ext cx="9144001" cy="63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875" y="2677000"/>
            <a:ext cx="7591854" cy="24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729450" y="5408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Announcements</a:t>
            </a:r>
            <a:endParaRPr dirty="0"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729450" y="1295574"/>
            <a:ext cx="7688700" cy="3371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Homework 0 is now available on the course website!</a:t>
            </a:r>
          </a:p>
          <a:p>
            <a:pPr lvl="1"/>
            <a:r>
              <a:rPr lang="en-US" dirty="0"/>
              <a:t>Due this Friday by 11:59pm</a:t>
            </a:r>
          </a:p>
          <a:p>
            <a:pPr lvl="0"/>
            <a:r>
              <a:rPr lang="en-US" dirty="0"/>
              <a:t>First Section is tomorrow, Thursday June 25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Written Check-in 1 will start there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Make sure you have access to all the course resources</a:t>
            </a:r>
          </a:p>
          <a:p>
            <a:pPr lvl="1" indent="-342900">
              <a:buSzPts val="1800"/>
              <a:buChar char="●"/>
            </a:pPr>
            <a:r>
              <a:rPr lang="en-US" dirty="0" err="1"/>
              <a:t>Gradescope</a:t>
            </a:r>
            <a:r>
              <a:rPr lang="en-US" dirty="0"/>
              <a:t> – submit assignments and see grades/feedback</a:t>
            </a:r>
          </a:p>
          <a:p>
            <a:pPr lvl="1" indent="-342900">
              <a:buSzPts val="1800"/>
              <a:buChar char="●"/>
            </a:pPr>
            <a:r>
              <a:rPr lang="en-US" dirty="0"/>
              <a:t>Ed – discussion board/Q&amp;A/</a:t>
            </a:r>
            <a:r>
              <a:rPr lang="en-US" dirty="0" err="1"/>
              <a:t>announcments</a:t>
            </a:r>
            <a:endParaRPr lang="en-US" dirty="0"/>
          </a:p>
          <a:p>
            <a:pPr lvl="1" indent="-342900">
              <a:buSzPts val="1800"/>
              <a:buChar char="●"/>
            </a:pPr>
            <a:r>
              <a:rPr lang="en-US" dirty="0" err="1"/>
              <a:t>JupyterHub</a:t>
            </a:r>
            <a:r>
              <a:rPr lang="en-US" dirty="0"/>
              <a:t> – coding environment</a:t>
            </a:r>
            <a:endParaRPr dirty="0"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 Example</a:t>
            </a:r>
            <a:endParaRPr/>
          </a:p>
        </p:txBody>
      </p:sp>
      <p:sp>
        <p:nvSpPr>
          <p:cNvPr id="423" name="Google Shape;42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4" name="Google Shape;4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25" y="1152475"/>
            <a:ext cx="8339346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up a Python program?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819150" y="1459100"/>
            <a:ext cx="7505700" cy="32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code is composed of (mostly) expressions, statements, variables and methods/functions.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</a:t>
            </a:r>
            <a:r>
              <a:rPr lang="en" b="1"/>
              <a:t>expression </a:t>
            </a:r>
            <a:r>
              <a:rPr lang="en"/>
              <a:t>evaluates to a value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b="1"/>
              <a:t>statement</a:t>
            </a:r>
            <a:r>
              <a:rPr lang="en"/>
              <a:t> causes an effect (does not always evaluate to a value)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Expressions and statements can contain variables and use methods/functions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put together, you create a </a:t>
            </a:r>
            <a:r>
              <a:rPr lang="en" b="1"/>
              <a:t>Python program</a:t>
            </a:r>
            <a:r>
              <a:rPr lang="en"/>
              <a:t> 🐍💻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lang="en" b="1"/>
              <a:t>Python interpreter </a:t>
            </a:r>
            <a:r>
              <a:rPr lang="en"/>
              <a:t>will help us play around with evaluating expressions and using statements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819150" y="3252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819150" y="1415575"/>
            <a:ext cx="2813100" cy="3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Expressions</a:t>
            </a: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3 + 4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pi * r ** 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Statements</a:t>
            </a: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pi = 3.14159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print(pi)</a:t>
            </a: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4572000" y="556375"/>
            <a:ext cx="3752700" cy="17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Expressions and Statements</a:t>
            </a: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(pi * 3) + (r * 2)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print(pi * r ** 2)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3 + print(pi)</a:t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5428875" y="1923375"/>
            <a:ext cx="2185500" cy="393600"/>
          </a:xfrm>
          <a:prstGeom prst="rect">
            <a:avLst/>
          </a:prstGeom>
          <a:noFill/>
          <a:ln w="19050" cap="flat" cmpd="sng">
            <a:solidFill>
              <a:srgbClr val="FF5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1725025" y="3801675"/>
            <a:ext cx="1698000" cy="393600"/>
          </a:xfrm>
          <a:prstGeom prst="rect">
            <a:avLst/>
          </a:prstGeom>
          <a:noFill/>
          <a:ln w="19050" cap="flat" cmpd="sng">
            <a:solidFill>
              <a:srgbClr val="FF5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3708875" y="3194150"/>
            <a:ext cx="2185500" cy="55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Assigns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3.14159 to the </a:t>
            </a: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variable </a:t>
            </a:r>
            <a:r>
              <a:rPr lang="en" sz="1300" b="1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pi</a:t>
            </a:r>
            <a:endParaRPr sz="1300" b="1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3708875" y="3829225"/>
            <a:ext cx="2185500" cy="668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Prints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variable </a:t>
            </a:r>
            <a:r>
              <a:rPr lang="en" sz="1300" b="1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pi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6091625" y="2960525"/>
            <a:ext cx="2650200" cy="1278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ERROR! A statement (e.g. print) cannot appear in the expression.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does it mean to add the value of 3 to something being printed?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30"/>
          <p:cNvCxnSpPr>
            <a:stCxn id="221" idx="0"/>
            <a:endCxn id="217" idx="2"/>
          </p:cNvCxnSpPr>
          <p:nvPr/>
        </p:nvCxnSpPr>
        <p:spPr>
          <a:xfrm rot="10800000">
            <a:off x="6521525" y="2317025"/>
            <a:ext cx="895200" cy="64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3" name="Google Shape;223;p30"/>
          <p:cNvSpPr/>
          <p:nvPr/>
        </p:nvSpPr>
        <p:spPr>
          <a:xfrm>
            <a:off x="1725025" y="3307700"/>
            <a:ext cx="1698000" cy="393600"/>
          </a:xfrm>
          <a:prstGeom prst="rect">
            <a:avLst/>
          </a:prstGeom>
          <a:noFill/>
          <a:ln w="19050" cap="flat" cmpd="sng">
            <a:solidFill>
              <a:srgbClr val="FF5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19150" y="3526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Expressions in Python can get complicated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819150" y="1207425"/>
            <a:ext cx="75057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expressions can really messy, really quickly depending on how you write them.</a:t>
            </a:r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819150" y="3994550"/>
            <a:ext cx="7505700" cy="8325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getting the expected value?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Use parentheses to get the order you want.</a:t>
            </a:r>
            <a:endParaRPr b="1"/>
          </a:p>
        </p:txBody>
      </p:sp>
      <p:sp>
        <p:nvSpPr>
          <p:cNvPr id="232" name="Google Shape;232;p31"/>
          <p:cNvSpPr txBox="1"/>
          <p:nvPr/>
        </p:nvSpPr>
        <p:spPr>
          <a:xfrm>
            <a:off x="1183425" y="1940325"/>
            <a:ext cx="3116700" cy="2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Easy to evaluate</a:t>
            </a:r>
            <a:endParaRPr sz="18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3 + 5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8 / 2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bit harder</a:t>
            </a:r>
            <a:endParaRPr sz="18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2**3/2*3-4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72-32/9.0*5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4010150" y="1940325"/>
            <a:ext cx="4497300" cy="2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parentheses to control evaluation order</a:t>
            </a:r>
            <a:endParaRPr sz="18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(2**3)/(2*3-4)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(72-32)/(9.0*5)</a:t>
            </a:r>
            <a:endParaRPr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Order of Operations in Python</a:t>
            </a:r>
            <a:endParaRPr/>
          </a:p>
        </p:txBody>
      </p:sp>
      <p:sp>
        <p:nvSpPr>
          <p:cNvPr id="376" name="Google Shape;376;p4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77" name="Google Shape;377;p4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378" name="Google Shape;378;p44"/>
          <p:cNvGraphicFramePr/>
          <p:nvPr/>
        </p:nvGraphicFramePr>
        <p:xfrm>
          <a:off x="405450" y="1809750"/>
          <a:ext cx="7786050" cy="29217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</a:t>
                      </a:r>
                      <a:endParaRPr sz="1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Precedence</a:t>
                      </a:r>
                      <a:endParaRPr sz="1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</a:t>
                      </a:r>
                      <a:endParaRPr sz="14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)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Parenthesis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(Highest Precedence)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Exponentiation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//, /, *, %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Integer division, Float division, multiplication, and modulus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(i.e. remainder)</a:t>
                      </a:r>
                      <a:br>
                        <a:rPr lang="en" sz="14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14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(same level of precedence)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 to right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+, -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 and Subtraction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(same level of precedence)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(Lowest Precedence)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 to right</a:t>
                      </a:r>
                      <a:endParaRPr sz="14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819150" y="3526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an expression evaluated?</a:t>
            </a: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2835750" y="1752925"/>
            <a:ext cx="3472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/ 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2835751" y="2210125"/>
            <a:ext cx="2664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/ 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2835751" y="2648706"/>
            <a:ext cx="2321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2849178" y="3105906"/>
            <a:ext cx="1930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45.0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2849178" y="3563106"/>
            <a:ext cx="1680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45.0</a:t>
            </a: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2835750" y="4000394"/>
            <a:ext cx="918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.888</a:t>
            </a:r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2854375" y="3999825"/>
            <a:ext cx="1210500" cy="6465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2895450" y="999485"/>
            <a:ext cx="3353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(72 – 32) / (9.0 * 5)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2942822" y="1830781"/>
            <a:ext cx="3124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/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2942823" y="2287981"/>
            <a:ext cx="2316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/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2942823" y="2726563"/>
            <a:ext cx="2066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9.0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6" name="Google Shape;256;p33"/>
          <p:cNvSpPr/>
          <p:nvPr/>
        </p:nvSpPr>
        <p:spPr>
          <a:xfrm>
            <a:off x="2956250" y="3183763"/>
            <a:ext cx="1513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4.44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* </a:t>
            </a: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57" name="Google Shape;257;p33"/>
          <p:cNvSpPr/>
          <p:nvPr/>
        </p:nvSpPr>
        <p:spPr>
          <a:xfrm>
            <a:off x="2956250" y="3640963"/>
            <a:ext cx="914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22.2</a:t>
            </a:r>
            <a:endParaRPr/>
          </a:p>
        </p:txBody>
      </p:sp>
      <p:sp>
        <p:nvSpPr>
          <p:cNvPr id="258" name="Google Shape;258;p33"/>
          <p:cNvSpPr/>
          <p:nvPr/>
        </p:nvSpPr>
        <p:spPr>
          <a:xfrm>
            <a:off x="2895450" y="999485"/>
            <a:ext cx="3353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(72 – 32) / 9.0 * 5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2854375" y="3687600"/>
            <a:ext cx="1210500" cy="6465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819150" y="3526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evaluation example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819150" y="3474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 hold values</a:t>
            </a:r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819150" y="1083450"/>
            <a:ext cx="7505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are “containers” that store values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Recall algebra (e.g. x = 5)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take the form of </a:t>
            </a:r>
            <a:r>
              <a:rPr lang="en" i="1">
                <a:latin typeface="Consolas"/>
                <a:ea typeface="Consolas"/>
                <a:cs typeface="Consolas"/>
                <a:sym typeface="Consolas"/>
              </a:rPr>
              <a:t>variable_name = expression</a:t>
            </a:r>
            <a:endParaRPr i="1"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x = 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y = 3 + 5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z = x + y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variable names are permitted!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Must start with a character (e.g. 5 = 5 is not allowed, but five = 5 is!)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Special keywords (e.g.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True/False, lambda, import,</a:t>
            </a:r>
            <a:r>
              <a:rPr lang="en"/>
              <a:t>...)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have naming conventions/“rules”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More information in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Code Quality Guide</a:t>
            </a:r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3467850" y="2257925"/>
            <a:ext cx="3330300" cy="472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AutoNum type="arabicPeriod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Evaluate the right hand side to a value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AutoNum type="arabicPeriod"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Store the value into the variable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1194</Words>
  <Application>Microsoft Office PowerPoint</Application>
  <PresentationFormat>On-screen Show (16:9)</PresentationFormat>
  <Paragraphs>246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Arial</vt:lpstr>
      <vt:lpstr>Consolas</vt:lpstr>
      <vt:lpstr>Nunito</vt:lpstr>
      <vt:lpstr>Source Sans Pro</vt:lpstr>
      <vt:lpstr>Raleway</vt:lpstr>
      <vt:lpstr>Shift</vt:lpstr>
      <vt:lpstr>Plum</vt:lpstr>
      <vt:lpstr>Lecture 2 Variables &amp; Expressions Summer 2026</vt:lpstr>
      <vt:lpstr>Announcements</vt:lpstr>
      <vt:lpstr>What makes up a Python program?</vt:lpstr>
      <vt:lpstr>Examples</vt:lpstr>
      <vt:lpstr>Expressions in Python can get complicated</vt:lpstr>
      <vt:lpstr>Order of Operations in Python</vt:lpstr>
      <vt:lpstr>How is an expression evaluated?</vt:lpstr>
      <vt:lpstr>Another evaluation example</vt:lpstr>
      <vt:lpstr>Variables hold values</vt:lpstr>
      <vt:lpstr>Changing Existing Variables</vt:lpstr>
      <vt:lpstr>Data Types in Python</vt:lpstr>
      <vt:lpstr>Boolean Truth Tables</vt:lpstr>
      <vt:lpstr>Data Types determine which operations you can perform</vt:lpstr>
      <vt:lpstr>Put it all together to do something useful</vt:lpstr>
      <vt:lpstr>Additional Resources</vt:lpstr>
      <vt:lpstr>Using Gradescope for CSE160</vt:lpstr>
      <vt:lpstr>Ungraded</vt:lpstr>
      <vt:lpstr>Graded</vt:lpstr>
      <vt:lpstr>Comments</vt:lpstr>
      <vt:lpstr>Comments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2</cp:revision>
  <dcterms:modified xsi:type="dcterms:W3CDTF">2026-06-23T19:39:57Z</dcterms:modified>
</cp:coreProperties>
</file>