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1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5143500" type="screen16x9"/>
  <p:notesSz cx="6858000" cy="9144000"/>
  <p:embeddedFontLst>
    <p:embeddedFont>
      <p:font typeface="Roboto Mono" panose="00000009000000000000" pitchFamily="49" charset="0"/>
      <p:regular r:id="rId24"/>
      <p:bold r:id="rId25"/>
      <p:italic r:id="rId26"/>
      <p:boldItalic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61C5264-6355-4CBE-A432-29B9880C861A}" v="3" dt="2026-07-31T14:35:33.61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21" d="100"/>
          <a:sy n="121" d="100"/>
        </p:scale>
        <p:origin x="156" y="57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33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drian Salguero" userId="f921b06be2346e4d" providerId="LiveId" clId="{42694335-63BB-46EC-AF38-63FE051D1C63}"/>
    <pc:docChg chg="undo custSel modSld">
      <pc:chgData name="Adrian Salguero" userId="f921b06be2346e4d" providerId="LiveId" clId="{42694335-63BB-46EC-AF38-63FE051D1C63}" dt="2026-07-31T14:37:43.240" v="30" actId="14100"/>
      <pc:docMkLst>
        <pc:docMk/>
      </pc:docMkLst>
      <pc:sldChg chg="modSp mod modNotes">
        <pc:chgData name="Adrian Salguero" userId="f921b06be2346e4d" providerId="LiveId" clId="{42694335-63BB-46EC-AF38-63FE051D1C63}" dt="2026-07-31T14:34:04.398" v="3" actId="207"/>
        <pc:sldMkLst>
          <pc:docMk/>
          <pc:sldMk cId="0" sldId="258"/>
        </pc:sldMkLst>
        <pc:spChg chg="mod">
          <ac:chgData name="Adrian Salguero" userId="f921b06be2346e4d" providerId="LiveId" clId="{42694335-63BB-46EC-AF38-63FE051D1C63}" dt="2026-07-31T14:34:04.398" v="3" actId="207"/>
          <ac:spMkLst>
            <pc:docMk/>
            <pc:sldMk cId="0" sldId="258"/>
            <ac:spMk id="128" creationId="{00000000-0000-0000-0000-000000000000}"/>
          </ac:spMkLst>
        </pc:spChg>
      </pc:sldChg>
      <pc:sldChg chg="addSp modSp mod modAnim modNotes">
        <pc:chgData name="Adrian Salguero" userId="f921b06be2346e4d" providerId="LiveId" clId="{42694335-63BB-46EC-AF38-63FE051D1C63}" dt="2026-07-31T14:36:07.852" v="10" actId="1076"/>
        <pc:sldMkLst>
          <pc:docMk/>
          <pc:sldMk cId="0" sldId="264"/>
        </pc:sldMkLst>
        <pc:spChg chg="add mod">
          <ac:chgData name="Adrian Salguero" userId="f921b06be2346e4d" providerId="LiveId" clId="{42694335-63BB-46EC-AF38-63FE051D1C63}" dt="2026-07-31T14:35:33.616" v="5" actId="571"/>
          <ac:spMkLst>
            <pc:docMk/>
            <pc:sldMk cId="0" sldId="264"/>
            <ac:spMk id="2" creationId="{53F1620C-5DA2-F6BF-5878-7DC9FE8E099D}"/>
          </ac:spMkLst>
        </pc:spChg>
        <pc:spChg chg="mod">
          <ac:chgData name="Adrian Salguero" userId="f921b06be2346e4d" providerId="LiveId" clId="{42694335-63BB-46EC-AF38-63FE051D1C63}" dt="2026-07-31T14:35:33.616" v="5" actId="571"/>
          <ac:spMkLst>
            <pc:docMk/>
            <pc:sldMk cId="0" sldId="264"/>
            <ac:spMk id="4" creationId="{A3CDF196-68CF-AAFA-A543-D93885E1BC9B}"/>
          </ac:spMkLst>
        </pc:spChg>
        <pc:spChg chg="mod">
          <ac:chgData name="Adrian Salguero" userId="f921b06be2346e4d" providerId="LiveId" clId="{42694335-63BB-46EC-AF38-63FE051D1C63}" dt="2026-07-31T14:35:33.616" v="5" actId="571"/>
          <ac:spMkLst>
            <pc:docMk/>
            <pc:sldMk cId="0" sldId="264"/>
            <ac:spMk id="5" creationId="{97B1AB50-F29A-0C8B-D440-F369F1D11142}"/>
          </ac:spMkLst>
        </pc:spChg>
        <pc:spChg chg="mod">
          <ac:chgData name="Adrian Salguero" userId="f921b06be2346e4d" providerId="LiveId" clId="{42694335-63BB-46EC-AF38-63FE051D1C63}" dt="2026-07-31T14:35:33.616" v="5" actId="571"/>
          <ac:spMkLst>
            <pc:docMk/>
            <pc:sldMk cId="0" sldId="264"/>
            <ac:spMk id="7" creationId="{3D7789AD-E891-1F02-F790-5594384128A8}"/>
          </ac:spMkLst>
        </pc:spChg>
        <pc:spChg chg="mod">
          <ac:chgData name="Adrian Salguero" userId="f921b06be2346e4d" providerId="LiveId" clId="{42694335-63BB-46EC-AF38-63FE051D1C63}" dt="2026-07-31T14:35:33.616" v="5" actId="571"/>
          <ac:spMkLst>
            <pc:docMk/>
            <pc:sldMk cId="0" sldId="264"/>
            <ac:spMk id="8" creationId="{2D6E12CC-2B1E-2C9D-8C0B-4E3581C20104}"/>
          </ac:spMkLst>
        </pc:spChg>
        <pc:spChg chg="add mod">
          <ac:chgData name="Adrian Salguero" userId="f921b06be2346e4d" providerId="LiveId" clId="{42694335-63BB-46EC-AF38-63FE051D1C63}" dt="2026-07-31T14:35:33.616" v="5" actId="571"/>
          <ac:spMkLst>
            <pc:docMk/>
            <pc:sldMk cId="0" sldId="264"/>
            <ac:spMk id="9" creationId="{AD421D17-9F8F-0E85-F916-7673CA865A3D}"/>
          </ac:spMkLst>
        </pc:spChg>
        <pc:spChg chg="add mod">
          <ac:chgData name="Adrian Salguero" userId="f921b06be2346e4d" providerId="LiveId" clId="{42694335-63BB-46EC-AF38-63FE051D1C63}" dt="2026-07-31T14:35:33.616" v="5" actId="571"/>
          <ac:spMkLst>
            <pc:docMk/>
            <pc:sldMk cId="0" sldId="264"/>
            <ac:spMk id="10" creationId="{9B5011AF-A3CB-B376-3395-D62321076AC1}"/>
          </ac:spMkLst>
        </pc:spChg>
        <pc:spChg chg="mod">
          <ac:chgData name="Adrian Salguero" userId="f921b06be2346e4d" providerId="LiveId" clId="{42694335-63BB-46EC-AF38-63FE051D1C63}" dt="2026-07-31T14:35:33.616" v="5" actId="571"/>
          <ac:spMkLst>
            <pc:docMk/>
            <pc:sldMk cId="0" sldId="264"/>
            <ac:spMk id="14" creationId="{1E784BD9-2CCA-EEBE-C0C4-AADACFA92237}"/>
          </ac:spMkLst>
        </pc:spChg>
        <pc:spChg chg="mod">
          <ac:chgData name="Adrian Salguero" userId="f921b06be2346e4d" providerId="LiveId" clId="{42694335-63BB-46EC-AF38-63FE051D1C63}" dt="2026-07-31T14:35:33.616" v="5" actId="571"/>
          <ac:spMkLst>
            <pc:docMk/>
            <pc:sldMk cId="0" sldId="264"/>
            <ac:spMk id="15" creationId="{EE54FC98-DFA3-6EC0-B5DF-0BEB0FFD52B2}"/>
          </ac:spMkLst>
        </pc:spChg>
        <pc:spChg chg="mod">
          <ac:chgData name="Adrian Salguero" userId="f921b06be2346e4d" providerId="LiveId" clId="{42694335-63BB-46EC-AF38-63FE051D1C63}" dt="2026-07-31T14:35:33.616" v="5" actId="571"/>
          <ac:spMkLst>
            <pc:docMk/>
            <pc:sldMk cId="0" sldId="264"/>
            <ac:spMk id="16" creationId="{9CB948BA-79E0-7E20-1F72-585709E61E78}"/>
          </ac:spMkLst>
        </pc:spChg>
        <pc:spChg chg="mod">
          <ac:chgData name="Adrian Salguero" userId="f921b06be2346e4d" providerId="LiveId" clId="{42694335-63BB-46EC-AF38-63FE051D1C63}" dt="2026-07-31T14:36:03.382" v="8" actId="1076"/>
          <ac:spMkLst>
            <pc:docMk/>
            <pc:sldMk cId="0" sldId="264"/>
            <ac:spMk id="216" creationId="{00000000-0000-0000-0000-000000000000}"/>
          </ac:spMkLst>
        </pc:spChg>
        <pc:spChg chg="mod">
          <ac:chgData name="Adrian Salguero" userId="f921b06be2346e4d" providerId="LiveId" clId="{42694335-63BB-46EC-AF38-63FE051D1C63}" dt="2026-07-31T14:36:07.852" v="10" actId="1076"/>
          <ac:spMkLst>
            <pc:docMk/>
            <pc:sldMk cId="0" sldId="264"/>
            <ac:spMk id="217" creationId="{00000000-0000-0000-0000-000000000000}"/>
          </ac:spMkLst>
        </pc:spChg>
        <pc:spChg chg="mod">
          <ac:chgData name="Adrian Salguero" userId="f921b06be2346e4d" providerId="LiveId" clId="{42694335-63BB-46EC-AF38-63FE051D1C63}" dt="2026-07-31T14:36:03.382" v="8" actId="1076"/>
          <ac:spMkLst>
            <pc:docMk/>
            <pc:sldMk cId="0" sldId="264"/>
            <ac:spMk id="225" creationId="{00000000-0000-0000-0000-000000000000}"/>
          </ac:spMkLst>
        </pc:spChg>
        <pc:spChg chg="mod">
          <ac:chgData name="Adrian Salguero" userId="f921b06be2346e4d" providerId="LiveId" clId="{42694335-63BB-46EC-AF38-63FE051D1C63}" dt="2026-07-31T14:36:03.382" v="8" actId="1076"/>
          <ac:spMkLst>
            <pc:docMk/>
            <pc:sldMk cId="0" sldId="264"/>
            <ac:spMk id="226" creationId="{00000000-0000-0000-0000-000000000000}"/>
          </ac:spMkLst>
        </pc:spChg>
        <pc:spChg chg="mod">
          <ac:chgData name="Adrian Salguero" userId="f921b06be2346e4d" providerId="LiveId" clId="{42694335-63BB-46EC-AF38-63FE051D1C63}" dt="2026-07-31T14:36:03.382" v="8" actId="1076"/>
          <ac:spMkLst>
            <pc:docMk/>
            <pc:sldMk cId="0" sldId="264"/>
            <ac:spMk id="227" creationId="{00000000-0000-0000-0000-000000000000}"/>
          </ac:spMkLst>
        </pc:spChg>
        <pc:grpChg chg="mod">
          <ac:chgData name="Adrian Salguero" userId="f921b06be2346e4d" providerId="LiveId" clId="{42694335-63BB-46EC-AF38-63FE051D1C63}" dt="2026-07-31T14:36:03.382" v="8" actId="1076"/>
          <ac:grpSpMkLst>
            <pc:docMk/>
            <pc:sldMk cId="0" sldId="264"/>
            <ac:grpSpMk id="219" creationId="{00000000-0000-0000-0000-000000000000}"/>
          </ac:grpSpMkLst>
        </pc:grpChg>
        <pc:grpChg chg="mod">
          <ac:chgData name="Adrian Salguero" userId="f921b06be2346e4d" providerId="LiveId" clId="{42694335-63BB-46EC-AF38-63FE051D1C63}" dt="2026-07-31T14:36:03.382" v="8" actId="1076"/>
          <ac:grpSpMkLst>
            <pc:docMk/>
            <pc:sldMk cId="0" sldId="264"/>
            <ac:grpSpMk id="222" creationId="{00000000-0000-0000-0000-000000000000}"/>
          </ac:grpSpMkLst>
        </pc:grpChg>
        <pc:grpChg chg="mod">
          <ac:chgData name="Adrian Salguero" userId="f921b06be2346e4d" providerId="LiveId" clId="{42694335-63BB-46EC-AF38-63FE051D1C63}" dt="2026-07-31T14:36:03.382" v="8" actId="1076"/>
          <ac:grpSpMkLst>
            <pc:docMk/>
            <pc:sldMk cId="0" sldId="264"/>
            <ac:grpSpMk id="229" creationId="{00000000-0000-0000-0000-000000000000}"/>
          </ac:grpSpMkLst>
        </pc:grpChg>
        <pc:picChg chg="mod">
          <ac:chgData name="Adrian Salguero" userId="f921b06be2346e4d" providerId="LiveId" clId="{42694335-63BB-46EC-AF38-63FE051D1C63}" dt="2026-07-31T14:36:05.346" v="9" actId="1076"/>
          <ac:picMkLst>
            <pc:docMk/>
            <pc:sldMk cId="0" sldId="264"/>
            <ac:picMk id="228" creationId="{00000000-0000-0000-0000-000000000000}"/>
          </ac:picMkLst>
        </pc:picChg>
        <pc:picChg chg="mod">
          <ac:chgData name="Adrian Salguero" userId="f921b06be2346e4d" providerId="LiveId" clId="{42694335-63BB-46EC-AF38-63FE051D1C63}" dt="2026-07-31T14:36:03.382" v="8" actId="1076"/>
          <ac:picMkLst>
            <pc:docMk/>
            <pc:sldMk cId="0" sldId="264"/>
            <ac:picMk id="233" creationId="{00000000-0000-0000-0000-000000000000}"/>
          </ac:picMkLst>
        </pc:picChg>
        <pc:picChg chg="mod">
          <ac:chgData name="Adrian Salguero" userId="f921b06be2346e4d" providerId="LiveId" clId="{42694335-63BB-46EC-AF38-63FE051D1C63}" dt="2026-07-31T14:36:03.382" v="8" actId="1076"/>
          <ac:picMkLst>
            <pc:docMk/>
            <pc:sldMk cId="0" sldId="264"/>
            <ac:picMk id="234" creationId="{00000000-0000-0000-0000-000000000000}"/>
          </ac:picMkLst>
        </pc:picChg>
        <pc:picChg chg="mod">
          <ac:chgData name="Adrian Salguero" userId="f921b06be2346e4d" providerId="LiveId" clId="{42694335-63BB-46EC-AF38-63FE051D1C63}" dt="2026-07-31T14:36:03.382" v="8" actId="1076"/>
          <ac:picMkLst>
            <pc:docMk/>
            <pc:sldMk cId="0" sldId="264"/>
            <ac:picMk id="235" creationId="{00000000-0000-0000-0000-000000000000}"/>
          </ac:picMkLst>
        </pc:picChg>
      </pc:sldChg>
      <pc:sldChg chg="modSp mod">
        <pc:chgData name="Adrian Salguero" userId="f921b06be2346e4d" providerId="LiveId" clId="{42694335-63BB-46EC-AF38-63FE051D1C63}" dt="2026-07-31T14:36:20.028" v="11" actId="1076"/>
        <pc:sldMkLst>
          <pc:docMk/>
          <pc:sldMk cId="0" sldId="272"/>
        </pc:sldMkLst>
        <pc:spChg chg="mod">
          <ac:chgData name="Adrian Salguero" userId="f921b06be2346e4d" providerId="LiveId" clId="{42694335-63BB-46EC-AF38-63FE051D1C63}" dt="2026-07-31T14:36:20.028" v="11" actId="1076"/>
          <ac:spMkLst>
            <pc:docMk/>
            <pc:sldMk cId="0" sldId="272"/>
            <ac:spMk id="375" creationId="{00000000-0000-0000-0000-000000000000}"/>
          </ac:spMkLst>
        </pc:spChg>
      </pc:sldChg>
      <pc:sldChg chg="modSp mod">
        <pc:chgData name="Adrian Salguero" userId="f921b06be2346e4d" providerId="LiveId" clId="{42694335-63BB-46EC-AF38-63FE051D1C63}" dt="2026-07-31T14:37:43.240" v="30" actId="14100"/>
        <pc:sldMkLst>
          <pc:docMk/>
          <pc:sldMk cId="0" sldId="276"/>
        </pc:sldMkLst>
        <pc:spChg chg="mod">
          <ac:chgData name="Adrian Salguero" userId="f921b06be2346e4d" providerId="LiveId" clId="{42694335-63BB-46EC-AF38-63FE051D1C63}" dt="2026-07-31T14:36:48.171" v="18" actId="14100"/>
          <ac:spMkLst>
            <pc:docMk/>
            <pc:sldMk cId="0" sldId="276"/>
            <ac:spMk id="412" creationId="{00000000-0000-0000-0000-000000000000}"/>
          </ac:spMkLst>
        </pc:spChg>
        <pc:spChg chg="mod">
          <ac:chgData name="Adrian Salguero" userId="f921b06be2346e4d" providerId="LiveId" clId="{42694335-63BB-46EC-AF38-63FE051D1C63}" dt="2026-07-31T14:37:05.453" v="21" actId="1076"/>
          <ac:spMkLst>
            <pc:docMk/>
            <pc:sldMk cId="0" sldId="276"/>
            <ac:spMk id="413" creationId="{00000000-0000-0000-0000-000000000000}"/>
          </ac:spMkLst>
        </pc:spChg>
        <pc:spChg chg="mod">
          <ac:chgData name="Adrian Salguero" userId="f921b06be2346e4d" providerId="LiveId" clId="{42694335-63BB-46EC-AF38-63FE051D1C63}" dt="2026-07-31T14:37:08.289" v="22" actId="1076"/>
          <ac:spMkLst>
            <pc:docMk/>
            <pc:sldMk cId="0" sldId="276"/>
            <ac:spMk id="414" creationId="{00000000-0000-0000-0000-000000000000}"/>
          </ac:spMkLst>
        </pc:spChg>
        <pc:spChg chg="mod">
          <ac:chgData name="Adrian Salguero" userId="f921b06be2346e4d" providerId="LiveId" clId="{42694335-63BB-46EC-AF38-63FE051D1C63}" dt="2026-07-31T14:37:43.240" v="30" actId="14100"/>
          <ac:spMkLst>
            <pc:docMk/>
            <pc:sldMk cId="0" sldId="276"/>
            <ac:spMk id="418" creationId="{00000000-0000-0000-0000-000000000000}"/>
          </ac:spMkLst>
        </pc:spChg>
        <pc:spChg chg="mod">
          <ac:chgData name="Adrian Salguero" userId="f921b06be2346e4d" providerId="LiveId" clId="{42694335-63BB-46EC-AF38-63FE051D1C63}" dt="2026-07-31T14:37:15.783" v="24" actId="1076"/>
          <ac:spMkLst>
            <pc:docMk/>
            <pc:sldMk cId="0" sldId="276"/>
            <ac:spMk id="420" creationId="{00000000-0000-0000-0000-000000000000}"/>
          </ac:spMkLst>
        </pc:spChg>
        <pc:spChg chg="mod">
          <ac:chgData name="Adrian Salguero" userId="f921b06be2346e4d" providerId="LiveId" clId="{42694335-63BB-46EC-AF38-63FE051D1C63}" dt="2026-07-31T14:37:22.078" v="26" actId="1076"/>
          <ac:spMkLst>
            <pc:docMk/>
            <pc:sldMk cId="0" sldId="276"/>
            <ac:spMk id="421" creationId="{00000000-0000-0000-0000-000000000000}"/>
          </ac:spMkLst>
        </pc:spChg>
        <pc:spChg chg="mod">
          <ac:chgData name="Adrian Salguero" userId="f921b06be2346e4d" providerId="LiveId" clId="{42694335-63BB-46EC-AF38-63FE051D1C63}" dt="2026-07-31T14:36:50.808" v="19" actId="1076"/>
          <ac:spMkLst>
            <pc:docMk/>
            <pc:sldMk cId="0" sldId="276"/>
            <ac:spMk id="428" creationId="{00000000-0000-0000-0000-000000000000}"/>
          </ac:spMkLst>
        </pc:spChg>
        <pc:spChg chg="mod">
          <ac:chgData name="Adrian Salguero" userId="f921b06be2346e4d" providerId="LiveId" clId="{42694335-63BB-46EC-AF38-63FE051D1C63}" dt="2026-07-31T14:37:27.709" v="27" actId="1076"/>
          <ac:spMkLst>
            <pc:docMk/>
            <pc:sldMk cId="0" sldId="276"/>
            <ac:spMk id="429" creationId="{00000000-0000-0000-0000-000000000000}"/>
          </ac:spMkLst>
        </pc:spChg>
        <pc:grpChg chg="mod">
          <ac:chgData name="Adrian Salguero" userId="f921b06be2346e4d" providerId="LiveId" clId="{42694335-63BB-46EC-AF38-63FE051D1C63}" dt="2026-07-31T14:37:11.271" v="23" actId="1076"/>
          <ac:grpSpMkLst>
            <pc:docMk/>
            <pc:sldMk cId="0" sldId="276"/>
            <ac:grpSpMk id="416" creationId="{00000000-0000-0000-0000-000000000000}"/>
          </ac:grpSpMkLst>
        </pc:grpChg>
        <pc:grpChg chg="mod">
          <ac:chgData name="Adrian Salguero" userId="f921b06be2346e4d" providerId="LiveId" clId="{42694335-63BB-46EC-AF38-63FE051D1C63}" dt="2026-07-31T14:37:33.334" v="28" actId="14100"/>
          <ac:grpSpMkLst>
            <pc:docMk/>
            <pc:sldMk cId="0" sldId="276"/>
            <ac:grpSpMk id="422" creationId="{00000000-0000-0000-0000-000000000000}"/>
          </ac:grpSpMkLst>
        </pc:grpChg>
        <pc:cxnChg chg="mod">
          <ac:chgData name="Adrian Salguero" userId="f921b06be2346e4d" providerId="LiveId" clId="{42694335-63BB-46EC-AF38-63FE051D1C63}" dt="2026-07-31T14:37:08.289" v="22" actId="1076"/>
          <ac:cxnSpMkLst>
            <pc:docMk/>
            <pc:sldMk cId="0" sldId="276"/>
            <ac:cxnSpMk id="415" creationId="{00000000-0000-0000-0000-000000000000}"/>
          </ac:cxnSpMkLst>
        </pc:cxnChg>
        <pc:cxnChg chg="mod">
          <ac:chgData name="Adrian Salguero" userId="f921b06be2346e4d" providerId="LiveId" clId="{42694335-63BB-46EC-AF38-63FE051D1C63}" dt="2026-07-31T14:37:43.240" v="30" actId="14100"/>
          <ac:cxnSpMkLst>
            <pc:docMk/>
            <pc:sldMk cId="0" sldId="276"/>
            <ac:cxnSpMk id="419" creationId="{00000000-0000-0000-0000-000000000000}"/>
          </ac:cxnSpMkLst>
        </pc:cxnChg>
        <pc:cxnChg chg="mod">
          <ac:chgData name="Adrian Salguero" userId="f921b06be2346e4d" providerId="LiveId" clId="{42694335-63BB-46EC-AF38-63FE051D1C63}" dt="2026-07-31T14:36:56.518" v="20" actId="14100"/>
          <ac:cxnSpMkLst>
            <pc:docMk/>
            <pc:sldMk cId="0" sldId="276"/>
            <ac:cxnSpMk id="427" creationId="{00000000-0000-0000-0000-000000000000}"/>
          </ac:cxnSpMkLst>
        </pc:cxnChg>
        <pc:cxnChg chg="mod">
          <ac:chgData name="Adrian Salguero" userId="f921b06be2346e4d" providerId="LiveId" clId="{42694335-63BB-46EC-AF38-63FE051D1C63}" dt="2026-07-31T14:37:27.709" v="27" actId="1076"/>
          <ac:cxnSpMkLst>
            <pc:docMk/>
            <pc:sldMk cId="0" sldId="276"/>
            <ac:cxnSpMk id="431" creationId="{00000000-0000-0000-0000-000000000000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b44d5fc1f8_0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3b44d5fc1f8_0_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3ca6eb0986e_0_2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" name="Google Shape;238;g3ca6eb0986e_0_2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g3ca6eb0986e_0_3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0" name="Google Shape;270;g3ca6eb0986e_0_3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g3f604275344_0_1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9" name="Google Shape;299;g3f604275344_0_1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g3c40a360ed6_0_1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7" name="Google Shape;307;g3c40a360ed6_0_1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g3ca6eb0986e_0_3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7" name="Google Shape;317;g3ca6eb0986e_0_3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3ca6eb0986e_0_4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3ca6eb0986e_0_4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g3ca6eb0986e_0_5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0" name="Google Shape;350;g3ca6eb0986e_0_5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g3f5e1c62bfa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0" name="Google Shape;370;g3f5e1c62bfa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g3ca6eb0986e_0_5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8" name="Google Shape;378;g3ca6eb0986e_0_5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g3c26fb24e99_0_2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9" name="Google Shape;389;g3c26fb24e99_0_2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b770ca581c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3b770ca581c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g3ca6eb0986e_0_3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9" name="Google Shape;399;g3ca6eb0986e_0_3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g3ca6eb0986e_0_3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8" name="Google Shape;408;g3ca6eb0986e_0_3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3b770ca581c_0_1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3b770ca581c_0_1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3ca6eb0986e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3ca6eb0986e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is this meant to convey?</a:t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3ca6eb0986e_0_1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3ca6eb0986e_0_1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3ca6eb0986e_0_2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3ca6eb0986e_0_2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3ca6eb0986e_0_2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" name="Google Shape;170;g3ca6eb0986e_0_2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3f604275344_0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3f604275344_0_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3f60427534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4" name="Google Shape;214;g3f60427534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1182313" y="2667746"/>
            <a:ext cx="1029600" cy="393600"/>
          </a:xfrm>
          <a:prstGeom prst="roundRect">
            <a:avLst>
              <a:gd name="adj" fmla="val 18636"/>
            </a:avLst>
          </a:prstGeom>
          <a:solidFill>
            <a:srgbClr val="5F47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CSE 160</a:t>
            </a:r>
            <a:endParaRPr sz="18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4;p2"/>
          <p:cNvSpPr txBox="1">
            <a:spLocks noGrp="1"/>
          </p:cNvSpPr>
          <p:nvPr>
            <p:ph type="subTitle" idx="1"/>
          </p:nvPr>
        </p:nvSpPr>
        <p:spPr>
          <a:xfrm>
            <a:off x="2344275" y="2626049"/>
            <a:ext cx="5729400" cy="47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1070175" y="1671819"/>
            <a:ext cx="7003500" cy="885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1"/>
          <p:cNvSpPr txBox="1">
            <a:spLocks noGrp="1"/>
          </p:cNvSpPr>
          <p:nvPr>
            <p:ph type="body" idx="1"/>
          </p:nvPr>
        </p:nvSpPr>
        <p:spPr>
          <a:xfrm>
            <a:off x="311700" y="412863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58" name="Google Shape;58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2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61" name="Google Shape;61;p12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2" name="Google Shape;62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mplate Information">
  <p:cSld name="CUSTOM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4"/>
          <p:cNvSpPr txBox="1"/>
          <p:nvPr/>
        </p:nvSpPr>
        <p:spPr>
          <a:xfrm>
            <a:off x="417950" y="316025"/>
            <a:ext cx="4587300" cy="44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Template Information</a:t>
            </a:r>
            <a:endParaRPr sz="1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" name="Google Shape;67;p14"/>
          <p:cNvSpPr txBox="1"/>
          <p:nvPr/>
        </p:nvSpPr>
        <p:spPr>
          <a:xfrm>
            <a:off x="417950" y="856300"/>
            <a:ext cx="6289800" cy="39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This slide template was designed by James Weichert for UW CSE lectures.  </a:t>
            </a:r>
            <a:endParaRPr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" name="Google Shape;68;p14"/>
          <p:cNvSpPr txBox="1"/>
          <p:nvPr/>
        </p:nvSpPr>
        <p:spPr>
          <a:xfrm>
            <a:off x="1249300" y="1345569"/>
            <a:ext cx="1335300" cy="44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Accent Colors</a:t>
            </a:r>
            <a:endParaRPr b="1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" name="Google Shape;69;p14"/>
          <p:cNvSpPr/>
          <p:nvPr/>
        </p:nvSpPr>
        <p:spPr>
          <a:xfrm>
            <a:off x="1126975" y="2227095"/>
            <a:ext cx="336300" cy="3261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" name="Google Shape;70;p14"/>
          <p:cNvSpPr txBox="1"/>
          <p:nvPr/>
        </p:nvSpPr>
        <p:spPr>
          <a:xfrm>
            <a:off x="1626475" y="2165895"/>
            <a:ext cx="1141800" cy="44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#475D9A</a:t>
            </a:r>
            <a:endParaRPr sz="1800" b="1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" name="Google Shape;71;p14"/>
          <p:cNvSpPr/>
          <p:nvPr/>
        </p:nvSpPr>
        <p:spPr>
          <a:xfrm>
            <a:off x="1126975" y="2675595"/>
            <a:ext cx="336300" cy="3261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" name="Google Shape;72;p14"/>
          <p:cNvSpPr txBox="1"/>
          <p:nvPr/>
        </p:nvSpPr>
        <p:spPr>
          <a:xfrm>
            <a:off x="1626475" y="2614395"/>
            <a:ext cx="1141800" cy="44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#8264A6</a:t>
            </a:r>
            <a:endParaRPr sz="1800" b="1">
              <a:solidFill>
                <a:schemeClr val="accen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" name="Google Shape;73;p14"/>
          <p:cNvSpPr/>
          <p:nvPr/>
        </p:nvSpPr>
        <p:spPr>
          <a:xfrm>
            <a:off x="1126975" y="3124095"/>
            <a:ext cx="336300" cy="3261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" name="Google Shape;74;p14"/>
          <p:cNvSpPr txBox="1"/>
          <p:nvPr/>
        </p:nvSpPr>
        <p:spPr>
          <a:xfrm>
            <a:off x="1626475" y="3062895"/>
            <a:ext cx="1141800" cy="44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#577656</a:t>
            </a:r>
            <a:endParaRPr sz="1800" b="1">
              <a:solidFill>
                <a:schemeClr val="accent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75;p14"/>
          <p:cNvSpPr/>
          <p:nvPr/>
        </p:nvSpPr>
        <p:spPr>
          <a:xfrm>
            <a:off x="1126975" y="3572595"/>
            <a:ext cx="336300" cy="3261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" name="Google Shape;76;p14"/>
          <p:cNvSpPr txBox="1"/>
          <p:nvPr/>
        </p:nvSpPr>
        <p:spPr>
          <a:xfrm>
            <a:off x="1626475" y="3511395"/>
            <a:ext cx="1141800" cy="44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rPr>
              <a:t>#AB5457</a:t>
            </a:r>
            <a:endParaRPr sz="1800" b="1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" name="Google Shape;77;p14"/>
          <p:cNvSpPr/>
          <p:nvPr/>
        </p:nvSpPr>
        <p:spPr>
          <a:xfrm>
            <a:off x="1126975" y="4021095"/>
            <a:ext cx="336300" cy="32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" name="Google Shape;78;p14"/>
          <p:cNvSpPr txBox="1"/>
          <p:nvPr/>
        </p:nvSpPr>
        <p:spPr>
          <a:xfrm>
            <a:off x="1626475" y="3959895"/>
            <a:ext cx="1141800" cy="44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rPr>
              <a:t>#AB5457 </a:t>
            </a:r>
            <a:endParaRPr sz="1800" b="1">
              <a:solidFill>
                <a:schemeClr val="accent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" name="Google Shape;79;p14"/>
          <p:cNvSpPr txBox="1"/>
          <p:nvPr/>
        </p:nvSpPr>
        <p:spPr>
          <a:xfrm>
            <a:off x="2605096" y="3970293"/>
            <a:ext cx="336300" cy="39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*</a:t>
            </a:r>
            <a:endParaRPr sz="12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" name="Google Shape;80;p14"/>
          <p:cNvSpPr txBox="1"/>
          <p:nvPr/>
        </p:nvSpPr>
        <p:spPr>
          <a:xfrm>
            <a:off x="1126975" y="4490174"/>
            <a:ext cx="1814400" cy="50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* only WCAG 2.1 AA compliant for large text </a:t>
            </a:r>
            <a:endParaRPr sz="10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" name="Google Shape;81;p14"/>
          <p:cNvSpPr txBox="1"/>
          <p:nvPr/>
        </p:nvSpPr>
        <p:spPr>
          <a:xfrm>
            <a:off x="3664800" y="1345577"/>
            <a:ext cx="1814400" cy="44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Background Colors</a:t>
            </a:r>
            <a:endParaRPr b="1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" name="Google Shape;82;p14"/>
          <p:cNvSpPr/>
          <p:nvPr/>
        </p:nvSpPr>
        <p:spPr>
          <a:xfrm>
            <a:off x="3934650" y="2191395"/>
            <a:ext cx="1274700" cy="397500"/>
          </a:xfrm>
          <a:prstGeom prst="roundRect">
            <a:avLst>
              <a:gd name="adj" fmla="val 16667"/>
            </a:avLst>
          </a:prstGeom>
          <a:solidFill>
            <a:srgbClr val="3A4C7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#3A4C7E</a:t>
            </a:r>
            <a:endParaRPr sz="18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" name="Google Shape;83;p14"/>
          <p:cNvSpPr/>
          <p:nvPr/>
        </p:nvSpPr>
        <p:spPr>
          <a:xfrm>
            <a:off x="3934650" y="2639895"/>
            <a:ext cx="1274700" cy="397500"/>
          </a:xfrm>
          <a:prstGeom prst="roundRect">
            <a:avLst>
              <a:gd name="adj" fmla="val 16667"/>
            </a:avLst>
          </a:prstGeom>
          <a:solidFill>
            <a:srgbClr val="5F47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#5F477B</a:t>
            </a:r>
            <a:endParaRPr sz="18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" name="Google Shape;84;p14"/>
          <p:cNvSpPr/>
          <p:nvPr/>
        </p:nvSpPr>
        <p:spPr>
          <a:xfrm>
            <a:off x="3934650" y="3088395"/>
            <a:ext cx="1274700" cy="397500"/>
          </a:xfrm>
          <a:prstGeom prst="roundRect">
            <a:avLst>
              <a:gd name="adj" fmla="val 16667"/>
            </a:avLst>
          </a:prstGeom>
          <a:solidFill>
            <a:srgbClr val="4159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#415940</a:t>
            </a:r>
            <a:endParaRPr sz="18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14"/>
          <p:cNvSpPr/>
          <p:nvPr/>
        </p:nvSpPr>
        <p:spPr>
          <a:xfrm>
            <a:off x="3934650" y="3536895"/>
            <a:ext cx="1274700" cy="397500"/>
          </a:xfrm>
          <a:prstGeom prst="roundRect">
            <a:avLst>
              <a:gd name="adj" fmla="val 16667"/>
            </a:avLst>
          </a:prstGeom>
          <a:solidFill>
            <a:srgbClr val="883F4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#883F41</a:t>
            </a:r>
            <a:endParaRPr sz="18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14"/>
          <p:cNvSpPr txBox="1"/>
          <p:nvPr/>
        </p:nvSpPr>
        <p:spPr>
          <a:xfrm>
            <a:off x="984250" y="1656213"/>
            <a:ext cx="1865400" cy="39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At least WCAG 2.1 </a:t>
            </a:r>
            <a:r>
              <a:rPr lang="en" sz="10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AA</a:t>
            </a:r>
            <a:r>
              <a:rPr lang="en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compliant on a white background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14"/>
          <p:cNvSpPr txBox="1"/>
          <p:nvPr/>
        </p:nvSpPr>
        <p:spPr>
          <a:xfrm>
            <a:off x="3639300" y="1656213"/>
            <a:ext cx="1865400" cy="39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WCAG 2.1 </a:t>
            </a:r>
            <a:r>
              <a:rPr lang="en" sz="10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AAA</a:t>
            </a:r>
            <a:r>
              <a:rPr lang="en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compliant with white text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Google Shape;88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9" name="Google Shape;89;p14"/>
          <p:cNvSpPr txBox="1"/>
          <p:nvPr/>
        </p:nvSpPr>
        <p:spPr>
          <a:xfrm>
            <a:off x="6559388" y="1345569"/>
            <a:ext cx="1335300" cy="44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Text Colors</a:t>
            </a:r>
            <a:endParaRPr b="1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14"/>
          <p:cNvSpPr/>
          <p:nvPr/>
        </p:nvSpPr>
        <p:spPr>
          <a:xfrm>
            <a:off x="6437063" y="2227095"/>
            <a:ext cx="336300" cy="3261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14"/>
          <p:cNvSpPr txBox="1"/>
          <p:nvPr/>
        </p:nvSpPr>
        <p:spPr>
          <a:xfrm>
            <a:off x="6936563" y="2165895"/>
            <a:ext cx="1141800" cy="44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#434343</a:t>
            </a:r>
            <a:endParaRPr sz="1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14"/>
          <p:cNvSpPr txBox="1"/>
          <p:nvPr/>
        </p:nvSpPr>
        <p:spPr>
          <a:xfrm>
            <a:off x="6294338" y="1656213"/>
            <a:ext cx="1865400" cy="39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At least WCAG 2.1 </a:t>
            </a:r>
            <a:r>
              <a:rPr lang="en" sz="10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AA</a:t>
            </a:r>
            <a:r>
              <a:rPr lang="en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compliant on a white background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14"/>
          <p:cNvSpPr/>
          <p:nvPr/>
        </p:nvSpPr>
        <p:spPr>
          <a:xfrm>
            <a:off x="6437063" y="2675595"/>
            <a:ext cx="336300" cy="3261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14"/>
          <p:cNvSpPr txBox="1"/>
          <p:nvPr/>
        </p:nvSpPr>
        <p:spPr>
          <a:xfrm>
            <a:off x="6936563" y="2614395"/>
            <a:ext cx="1141800" cy="44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#767676</a:t>
            </a:r>
            <a:endParaRPr sz="1800" b="1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14"/>
          <p:cNvSpPr txBox="1"/>
          <p:nvPr/>
        </p:nvSpPr>
        <p:spPr>
          <a:xfrm>
            <a:off x="6559388" y="3124107"/>
            <a:ext cx="1335300" cy="44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Misc. Colors</a:t>
            </a:r>
            <a:endParaRPr b="1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14"/>
          <p:cNvSpPr/>
          <p:nvPr/>
        </p:nvSpPr>
        <p:spPr>
          <a:xfrm>
            <a:off x="6437063" y="3892132"/>
            <a:ext cx="336300" cy="3261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14"/>
          <p:cNvSpPr txBox="1"/>
          <p:nvPr/>
        </p:nvSpPr>
        <p:spPr>
          <a:xfrm>
            <a:off x="6936563" y="3830932"/>
            <a:ext cx="1141800" cy="44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rPr>
              <a:t>#DAB153</a:t>
            </a:r>
            <a:endParaRPr sz="1800" b="1">
              <a:solidFill>
                <a:schemeClr val="accent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4"/>
          <p:cNvSpPr txBox="1"/>
          <p:nvPr/>
        </p:nvSpPr>
        <p:spPr>
          <a:xfrm>
            <a:off x="6294350" y="3434759"/>
            <a:ext cx="1865400" cy="27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i="1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Only</a:t>
            </a:r>
            <a:r>
              <a:rPr lang="en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for non-text decoration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14"/>
          <p:cNvSpPr/>
          <p:nvPr/>
        </p:nvSpPr>
        <p:spPr>
          <a:xfrm>
            <a:off x="3934650" y="4015770"/>
            <a:ext cx="1274700" cy="3975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#FDF6E7</a:t>
            </a:r>
            <a:endParaRPr sz="1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14"/>
          <p:cNvSpPr txBox="1"/>
          <p:nvPr/>
        </p:nvSpPr>
        <p:spPr>
          <a:xfrm>
            <a:off x="5173451" y="3995380"/>
            <a:ext cx="336300" cy="39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**</a:t>
            </a:r>
            <a:endParaRPr sz="12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4"/>
          <p:cNvSpPr txBox="1"/>
          <p:nvPr/>
        </p:nvSpPr>
        <p:spPr>
          <a:xfrm>
            <a:off x="6253250" y="4490175"/>
            <a:ext cx="1947600" cy="50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** WCAG 2.1 AA compliant with grey,  blue, purple, and green text</a:t>
            </a:r>
            <a:endParaRPr sz="10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813300" y="2150850"/>
            <a:ext cx="75174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body" idx="1"/>
          </p:nvPr>
        </p:nvSpPr>
        <p:spPr>
          <a:xfrm>
            <a:off x="311700" y="1050525"/>
            <a:ext cx="8520600" cy="354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311700" y="281921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body" idx="1"/>
          </p:nvPr>
        </p:nvSpPr>
        <p:spPr>
          <a:xfrm>
            <a:off x="311700" y="105053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body" idx="2"/>
          </p:nvPr>
        </p:nvSpPr>
        <p:spPr>
          <a:xfrm>
            <a:off x="4832400" y="105053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title"/>
          </p:nvPr>
        </p:nvSpPr>
        <p:spPr>
          <a:xfrm>
            <a:off x="311700" y="281921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 txBox="1">
            <a:spLocks noGrp="1"/>
          </p:cNvSpPr>
          <p:nvPr>
            <p:ph type="title"/>
          </p:nvPr>
        </p:nvSpPr>
        <p:spPr>
          <a:xfrm>
            <a:off x="311700" y="281921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3" name="Google Shape;33;p7"/>
          <p:cNvSpPr txBox="1">
            <a:spLocks noGrp="1"/>
          </p:cNvSpPr>
          <p:nvPr>
            <p:ph type="title"/>
          </p:nvPr>
        </p:nvSpPr>
        <p:spPr>
          <a:xfrm>
            <a:off x="311700" y="281921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body" idx="1"/>
          </p:nvPr>
        </p:nvSpPr>
        <p:spPr>
          <a:xfrm>
            <a:off x="311700" y="105053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8"/>
          <p:cNvSpPr txBox="1">
            <a:spLocks noGrp="1"/>
          </p:cNvSpPr>
          <p:nvPr>
            <p:ph type="title"/>
          </p:nvPr>
        </p:nvSpPr>
        <p:spPr>
          <a:xfrm>
            <a:off x="1388100" y="480725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7" name="Google Shape;37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0" name="Google Shape;40;p9" descr="University of Washington &quot;W&quot; logo in purple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533619" y="50956"/>
            <a:ext cx="548700" cy="548700"/>
          </a:xfrm>
          <a:prstGeom prst="rect">
            <a:avLst/>
          </a:prstGeom>
          <a:noFill/>
          <a:ln>
            <a:noFill/>
          </a:ln>
        </p:spPr>
      </p:pic>
      <p:sp>
        <p:nvSpPr>
          <p:cNvPr id="41" name="Google Shape;41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5" name="Google Shape;45;p9"/>
          <p:cNvSpPr/>
          <p:nvPr/>
        </p:nvSpPr>
        <p:spPr>
          <a:xfrm>
            <a:off x="1147175" y="4663150"/>
            <a:ext cx="3425100" cy="393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" name="Google Shape;46;p9"/>
          <p:cNvSpPr txBox="1"/>
          <p:nvPr/>
        </p:nvSpPr>
        <p:spPr>
          <a:xfrm>
            <a:off x="348948" y="4703625"/>
            <a:ext cx="3863400" cy="3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CSE 160:</a:t>
            </a:r>
            <a:r>
              <a:rPr lang="en" sz="12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Introduction to Classes</a:t>
            </a:r>
            <a:endParaRPr sz="12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de Diagram">
  <p:cSld name="SECTION_TITLE_AND_DESCRIPTION_1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0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9" name="Google Shape;49;p10" descr="University of Washington &quot;W&quot; logo in purple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533619" y="50956"/>
            <a:ext cx="548700" cy="548700"/>
          </a:xfrm>
          <a:prstGeom prst="rect">
            <a:avLst/>
          </a:prstGeom>
          <a:noFill/>
          <a:ln>
            <a:noFill/>
          </a:ln>
        </p:spPr>
      </p:pic>
      <p:sp>
        <p:nvSpPr>
          <p:cNvPr id="50" name="Google Shape;50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1" name="Google Shape;51;p10"/>
          <p:cNvSpPr txBox="1">
            <a:spLocks noGrp="1"/>
          </p:cNvSpPr>
          <p:nvPr>
            <p:ph type="title"/>
          </p:nvPr>
        </p:nvSpPr>
        <p:spPr>
          <a:xfrm>
            <a:off x="311700" y="281925"/>
            <a:ext cx="39291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2" name="Google Shape;52;p10"/>
          <p:cNvSpPr/>
          <p:nvPr/>
        </p:nvSpPr>
        <p:spPr>
          <a:xfrm>
            <a:off x="556875" y="4710200"/>
            <a:ext cx="4015200" cy="346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" name="Google Shape;53;p10"/>
          <p:cNvSpPr txBox="1"/>
          <p:nvPr/>
        </p:nvSpPr>
        <p:spPr>
          <a:xfrm>
            <a:off x="348948" y="4703625"/>
            <a:ext cx="3863400" cy="3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CSE 160:</a:t>
            </a:r>
            <a:r>
              <a:rPr lang="en" sz="12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Introduction to Classes</a:t>
            </a:r>
            <a:endParaRPr sz="12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" name="Google Shape;54;p10"/>
          <p:cNvSpPr txBox="1">
            <a:spLocks noGrp="1"/>
          </p:cNvSpPr>
          <p:nvPr>
            <p:ph type="body" idx="1"/>
          </p:nvPr>
        </p:nvSpPr>
        <p:spPr>
          <a:xfrm>
            <a:off x="4933875" y="672800"/>
            <a:ext cx="3863400" cy="369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Font typeface="Roboto Mono"/>
              <a:buChar char="●"/>
              <a:defRPr>
                <a:latin typeface="Roboto Mono"/>
                <a:ea typeface="Roboto Mono"/>
                <a:cs typeface="Roboto Mono"/>
                <a:sym typeface="Roboto Mono"/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Font typeface="Roboto Mono"/>
              <a:buChar char="○"/>
              <a:defRPr>
                <a:latin typeface="Roboto Mono"/>
                <a:ea typeface="Roboto Mono"/>
                <a:cs typeface="Roboto Mono"/>
                <a:sym typeface="Roboto Mono"/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Font typeface="Roboto Mono"/>
              <a:buChar char="■"/>
              <a:defRPr>
                <a:latin typeface="Roboto Mono"/>
                <a:ea typeface="Roboto Mono"/>
                <a:cs typeface="Roboto Mono"/>
                <a:sym typeface="Roboto Mono"/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Font typeface="Roboto Mono"/>
              <a:buChar char="●"/>
              <a:defRPr>
                <a:latin typeface="Roboto Mono"/>
                <a:ea typeface="Roboto Mono"/>
                <a:cs typeface="Roboto Mono"/>
                <a:sym typeface="Roboto Mono"/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Font typeface="Roboto Mono"/>
              <a:buChar char="○"/>
              <a:defRPr>
                <a:latin typeface="Roboto Mono"/>
                <a:ea typeface="Roboto Mono"/>
                <a:cs typeface="Roboto Mono"/>
                <a:sym typeface="Roboto Mono"/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Font typeface="Roboto Mono"/>
              <a:buChar char="■"/>
              <a:defRPr>
                <a:latin typeface="Roboto Mono"/>
                <a:ea typeface="Roboto Mono"/>
                <a:cs typeface="Roboto Mono"/>
                <a:sym typeface="Roboto Mono"/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Font typeface="Roboto Mono"/>
              <a:buChar char="●"/>
              <a:defRPr>
                <a:latin typeface="Roboto Mono"/>
                <a:ea typeface="Roboto Mono"/>
                <a:cs typeface="Roboto Mono"/>
                <a:sym typeface="Roboto Mono"/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Font typeface="Roboto Mono"/>
              <a:buChar char="○"/>
              <a:defRPr>
                <a:latin typeface="Roboto Mono"/>
                <a:ea typeface="Roboto Mono"/>
                <a:cs typeface="Roboto Mono"/>
                <a:sym typeface="Roboto Mono"/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Font typeface="Roboto Mono"/>
              <a:buChar char="■"/>
              <a:defRPr>
                <a:latin typeface="Roboto Mono"/>
                <a:ea typeface="Roboto Mono"/>
                <a:cs typeface="Roboto Mono"/>
                <a:sym typeface="Roboto Mono"/>
              </a:defRPr>
            </a:lvl9pPr>
          </a:lstStyle>
          <a:p>
            <a:endParaRPr/>
          </a:p>
        </p:txBody>
      </p:sp>
      <p:sp>
        <p:nvSpPr>
          <p:cNvPr id="55" name="Google Shape;55;p10"/>
          <p:cNvSpPr txBox="1">
            <a:spLocks noGrp="1"/>
          </p:cNvSpPr>
          <p:nvPr>
            <p:ph type="body" idx="2"/>
          </p:nvPr>
        </p:nvSpPr>
        <p:spPr>
          <a:xfrm>
            <a:off x="339450" y="989325"/>
            <a:ext cx="3873600" cy="348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;p1" descr="University of Washington &quot;W&quot; logo in purple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8533619" y="50956"/>
            <a:ext cx="548700" cy="5487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" name="Google Shape;8;p1"/>
          <p:cNvSpPr txBox="1"/>
          <p:nvPr/>
        </p:nvSpPr>
        <p:spPr>
          <a:xfrm>
            <a:off x="2640300" y="4703625"/>
            <a:ext cx="3863400" cy="3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CSE 160:</a:t>
            </a:r>
            <a:r>
              <a:rPr lang="en" sz="12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Introduction to Classes</a:t>
            </a:r>
            <a:endParaRPr sz="12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Google Shape;9;p1"/>
          <p:cNvSpPr txBox="1">
            <a:spLocks noGrp="1"/>
          </p:cNvSpPr>
          <p:nvPr>
            <p:ph type="body" idx="1"/>
          </p:nvPr>
        </p:nvSpPr>
        <p:spPr>
          <a:xfrm>
            <a:off x="311700" y="1050525"/>
            <a:ext cx="8520600" cy="354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○"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■"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●"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○"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■"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●"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○"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■"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311700" y="281921"/>
            <a:ext cx="8520600" cy="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 sz="3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 sz="3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 sz="3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 sz="3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 sz="3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 sz="3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 sz="3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 sz="3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 sz="3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courses.cs.washington.edu/courses/cse160/26wi/programming_activities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courses.cs.washington.edu/courses/cse160/26wi/homework/a4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jupyter.rttl.uw.edu/2026-summer-cse-160-a/hub/user-redirect/lab/tree/COURSE_MATERIALS/lectures/lec17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image" Target="../media/image14.png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5"/>
          <p:cNvSpPr txBox="1">
            <a:spLocks noGrp="1"/>
          </p:cNvSpPr>
          <p:nvPr>
            <p:ph type="subTitle" idx="1"/>
          </p:nvPr>
        </p:nvSpPr>
        <p:spPr>
          <a:xfrm>
            <a:off x="2344275" y="2626049"/>
            <a:ext cx="5729400" cy="47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Data Programming</a:t>
            </a:r>
            <a:endParaRPr/>
          </a:p>
        </p:txBody>
      </p:sp>
      <p:sp>
        <p:nvSpPr>
          <p:cNvPr id="107" name="Google Shape;107;p15"/>
          <p:cNvSpPr txBox="1">
            <a:spLocks noGrp="1"/>
          </p:cNvSpPr>
          <p:nvPr>
            <p:ph type="ctrTitle"/>
          </p:nvPr>
        </p:nvSpPr>
        <p:spPr>
          <a:xfrm>
            <a:off x="1070175" y="1671819"/>
            <a:ext cx="7003500" cy="885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Introduction to Classes</a:t>
            </a:r>
            <a:endParaRPr/>
          </a:p>
        </p:txBody>
      </p:sp>
      <p:sp>
        <p:nvSpPr>
          <p:cNvPr id="108" name="Google Shape;108;p15"/>
          <p:cNvSpPr/>
          <p:nvPr/>
        </p:nvSpPr>
        <p:spPr>
          <a:xfrm>
            <a:off x="138846" y="4717784"/>
            <a:ext cx="664500" cy="296400"/>
          </a:xfrm>
          <a:prstGeom prst="roundRect">
            <a:avLst>
              <a:gd name="adj" fmla="val 18636"/>
            </a:avLst>
          </a:prstGeom>
          <a:solidFill>
            <a:srgbClr val="4159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Sli.do</a:t>
            </a:r>
            <a:endParaRPr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15"/>
          <p:cNvSpPr txBox="1"/>
          <p:nvPr/>
        </p:nvSpPr>
        <p:spPr>
          <a:xfrm>
            <a:off x="849528" y="4666069"/>
            <a:ext cx="858900" cy="38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#cse160</a:t>
            </a:r>
            <a:endParaRPr b="1">
              <a:solidFill>
                <a:schemeClr val="accent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15"/>
          <p:cNvSpPr/>
          <p:nvPr/>
        </p:nvSpPr>
        <p:spPr>
          <a:xfrm>
            <a:off x="6423738" y="3946414"/>
            <a:ext cx="1068900" cy="347100"/>
          </a:xfrm>
          <a:prstGeom prst="roundRect">
            <a:avLst>
              <a:gd name="adj" fmla="val 18636"/>
            </a:avLst>
          </a:prstGeom>
          <a:solidFill>
            <a:srgbClr val="3A4C7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Icebreaker</a:t>
            </a:r>
            <a:endParaRPr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15"/>
          <p:cNvSpPr txBox="1"/>
          <p:nvPr/>
        </p:nvSpPr>
        <p:spPr>
          <a:xfrm>
            <a:off x="661850" y="3881475"/>
            <a:ext cx="5680800" cy="4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i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Favorite pokémon?</a:t>
            </a:r>
            <a:endParaRPr sz="2000" b="1" i="1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</a:t>
            </a:fld>
            <a:endParaRPr/>
          </a:p>
        </p:txBody>
      </p:sp>
      <p:sp>
        <p:nvSpPr>
          <p:cNvPr id="113" name="Google Shape;113;p15"/>
          <p:cNvSpPr txBox="1"/>
          <p:nvPr/>
        </p:nvSpPr>
        <p:spPr>
          <a:xfrm>
            <a:off x="7787175" y="3530275"/>
            <a:ext cx="12858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Questions?</a:t>
            </a:r>
            <a:endParaRPr sz="1800" b="1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Picture 2" descr="The image shows a QR code, which is a two-dimensional barcode that can be scanned by a QR (Quick Response) reader to provide access to a specific link or information.&#10;&#10;AI-generated content may be incorrect.">
            <a:extLst>
              <a:ext uri="{FF2B5EF4-FFF2-40B4-BE49-F238E27FC236}">
                <a16:creationId xmlns:a16="http://schemas.microsoft.com/office/drawing/2014/main" id="{B4AF0203-BB3F-5BA0-D1F5-1E808E59B3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1225" y="3946414"/>
            <a:ext cx="1037700" cy="105269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  <p:sp>
        <p:nvSpPr>
          <p:cNvPr id="241" name="Google Shape;241;p24"/>
          <p:cNvSpPr txBox="1">
            <a:spLocks noGrp="1"/>
          </p:cNvSpPr>
          <p:nvPr>
            <p:ph type="title"/>
          </p:nvPr>
        </p:nvSpPr>
        <p:spPr>
          <a:xfrm>
            <a:off x="311700" y="281921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Classes in Python</a:t>
            </a:r>
            <a:endParaRPr/>
          </a:p>
        </p:txBody>
      </p:sp>
      <p:sp>
        <p:nvSpPr>
          <p:cNvPr id="242" name="Google Shape;242;p24"/>
          <p:cNvSpPr/>
          <p:nvPr/>
        </p:nvSpPr>
        <p:spPr>
          <a:xfrm>
            <a:off x="1104452" y="1374750"/>
            <a:ext cx="6178798" cy="2805600"/>
          </a:xfrm>
          <a:prstGeom prst="roundRect">
            <a:avLst>
              <a:gd name="adj" fmla="val 4673"/>
            </a:avLst>
          </a:prstGeom>
          <a:solidFill>
            <a:srgbClr val="FDF6E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rgbClr val="8264A6"/>
                </a:solidFill>
                <a:latin typeface="Roboto Mono"/>
                <a:ea typeface="Roboto Mono"/>
                <a:cs typeface="Roboto Mono"/>
                <a:sym typeface="Roboto Mono"/>
              </a:rPr>
              <a:t>class</a:t>
            </a:r>
            <a:r>
              <a:rPr lang="en" sz="1800" dirty="0">
                <a:solidFill>
                  <a:srgbClr val="233A44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 dirty="0">
                <a:solidFill>
                  <a:schemeClr val="accent1"/>
                </a:solidFill>
                <a:latin typeface="Roboto Mono"/>
                <a:ea typeface="Roboto Mono"/>
                <a:cs typeface="Roboto Mono"/>
                <a:sym typeface="Roboto Mono"/>
              </a:rPr>
              <a:t>ClassName</a:t>
            </a:r>
            <a:r>
              <a:rPr lang="en" sz="1800" dirty="0">
                <a:solidFill>
                  <a:srgbClr val="434343"/>
                </a:solidFill>
                <a:latin typeface="Roboto Mono"/>
                <a:ea typeface="Roboto Mono"/>
                <a:cs typeface="Roboto Mono"/>
                <a:sym typeface="Roboto Mono"/>
              </a:rPr>
              <a:t>:</a:t>
            </a:r>
            <a:endParaRPr sz="1800" dirty="0">
              <a:solidFill>
                <a:srgbClr val="434343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45720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57765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4572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class_var </a:t>
            </a:r>
            <a:r>
              <a:rPr lang="en" sz="1800" b="1" dirty="0">
                <a:solidFill>
                  <a:schemeClr val="accent2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 dirty="0">
                <a:solidFill>
                  <a:schemeClr val="accent3"/>
                </a:solidFill>
                <a:latin typeface="Roboto Mono"/>
                <a:ea typeface="Roboto Mono"/>
                <a:cs typeface="Roboto Mono"/>
                <a:sym typeface="Roboto Mono"/>
              </a:rPr>
              <a:t>42</a:t>
            </a:r>
            <a:b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b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	</a:t>
            </a:r>
            <a:r>
              <a:rPr lang="en" sz="1800" b="1" dirty="0">
                <a:solidFill>
                  <a:schemeClr val="accent2"/>
                </a:solidFill>
                <a:latin typeface="Roboto Mono"/>
                <a:ea typeface="Roboto Mono"/>
                <a:cs typeface="Roboto Mono"/>
                <a:sym typeface="Roboto Mono"/>
              </a:rPr>
              <a:t>def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 dirty="0">
                <a:solidFill>
                  <a:schemeClr val="accent1"/>
                </a:solidFill>
                <a:latin typeface="Roboto Mono"/>
                <a:ea typeface="Roboto Mono"/>
                <a:cs typeface="Roboto Mono"/>
                <a:sym typeface="Roboto Mono"/>
              </a:rPr>
              <a:t>my_method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800" dirty="0">
                <a:solidFill>
                  <a:schemeClr val="accent3"/>
                </a:solidFill>
                <a:latin typeface="Roboto Mono"/>
                <a:ea typeface="Roboto Mono"/>
                <a:cs typeface="Roboto Mono"/>
                <a:sym typeface="Roboto Mono"/>
              </a:rPr>
              <a:t>self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, parameter):</a:t>
            </a:r>
            <a:b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		 </a:t>
            </a:r>
            <a:b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		</a:t>
            </a:r>
            <a:r>
              <a:rPr lang="en" sz="1800" dirty="0">
                <a:solidFill>
                  <a:schemeClr val="accent3"/>
                </a:solidFill>
                <a:latin typeface="Roboto Mono"/>
                <a:ea typeface="Roboto Mono"/>
                <a:cs typeface="Roboto Mono"/>
                <a:sym typeface="Roboto Mono"/>
              </a:rPr>
              <a:t>self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.instance_var </a:t>
            </a:r>
            <a:r>
              <a:rPr lang="en" sz="1800" b="1" dirty="0">
                <a:solidFill>
                  <a:schemeClr val="accent2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parameter</a:t>
            </a:r>
            <a:b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b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	</a:t>
            </a:r>
            <a:r>
              <a:rPr lang="en" sz="1800" dirty="0">
                <a:solidFill>
                  <a:schemeClr val="accent3"/>
                </a:solidFill>
                <a:latin typeface="Roboto Mono"/>
                <a:ea typeface="Roboto Mono"/>
                <a:cs typeface="Roboto Mono"/>
                <a:sym typeface="Roboto Mono"/>
              </a:rPr>
              <a:t># ...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endParaRPr sz="1800" dirty="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grpSp>
        <p:nvGrpSpPr>
          <p:cNvPr id="243" name="Google Shape;243;p24"/>
          <p:cNvGrpSpPr/>
          <p:nvPr/>
        </p:nvGrpSpPr>
        <p:grpSpPr>
          <a:xfrm>
            <a:off x="164852" y="989321"/>
            <a:ext cx="1784549" cy="861669"/>
            <a:chOff x="957151" y="971756"/>
            <a:chExt cx="1784549" cy="861669"/>
          </a:xfrm>
        </p:grpSpPr>
        <p:sp>
          <p:nvSpPr>
            <p:cNvPr id="244" name="Google Shape;244;p24"/>
            <p:cNvSpPr txBox="1"/>
            <p:nvPr/>
          </p:nvSpPr>
          <p:spPr>
            <a:xfrm>
              <a:off x="957151" y="971756"/>
              <a:ext cx="837300" cy="602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 dirty="0">
                  <a:solidFill>
                    <a:srgbClr val="8264A6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 class</a:t>
              </a:r>
              <a:r>
                <a:rPr lang="en" b="1" dirty="0">
                  <a:solidFill>
                    <a:srgbClr val="8264A6"/>
                  </a:solidFill>
                  <a:latin typeface="Calibri"/>
                  <a:ea typeface="Calibri"/>
                  <a:cs typeface="Calibri"/>
                  <a:sym typeface="Calibri"/>
                </a:rPr>
                <a:t> keyword</a:t>
              </a:r>
              <a:endParaRPr b="1" dirty="0">
                <a:solidFill>
                  <a:srgbClr val="8264A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5" name="Google Shape;245;p24"/>
            <p:cNvSpPr/>
            <p:nvPr/>
          </p:nvSpPr>
          <p:spPr>
            <a:xfrm>
              <a:off x="1950300" y="1512425"/>
              <a:ext cx="791400" cy="321000"/>
            </a:xfrm>
            <a:prstGeom prst="roundRect">
              <a:avLst>
                <a:gd name="adj" fmla="val 16667"/>
              </a:avLst>
            </a:prstGeom>
            <a:noFill/>
            <a:ln w="28575" cap="flat" cmpd="sng">
              <a:solidFill>
                <a:srgbClr val="8264A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46" name="Google Shape;246;p24"/>
            <p:cNvCxnSpPr>
              <a:stCxn id="244" idx="3"/>
              <a:endCxn id="245" idx="1"/>
            </p:cNvCxnSpPr>
            <p:nvPr/>
          </p:nvCxnSpPr>
          <p:spPr>
            <a:xfrm>
              <a:off x="1794451" y="1272806"/>
              <a:ext cx="155849" cy="400119"/>
            </a:xfrm>
            <a:prstGeom prst="straightConnector1">
              <a:avLst/>
            </a:prstGeom>
            <a:noFill/>
            <a:ln w="19050" cap="flat" cmpd="sng">
              <a:solidFill>
                <a:srgbClr val="8264A6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</p:grpSp>
      <p:grpSp>
        <p:nvGrpSpPr>
          <p:cNvPr id="247" name="Google Shape;247;p24"/>
          <p:cNvGrpSpPr/>
          <p:nvPr/>
        </p:nvGrpSpPr>
        <p:grpSpPr>
          <a:xfrm>
            <a:off x="1686602" y="905225"/>
            <a:ext cx="1898100" cy="939925"/>
            <a:chOff x="2490300" y="893500"/>
            <a:chExt cx="1898100" cy="939925"/>
          </a:xfrm>
        </p:grpSpPr>
        <p:grpSp>
          <p:nvGrpSpPr>
            <p:cNvPr id="248" name="Google Shape;248;p24"/>
            <p:cNvGrpSpPr/>
            <p:nvPr/>
          </p:nvGrpSpPr>
          <p:grpSpPr>
            <a:xfrm>
              <a:off x="2490300" y="893500"/>
              <a:ext cx="1898100" cy="939925"/>
              <a:chOff x="2418400" y="1876625"/>
              <a:chExt cx="1898100" cy="939925"/>
            </a:xfrm>
          </p:grpSpPr>
          <p:sp>
            <p:nvSpPr>
              <p:cNvPr id="249" name="Google Shape;249;p24"/>
              <p:cNvSpPr/>
              <p:nvPr/>
            </p:nvSpPr>
            <p:spPr>
              <a:xfrm>
                <a:off x="2722450" y="2495550"/>
                <a:ext cx="1290000" cy="321000"/>
              </a:xfrm>
              <a:prstGeom prst="roundRect">
                <a:avLst>
                  <a:gd name="adj" fmla="val 16667"/>
                </a:avLst>
              </a:prstGeom>
              <a:noFill/>
              <a:ln w="28575" cap="flat" cmpd="sng">
                <a:solidFill>
                  <a:srgbClr val="475D9A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0" name="Google Shape;250;p24"/>
              <p:cNvSpPr txBox="1"/>
              <p:nvPr/>
            </p:nvSpPr>
            <p:spPr>
              <a:xfrm>
                <a:off x="2418400" y="1876625"/>
                <a:ext cx="1898100" cy="361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b="1">
                    <a:solidFill>
                      <a:srgbClr val="475D9A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class name (uppercase)</a:t>
                </a:r>
                <a:endParaRPr b="1">
                  <a:solidFill>
                    <a:srgbClr val="475D9A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cxnSp>
          <p:nvCxnSpPr>
            <p:cNvPr id="251" name="Google Shape;251;p24"/>
            <p:cNvCxnSpPr>
              <a:stCxn id="250" idx="2"/>
              <a:endCxn id="249" idx="0"/>
            </p:cNvCxnSpPr>
            <p:nvPr/>
          </p:nvCxnSpPr>
          <p:spPr>
            <a:xfrm>
              <a:off x="3439350" y="1255000"/>
              <a:ext cx="0" cy="257400"/>
            </a:xfrm>
            <a:prstGeom prst="straightConnector1">
              <a:avLst/>
            </a:prstGeom>
            <a:noFill/>
            <a:ln w="19050" cap="flat" cmpd="sng">
              <a:solidFill>
                <a:srgbClr val="475D9A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</p:grpSp>
      <p:grpSp>
        <p:nvGrpSpPr>
          <p:cNvPr id="252" name="Google Shape;252;p24"/>
          <p:cNvGrpSpPr/>
          <p:nvPr/>
        </p:nvGrpSpPr>
        <p:grpSpPr>
          <a:xfrm>
            <a:off x="420002" y="2481430"/>
            <a:ext cx="1753043" cy="1507169"/>
            <a:chOff x="417422" y="2078200"/>
            <a:chExt cx="1724103" cy="1910400"/>
          </a:xfrm>
        </p:grpSpPr>
        <p:sp>
          <p:nvSpPr>
            <p:cNvPr id="253" name="Google Shape;253;p24"/>
            <p:cNvSpPr txBox="1"/>
            <p:nvPr/>
          </p:nvSpPr>
          <p:spPr>
            <a:xfrm>
              <a:off x="417422" y="2608450"/>
              <a:ext cx="1480800" cy="645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 i="1" dirty="0">
                  <a:solidFill>
                    <a:srgbClr val="AB5457"/>
                  </a:solidFill>
                  <a:latin typeface="Calibri"/>
                  <a:ea typeface="Calibri"/>
                  <a:cs typeface="Calibri"/>
                  <a:sym typeface="Calibri"/>
                </a:rPr>
                <a:t>everything is indented!</a:t>
              </a:r>
              <a:endParaRPr b="1" i="1" dirty="0">
                <a:solidFill>
                  <a:srgbClr val="AB5457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4" name="Google Shape;254;p24"/>
            <p:cNvSpPr/>
            <p:nvPr/>
          </p:nvSpPr>
          <p:spPr>
            <a:xfrm>
              <a:off x="1989725" y="2078200"/>
              <a:ext cx="151800" cy="1910400"/>
            </a:xfrm>
            <a:prstGeom prst="leftBrace">
              <a:avLst>
                <a:gd name="adj1" fmla="val 50000"/>
                <a:gd name="adj2" fmla="val 50000"/>
              </a:avLst>
            </a:prstGeom>
            <a:noFill/>
            <a:ln w="19050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55" name="Google Shape;255;p24"/>
          <p:cNvGrpSpPr/>
          <p:nvPr/>
        </p:nvGrpSpPr>
        <p:grpSpPr>
          <a:xfrm>
            <a:off x="2635325" y="2377815"/>
            <a:ext cx="6654950" cy="806100"/>
            <a:chOff x="2386725" y="2386825"/>
            <a:chExt cx="6654950" cy="806100"/>
          </a:xfrm>
        </p:grpSpPr>
        <p:sp>
          <p:nvSpPr>
            <p:cNvPr id="256" name="Google Shape;256;p24"/>
            <p:cNvSpPr/>
            <p:nvPr/>
          </p:nvSpPr>
          <p:spPr>
            <a:xfrm>
              <a:off x="2386725" y="2593071"/>
              <a:ext cx="4367400" cy="393600"/>
            </a:xfrm>
            <a:prstGeom prst="roundRect">
              <a:avLst>
                <a:gd name="adj" fmla="val 16667"/>
              </a:avLst>
            </a:prstGeom>
            <a:noFill/>
            <a:ln w="28575" cap="flat" cmpd="sng">
              <a:solidFill>
                <a:srgbClr val="475D9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7" name="Google Shape;257;p24"/>
            <p:cNvSpPr txBox="1"/>
            <p:nvPr/>
          </p:nvSpPr>
          <p:spPr>
            <a:xfrm>
              <a:off x="7399475" y="2386825"/>
              <a:ext cx="1642200" cy="806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solidFill>
                    <a:srgbClr val="475D9A"/>
                  </a:solidFill>
                  <a:latin typeface="Calibri"/>
                  <a:ea typeface="Calibri"/>
                  <a:cs typeface="Calibri"/>
                  <a:sym typeface="Calibri"/>
                </a:rPr>
                <a:t>function defined </a:t>
              </a:r>
              <a:r>
                <a:rPr lang="en" b="1" i="1">
                  <a:solidFill>
                    <a:srgbClr val="475D9A"/>
                  </a:solidFill>
                  <a:latin typeface="Calibri"/>
                  <a:ea typeface="Calibri"/>
                  <a:cs typeface="Calibri"/>
                  <a:sym typeface="Calibri"/>
                </a:rPr>
                <a:t>inside</a:t>
              </a:r>
              <a:r>
                <a:rPr lang="en" b="1">
                  <a:solidFill>
                    <a:srgbClr val="475D9A"/>
                  </a:solidFill>
                  <a:latin typeface="Calibri"/>
                  <a:ea typeface="Calibri"/>
                  <a:cs typeface="Calibri"/>
                  <a:sym typeface="Calibri"/>
                </a:rPr>
                <a:t> of class definition</a:t>
              </a:r>
              <a:endParaRPr b="1">
                <a:solidFill>
                  <a:srgbClr val="475D9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58" name="Google Shape;258;p24"/>
            <p:cNvCxnSpPr>
              <a:stCxn id="257" idx="1"/>
              <a:endCxn id="256" idx="3"/>
            </p:cNvCxnSpPr>
            <p:nvPr/>
          </p:nvCxnSpPr>
          <p:spPr>
            <a:xfrm rot="10800000">
              <a:off x="6754175" y="2789875"/>
              <a:ext cx="645300" cy="0"/>
            </a:xfrm>
            <a:prstGeom prst="straightConnector1">
              <a:avLst/>
            </a:prstGeom>
            <a:noFill/>
            <a:ln w="19050" cap="flat" cmpd="sng">
              <a:solidFill>
                <a:srgbClr val="475D9A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</p:grpSp>
      <p:grpSp>
        <p:nvGrpSpPr>
          <p:cNvPr id="259" name="Google Shape;259;p24"/>
          <p:cNvGrpSpPr/>
          <p:nvPr/>
        </p:nvGrpSpPr>
        <p:grpSpPr>
          <a:xfrm>
            <a:off x="4540050" y="1512403"/>
            <a:ext cx="4385175" cy="725647"/>
            <a:chOff x="4540050" y="1512403"/>
            <a:chExt cx="4385175" cy="725647"/>
          </a:xfrm>
        </p:grpSpPr>
        <p:sp>
          <p:nvSpPr>
            <p:cNvPr id="260" name="Google Shape;260;p24"/>
            <p:cNvSpPr txBox="1"/>
            <p:nvPr/>
          </p:nvSpPr>
          <p:spPr>
            <a:xfrm>
              <a:off x="7444425" y="1512403"/>
              <a:ext cx="1480800" cy="645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 i="1">
                  <a:solidFill>
                    <a:srgbClr val="AB5457"/>
                  </a:solidFill>
                  <a:latin typeface="Calibri"/>
                  <a:ea typeface="Calibri"/>
                  <a:cs typeface="Calibri"/>
                  <a:sym typeface="Calibri"/>
                </a:rPr>
                <a:t>class attribute (the same for every instance)</a:t>
              </a:r>
              <a:endParaRPr b="1" i="1">
                <a:solidFill>
                  <a:srgbClr val="AB5457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61" name="Google Shape;261;p24"/>
            <p:cNvCxnSpPr/>
            <p:nvPr/>
          </p:nvCxnSpPr>
          <p:spPr>
            <a:xfrm flipH="1">
              <a:off x="4540050" y="1990250"/>
              <a:ext cx="2845500" cy="247800"/>
            </a:xfrm>
            <a:prstGeom prst="straightConnector1">
              <a:avLst/>
            </a:prstGeom>
            <a:noFill/>
            <a:ln w="19050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</p:grpSp>
      <p:grpSp>
        <p:nvGrpSpPr>
          <p:cNvPr id="262" name="Google Shape;262;p24"/>
          <p:cNvGrpSpPr/>
          <p:nvPr/>
        </p:nvGrpSpPr>
        <p:grpSpPr>
          <a:xfrm>
            <a:off x="7399475" y="3192918"/>
            <a:ext cx="1480800" cy="792060"/>
            <a:chOff x="7399475" y="3192918"/>
            <a:chExt cx="1480800" cy="792060"/>
          </a:xfrm>
        </p:grpSpPr>
        <p:sp>
          <p:nvSpPr>
            <p:cNvPr id="263" name="Google Shape;263;p24"/>
            <p:cNvSpPr txBox="1"/>
            <p:nvPr/>
          </p:nvSpPr>
          <p:spPr>
            <a:xfrm>
              <a:off x="7399475" y="3339978"/>
              <a:ext cx="1480800" cy="645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 i="1">
                  <a:solidFill>
                    <a:srgbClr val="475D9A"/>
                  </a:solidFill>
                  <a:latin typeface="Calibri"/>
                  <a:ea typeface="Calibri"/>
                  <a:cs typeface="Calibri"/>
                  <a:sym typeface="Calibri"/>
                </a:rPr>
                <a:t>a </a:t>
              </a:r>
              <a:r>
                <a:rPr lang="en" b="1" i="1" u="sng">
                  <a:solidFill>
                    <a:srgbClr val="475D9A"/>
                  </a:solidFill>
                  <a:latin typeface="Calibri"/>
                  <a:ea typeface="Calibri"/>
                  <a:cs typeface="Calibri"/>
                  <a:sym typeface="Calibri"/>
                </a:rPr>
                <a:t>method</a:t>
              </a:r>
              <a:endParaRPr b="1" i="1" u="sng">
                <a:solidFill>
                  <a:srgbClr val="475D9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4" name="Google Shape;264;p24"/>
            <p:cNvSpPr/>
            <p:nvPr/>
          </p:nvSpPr>
          <p:spPr>
            <a:xfrm>
              <a:off x="8083925" y="3192918"/>
              <a:ext cx="111900" cy="215700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65" name="Google Shape;265;p24"/>
          <p:cNvGrpSpPr/>
          <p:nvPr/>
        </p:nvGrpSpPr>
        <p:grpSpPr>
          <a:xfrm>
            <a:off x="3397000" y="3484975"/>
            <a:ext cx="3846300" cy="1262725"/>
            <a:chOff x="3397000" y="3484975"/>
            <a:chExt cx="3846300" cy="1262725"/>
          </a:xfrm>
        </p:grpSpPr>
        <p:sp>
          <p:nvSpPr>
            <p:cNvPr id="266" name="Google Shape;266;p24"/>
            <p:cNvSpPr txBox="1"/>
            <p:nvPr/>
          </p:nvSpPr>
          <p:spPr>
            <a:xfrm>
              <a:off x="3961600" y="4302500"/>
              <a:ext cx="3281700" cy="445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 i="1">
                  <a:solidFill>
                    <a:srgbClr val="577656"/>
                  </a:solidFill>
                  <a:latin typeface="Calibri"/>
                  <a:ea typeface="Calibri"/>
                  <a:cs typeface="Calibri"/>
                  <a:sym typeface="Calibri"/>
                </a:rPr>
                <a:t>this is new… (more on this soon!)</a:t>
              </a:r>
              <a:endParaRPr b="1" i="1">
                <a:solidFill>
                  <a:srgbClr val="57765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67" name="Google Shape;267;p24"/>
            <p:cNvCxnSpPr/>
            <p:nvPr/>
          </p:nvCxnSpPr>
          <p:spPr>
            <a:xfrm rot="10800000">
              <a:off x="3397000" y="3484975"/>
              <a:ext cx="1167000" cy="895200"/>
            </a:xfrm>
            <a:prstGeom prst="straightConnector1">
              <a:avLst/>
            </a:prstGeom>
            <a:noFill/>
            <a:ln w="19050" cap="flat" cmpd="sng">
              <a:solidFill>
                <a:srgbClr val="577656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2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11</a:t>
            </a:fld>
            <a:endParaRPr/>
          </a:p>
        </p:txBody>
      </p:sp>
      <p:sp>
        <p:nvSpPr>
          <p:cNvPr id="273" name="Google Shape;273;p25"/>
          <p:cNvSpPr txBox="1">
            <a:spLocks noGrp="1"/>
          </p:cNvSpPr>
          <p:nvPr>
            <p:ph type="title"/>
          </p:nvPr>
        </p:nvSpPr>
        <p:spPr>
          <a:xfrm>
            <a:off x="311700" y="281921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Creating an Object</a:t>
            </a:r>
            <a:endParaRPr/>
          </a:p>
        </p:txBody>
      </p:sp>
      <p:sp>
        <p:nvSpPr>
          <p:cNvPr id="274" name="Google Shape;274;p25"/>
          <p:cNvSpPr/>
          <p:nvPr/>
        </p:nvSpPr>
        <p:spPr>
          <a:xfrm>
            <a:off x="1860750" y="1374750"/>
            <a:ext cx="5996616" cy="1790400"/>
          </a:xfrm>
          <a:prstGeom prst="roundRect">
            <a:avLst>
              <a:gd name="adj" fmla="val 6788"/>
            </a:avLst>
          </a:prstGeom>
          <a:solidFill>
            <a:srgbClr val="FDF6E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rgbClr val="8264A6"/>
                </a:solidFill>
                <a:latin typeface="Roboto Mono"/>
                <a:ea typeface="Roboto Mono"/>
                <a:cs typeface="Roboto Mono"/>
                <a:sym typeface="Roboto Mono"/>
              </a:rPr>
              <a:t>class</a:t>
            </a:r>
            <a:r>
              <a:rPr lang="en" sz="1800" dirty="0">
                <a:solidFill>
                  <a:srgbClr val="233A44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 dirty="0">
                <a:solidFill>
                  <a:schemeClr val="accent1"/>
                </a:solidFill>
                <a:latin typeface="Roboto Mono"/>
                <a:ea typeface="Roboto Mono"/>
                <a:cs typeface="Roboto Mono"/>
                <a:sym typeface="Roboto Mono"/>
              </a:rPr>
              <a:t>ClassName</a:t>
            </a:r>
            <a:r>
              <a:rPr lang="en" sz="1800" dirty="0">
                <a:solidFill>
                  <a:srgbClr val="434343"/>
                </a:solidFill>
                <a:latin typeface="Roboto Mono"/>
                <a:ea typeface="Roboto Mono"/>
                <a:cs typeface="Roboto Mono"/>
                <a:sym typeface="Roboto Mono"/>
              </a:rPr>
              <a:t>:</a:t>
            </a:r>
            <a:b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b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	</a:t>
            </a:r>
            <a:r>
              <a:rPr lang="en" sz="1800" b="1" dirty="0">
                <a:solidFill>
                  <a:schemeClr val="accent2"/>
                </a:solidFill>
                <a:latin typeface="Roboto Mono"/>
                <a:ea typeface="Roboto Mono"/>
                <a:cs typeface="Roboto Mono"/>
                <a:sym typeface="Roboto Mono"/>
              </a:rPr>
              <a:t>def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 dirty="0">
                <a:solidFill>
                  <a:schemeClr val="accent1"/>
                </a:solidFill>
                <a:latin typeface="Roboto Mono"/>
                <a:ea typeface="Roboto Mono"/>
                <a:cs typeface="Roboto Mono"/>
                <a:sym typeface="Roboto Mono"/>
              </a:rPr>
              <a:t>__init__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800" dirty="0">
                <a:solidFill>
                  <a:schemeClr val="accent3"/>
                </a:solidFill>
                <a:latin typeface="Roboto Mono"/>
                <a:ea typeface="Roboto Mono"/>
                <a:cs typeface="Roboto Mono"/>
                <a:sym typeface="Roboto Mono"/>
              </a:rPr>
              <a:t>self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, parameter):</a:t>
            </a:r>
            <a:b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		 </a:t>
            </a:r>
            <a:b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		</a:t>
            </a:r>
            <a:r>
              <a:rPr lang="en" sz="1800" dirty="0">
                <a:solidFill>
                  <a:schemeClr val="accent3"/>
                </a:solidFill>
                <a:latin typeface="Roboto Mono"/>
                <a:ea typeface="Roboto Mono"/>
                <a:cs typeface="Roboto Mono"/>
                <a:sym typeface="Roboto Mono"/>
              </a:rPr>
              <a:t>self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.parameter </a:t>
            </a:r>
            <a:r>
              <a:rPr lang="en" sz="1800" b="1" dirty="0">
                <a:solidFill>
                  <a:schemeClr val="accent2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parameter</a:t>
            </a:r>
            <a:endParaRPr sz="1800" dirty="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275" name="Google Shape;275;p25"/>
          <p:cNvSpPr/>
          <p:nvPr/>
        </p:nvSpPr>
        <p:spPr>
          <a:xfrm>
            <a:off x="2716800" y="3614525"/>
            <a:ext cx="3710400" cy="606900"/>
          </a:xfrm>
          <a:prstGeom prst="roundRect">
            <a:avLst>
              <a:gd name="adj" fmla="val 17388"/>
            </a:avLst>
          </a:prstGeom>
          <a:solidFill>
            <a:srgbClr val="FDF6E7"/>
          </a:solidFill>
          <a:ln w="2857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my_object </a:t>
            </a:r>
            <a:r>
              <a:rPr lang="en" sz="1800" b="1">
                <a:solidFill>
                  <a:schemeClr val="accent2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ClassName(</a:t>
            </a:r>
            <a:r>
              <a:rPr lang="en" sz="1800">
                <a:solidFill>
                  <a:schemeClr val="accent3"/>
                </a:solidFill>
                <a:latin typeface="Roboto Mono"/>
                <a:ea typeface="Roboto Mono"/>
                <a:cs typeface="Roboto Mono"/>
                <a:sym typeface="Roboto Mono"/>
              </a:rPr>
              <a:t>18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8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grpSp>
        <p:nvGrpSpPr>
          <p:cNvPr id="276" name="Google Shape;276;p25"/>
          <p:cNvGrpSpPr/>
          <p:nvPr/>
        </p:nvGrpSpPr>
        <p:grpSpPr>
          <a:xfrm>
            <a:off x="607546" y="1421611"/>
            <a:ext cx="1086254" cy="1686300"/>
            <a:chOff x="607546" y="1421611"/>
            <a:chExt cx="1086254" cy="1686300"/>
          </a:xfrm>
        </p:grpSpPr>
        <p:sp>
          <p:nvSpPr>
            <p:cNvPr id="277" name="Google Shape;277;p25"/>
            <p:cNvSpPr/>
            <p:nvPr/>
          </p:nvSpPr>
          <p:spPr>
            <a:xfrm>
              <a:off x="1605900" y="1421611"/>
              <a:ext cx="87900" cy="1686300"/>
            </a:xfrm>
            <a:prstGeom prst="leftBrace">
              <a:avLst>
                <a:gd name="adj1" fmla="val 50000"/>
                <a:gd name="adj2" fmla="val 50000"/>
              </a:avLst>
            </a:prstGeom>
            <a:noFill/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8" name="Google Shape;278;p25"/>
            <p:cNvSpPr txBox="1"/>
            <p:nvPr/>
          </p:nvSpPr>
          <p:spPr>
            <a:xfrm>
              <a:off x="607546" y="1865306"/>
              <a:ext cx="1008600" cy="830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 dirty="0">
                  <a:solidFill>
                    <a:schemeClr val="accent2"/>
                  </a:solidFill>
                  <a:latin typeface="Calibri"/>
                  <a:ea typeface="Calibri"/>
                  <a:cs typeface="Calibri"/>
                  <a:sym typeface="Calibri"/>
                </a:rPr>
                <a:t>defining the class (template)</a:t>
              </a:r>
              <a:endParaRPr b="1" dirty="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79" name="Google Shape;279;p25"/>
          <p:cNvGrpSpPr/>
          <p:nvPr/>
        </p:nvGrpSpPr>
        <p:grpSpPr>
          <a:xfrm>
            <a:off x="565378" y="3502925"/>
            <a:ext cx="2168944" cy="830100"/>
            <a:chOff x="430361" y="3502925"/>
            <a:chExt cx="2168944" cy="830100"/>
          </a:xfrm>
        </p:grpSpPr>
        <p:sp>
          <p:nvSpPr>
            <p:cNvPr id="280" name="Google Shape;280;p25"/>
            <p:cNvSpPr txBox="1"/>
            <p:nvPr/>
          </p:nvSpPr>
          <p:spPr>
            <a:xfrm>
              <a:off x="430361" y="3502925"/>
              <a:ext cx="1647000" cy="830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 dirty="0">
                  <a:solidFill>
                    <a:schemeClr val="accent3"/>
                  </a:solidFill>
                  <a:latin typeface="Calibri"/>
                  <a:ea typeface="Calibri"/>
                  <a:cs typeface="Calibri"/>
                  <a:sym typeface="Calibri"/>
                </a:rPr>
                <a:t>creating an </a:t>
              </a:r>
              <a:r>
                <a:rPr lang="en" b="1" i="1" u="sng" dirty="0">
                  <a:solidFill>
                    <a:schemeClr val="accent3"/>
                  </a:solidFill>
                  <a:latin typeface="Calibri"/>
                  <a:ea typeface="Calibri"/>
                  <a:cs typeface="Calibri"/>
                  <a:sym typeface="Calibri"/>
                </a:rPr>
                <a:t>instance</a:t>
              </a:r>
              <a:r>
                <a:rPr lang="en" b="1" dirty="0">
                  <a:solidFill>
                    <a:schemeClr val="accent3"/>
                  </a:solidFill>
                  <a:latin typeface="Calibri"/>
                  <a:ea typeface="Calibri"/>
                  <a:cs typeface="Calibri"/>
                  <a:sym typeface="Calibri"/>
                </a:rPr>
                <a:t> of the class (i.e. an object)</a:t>
              </a:r>
              <a:endParaRPr b="1" dirty="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81" name="Google Shape;281;p25"/>
            <p:cNvCxnSpPr/>
            <p:nvPr/>
          </p:nvCxnSpPr>
          <p:spPr>
            <a:xfrm>
              <a:off x="1960005" y="3917975"/>
              <a:ext cx="639300" cy="0"/>
            </a:xfrm>
            <a:prstGeom prst="straightConnector1">
              <a:avLst/>
            </a:prstGeom>
            <a:noFill/>
            <a:ln w="19050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</p:grpSp>
      <p:grpSp>
        <p:nvGrpSpPr>
          <p:cNvPr id="282" name="Google Shape;282;p25"/>
          <p:cNvGrpSpPr/>
          <p:nvPr/>
        </p:nvGrpSpPr>
        <p:grpSpPr>
          <a:xfrm>
            <a:off x="3399641" y="679656"/>
            <a:ext cx="4035925" cy="1761200"/>
            <a:chOff x="2936975" y="662275"/>
            <a:chExt cx="4035925" cy="1761200"/>
          </a:xfrm>
        </p:grpSpPr>
        <p:sp>
          <p:nvSpPr>
            <p:cNvPr id="283" name="Google Shape;283;p25"/>
            <p:cNvSpPr/>
            <p:nvPr/>
          </p:nvSpPr>
          <p:spPr>
            <a:xfrm>
              <a:off x="2936975" y="2102475"/>
              <a:ext cx="1180200" cy="321000"/>
            </a:xfrm>
            <a:prstGeom prst="roundRect">
              <a:avLst>
                <a:gd name="adj" fmla="val 16667"/>
              </a:avLst>
            </a:prstGeom>
            <a:noFill/>
            <a:ln w="28575" cap="flat" cmpd="sng">
              <a:solidFill>
                <a:srgbClr val="475D9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4" name="Google Shape;284;p25"/>
            <p:cNvSpPr txBox="1"/>
            <p:nvPr/>
          </p:nvSpPr>
          <p:spPr>
            <a:xfrm>
              <a:off x="4572000" y="662275"/>
              <a:ext cx="2400900" cy="606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solidFill>
                    <a:schemeClr val="accent1"/>
                  </a:solidFill>
                  <a:latin typeface="Calibri"/>
                  <a:ea typeface="Calibri"/>
                  <a:cs typeface="Calibri"/>
                  <a:sym typeface="Calibri"/>
                </a:rPr>
                <a:t>special method that is called when the object is created</a:t>
              </a:r>
              <a:endParaRPr b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85" name="Google Shape;285;p25"/>
            <p:cNvCxnSpPr/>
            <p:nvPr/>
          </p:nvCxnSpPr>
          <p:spPr>
            <a:xfrm flipH="1">
              <a:off x="4137025" y="1271350"/>
              <a:ext cx="469200" cy="753000"/>
            </a:xfrm>
            <a:prstGeom prst="straightConnector1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</p:grpSp>
      <p:grpSp>
        <p:nvGrpSpPr>
          <p:cNvPr id="286" name="Google Shape;286;p25"/>
          <p:cNvGrpSpPr/>
          <p:nvPr/>
        </p:nvGrpSpPr>
        <p:grpSpPr>
          <a:xfrm>
            <a:off x="4656655" y="1787651"/>
            <a:ext cx="4543238" cy="830100"/>
            <a:chOff x="4073123" y="1788137"/>
            <a:chExt cx="5324873" cy="830100"/>
          </a:xfrm>
        </p:grpSpPr>
        <p:sp>
          <p:nvSpPr>
            <p:cNvPr id="287" name="Google Shape;287;p25"/>
            <p:cNvSpPr/>
            <p:nvPr/>
          </p:nvSpPr>
          <p:spPr>
            <a:xfrm>
              <a:off x="4073123" y="2084750"/>
              <a:ext cx="718353" cy="338725"/>
            </a:xfrm>
            <a:prstGeom prst="roundRect">
              <a:avLst>
                <a:gd name="adj" fmla="val 16667"/>
              </a:avLst>
            </a:prstGeom>
            <a:noFill/>
            <a:ln w="28575" cap="flat" cmpd="sng">
              <a:solidFill>
                <a:srgbClr val="57765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8" name="Google Shape;288;p25"/>
            <p:cNvSpPr txBox="1"/>
            <p:nvPr/>
          </p:nvSpPr>
          <p:spPr>
            <a:xfrm>
              <a:off x="7824496" y="1788137"/>
              <a:ext cx="1573500" cy="830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 b="1" dirty="0">
                  <a:solidFill>
                    <a:srgbClr val="577656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self</a:t>
              </a:r>
              <a:r>
                <a:rPr lang="en" b="1" dirty="0">
                  <a:solidFill>
                    <a:srgbClr val="577656"/>
                  </a:solidFill>
                  <a:latin typeface="Calibri"/>
                  <a:ea typeface="Calibri"/>
                  <a:cs typeface="Calibri"/>
                  <a:sym typeface="Calibri"/>
                </a:rPr>
                <a:t> is a variable that refers to the object </a:t>
              </a:r>
              <a:r>
                <a:rPr lang="en" b="1" i="1" dirty="0">
                  <a:solidFill>
                    <a:srgbClr val="577656"/>
                  </a:solidFill>
                  <a:latin typeface="Calibri"/>
                  <a:ea typeface="Calibri"/>
                  <a:cs typeface="Calibri"/>
                  <a:sym typeface="Calibri"/>
                </a:rPr>
                <a:t>it</a:t>
              </a:r>
              <a:r>
                <a:rPr lang="en" b="1" i="1" u="sng" dirty="0">
                  <a:solidFill>
                    <a:srgbClr val="577656"/>
                  </a:solidFill>
                  <a:latin typeface="Calibri"/>
                  <a:ea typeface="Calibri"/>
                  <a:cs typeface="Calibri"/>
                  <a:sym typeface="Calibri"/>
                </a:rPr>
                <a:t>self</a:t>
              </a:r>
              <a:endParaRPr b="1" u="sng" dirty="0">
                <a:solidFill>
                  <a:srgbClr val="57765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89" name="Google Shape;289;p25"/>
          <p:cNvGrpSpPr/>
          <p:nvPr/>
        </p:nvGrpSpPr>
        <p:grpSpPr>
          <a:xfrm>
            <a:off x="3704456" y="2642503"/>
            <a:ext cx="5439544" cy="1401758"/>
            <a:chOff x="2835100" y="2668745"/>
            <a:chExt cx="5439544" cy="1401758"/>
          </a:xfrm>
        </p:grpSpPr>
        <p:sp>
          <p:nvSpPr>
            <p:cNvPr id="290" name="Google Shape;290;p25"/>
            <p:cNvSpPr/>
            <p:nvPr/>
          </p:nvSpPr>
          <p:spPr>
            <a:xfrm>
              <a:off x="2835100" y="2668745"/>
              <a:ext cx="2064600" cy="321000"/>
            </a:xfrm>
            <a:prstGeom prst="roundRect">
              <a:avLst>
                <a:gd name="adj" fmla="val 16667"/>
              </a:avLst>
            </a:prstGeom>
            <a:noFill/>
            <a:ln w="28575" cap="flat" cmpd="sng">
              <a:solidFill>
                <a:srgbClr val="475D9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1" name="Google Shape;291;p25"/>
            <p:cNvSpPr txBox="1"/>
            <p:nvPr/>
          </p:nvSpPr>
          <p:spPr>
            <a:xfrm>
              <a:off x="6404744" y="3240403"/>
              <a:ext cx="1869900" cy="830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solidFill>
                    <a:schemeClr val="accent1"/>
                  </a:solidFill>
                  <a:latin typeface="Calibri"/>
                  <a:ea typeface="Calibri"/>
                  <a:cs typeface="Calibri"/>
                  <a:sym typeface="Calibri"/>
                </a:rPr>
                <a:t>An </a:t>
              </a:r>
              <a:r>
                <a:rPr lang="en" b="1" i="1">
                  <a:solidFill>
                    <a:schemeClr val="accent1"/>
                  </a:solidFill>
                  <a:latin typeface="Calibri"/>
                  <a:ea typeface="Calibri"/>
                  <a:cs typeface="Calibri"/>
                  <a:sym typeface="Calibri"/>
                </a:rPr>
                <a:t>instance variable</a:t>
              </a:r>
              <a:r>
                <a:rPr lang="en" b="1">
                  <a:solidFill>
                    <a:schemeClr val="accent1"/>
                  </a:solidFill>
                  <a:latin typeface="Calibri"/>
                  <a:ea typeface="Calibri"/>
                  <a:cs typeface="Calibri"/>
                  <a:sym typeface="Calibri"/>
                </a:rPr>
                <a:t> is accessible only to the object (instance)</a:t>
              </a:r>
              <a:endParaRPr b="1" u="sng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92" name="Google Shape;292;p25"/>
          <p:cNvSpPr/>
          <p:nvPr/>
        </p:nvSpPr>
        <p:spPr>
          <a:xfrm>
            <a:off x="5189311" y="2668750"/>
            <a:ext cx="1314300" cy="3210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93" name="Google Shape;293;p25"/>
          <p:cNvGrpSpPr/>
          <p:nvPr/>
        </p:nvGrpSpPr>
        <p:grpSpPr>
          <a:xfrm>
            <a:off x="4736757" y="2963503"/>
            <a:ext cx="2247036" cy="560834"/>
            <a:chOff x="4736757" y="2963503"/>
            <a:chExt cx="2247036" cy="560834"/>
          </a:xfrm>
        </p:grpSpPr>
        <p:sp>
          <p:nvSpPr>
            <p:cNvPr id="294" name="Google Shape;294;p25"/>
            <p:cNvSpPr txBox="1"/>
            <p:nvPr/>
          </p:nvSpPr>
          <p:spPr>
            <a:xfrm>
              <a:off x="5113893" y="3130737"/>
              <a:ext cx="18699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 i="1" u="sng" dirty="0">
                  <a:solidFill>
                    <a:schemeClr val="accent4"/>
                  </a:solidFill>
                  <a:latin typeface="Calibri"/>
                  <a:ea typeface="Calibri"/>
                  <a:cs typeface="Calibri"/>
                  <a:sym typeface="Calibri"/>
                </a:rPr>
                <a:t>not</a:t>
              </a:r>
              <a:r>
                <a:rPr lang="en" b="1" i="1" dirty="0">
                  <a:solidFill>
                    <a:schemeClr val="accent4"/>
                  </a:solidFill>
                  <a:latin typeface="Calibri"/>
                  <a:ea typeface="Calibri"/>
                  <a:cs typeface="Calibri"/>
                  <a:sym typeface="Calibri"/>
                </a:rPr>
                <a:t> the same variable!</a:t>
              </a:r>
              <a:endParaRPr b="1" i="1" u="sng" dirty="0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95" name="Google Shape;295;p25"/>
            <p:cNvCxnSpPr>
              <a:cxnSpLocks/>
              <a:endCxn id="290" idx="2"/>
            </p:cNvCxnSpPr>
            <p:nvPr/>
          </p:nvCxnSpPr>
          <p:spPr>
            <a:xfrm rot="10800000">
              <a:off x="4736757" y="2963503"/>
              <a:ext cx="1381985" cy="164162"/>
            </a:xfrm>
            <a:prstGeom prst="bentConnector2">
              <a:avLst/>
            </a:prstGeom>
            <a:noFill/>
            <a:ln w="19050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cxnSp>
        <p:nvCxnSpPr>
          <p:cNvPr id="7" name="Google Shape;295;p25">
            <a:extLst>
              <a:ext uri="{FF2B5EF4-FFF2-40B4-BE49-F238E27FC236}">
                <a16:creationId xmlns:a16="http://schemas.microsoft.com/office/drawing/2014/main" id="{A683C27F-B261-6C35-8547-C992FAB2DA0F}"/>
              </a:ext>
            </a:extLst>
          </p:cNvPr>
          <p:cNvCxnSpPr>
            <a:cxnSpLocks/>
          </p:cNvCxnSpPr>
          <p:nvPr/>
        </p:nvCxnSpPr>
        <p:spPr>
          <a:xfrm flipV="1">
            <a:off x="6059250" y="2918720"/>
            <a:ext cx="1253798" cy="210481"/>
          </a:xfrm>
          <a:prstGeom prst="bentConnector3">
            <a:avLst>
              <a:gd name="adj1" fmla="val 100050"/>
            </a:avLst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2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12</a:t>
            </a:fld>
            <a:endParaRPr/>
          </a:p>
        </p:txBody>
      </p:sp>
      <p:sp>
        <p:nvSpPr>
          <p:cNvPr id="302" name="Google Shape;302;p26"/>
          <p:cNvSpPr txBox="1">
            <a:spLocks noGrp="1"/>
          </p:cNvSpPr>
          <p:nvPr>
            <p:ph type="title"/>
          </p:nvPr>
        </p:nvSpPr>
        <p:spPr>
          <a:xfrm>
            <a:off x="311700" y="281921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Creating an Object</a:t>
            </a:r>
            <a:endParaRPr/>
          </a:p>
        </p:txBody>
      </p:sp>
      <p:sp>
        <p:nvSpPr>
          <p:cNvPr id="303" name="Google Shape;303;p26"/>
          <p:cNvSpPr/>
          <p:nvPr/>
        </p:nvSpPr>
        <p:spPr>
          <a:xfrm>
            <a:off x="835573" y="922075"/>
            <a:ext cx="7727429" cy="2386800"/>
          </a:xfrm>
          <a:prstGeom prst="roundRect">
            <a:avLst>
              <a:gd name="adj" fmla="val 6788"/>
            </a:avLst>
          </a:prstGeom>
          <a:solidFill>
            <a:srgbClr val="FDF6E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rgbClr val="8264A6"/>
                </a:solidFill>
                <a:latin typeface="Roboto Mono"/>
                <a:ea typeface="Roboto Mono"/>
                <a:cs typeface="Roboto Mono"/>
                <a:sym typeface="Roboto Mono"/>
              </a:rPr>
              <a:t>class</a:t>
            </a:r>
            <a:r>
              <a:rPr lang="en" sz="1800" dirty="0">
                <a:solidFill>
                  <a:srgbClr val="233A44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 dirty="0">
                <a:solidFill>
                  <a:schemeClr val="accent1"/>
                </a:solidFill>
                <a:latin typeface="Roboto Mono"/>
                <a:ea typeface="Roboto Mono"/>
                <a:cs typeface="Roboto Mono"/>
                <a:sym typeface="Roboto Mono"/>
              </a:rPr>
              <a:t>House</a:t>
            </a:r>
            <a:r>
              <a:rPr lang="en" sz="1800" dirty="0">
                <a:solidFill>
                  <a:srgbClr val="434343"/>
                </a:solidFill>
                <a:latin typeface="Roboto Mono"/>
                <a:ea typeface="Roboto Mono"/>
                <a:cs typeface="Roboto Mono"/>
                <a:sym typeface="Roboto Mono"/>
              </a:rPr>
              <a:t>:</a:t>
            </a:r>
            <a:b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b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	</a:t>
            </a:r>
            <a:r>
              <a:rPr lang="en" sz="1800" b="1" dirty="0">
                <a:solidFill>
                  <a:schemeClr val="accent2"/>
                </a:solidFill>
                <a:latin typeface="Roboto Mono"/>
                <a:ea typeface="Roboto Mono"/>
                <a:cs typeface="Roboto Mono"/>
                <a:sym typeface="Roboto Mono"/>
              </a:rPr>
              <a:t>def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 dirty="0">
                <a:solidFill>
                  <a:schemeClr val="accent1"/>
                </a:solidFill>
                <a:latin typeface="Roboto Mono"/>
                <a:ea typeface="Roboto Mono"/>
                <a:cs typeface="Roboto Mono"/>
                <a:sym typeface="Roboto Mono"/>
              </a:rPr>
              <a:t>__init__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800" dirty="0">
                <a:solidFill>
                  <a:schemeClr val="accent3"/>
                </a:solidFill>
                <a:latin typeface="Roboto Mono"/>
                <a:ea typeface="Roboto Mono"/>
                <a:cs typeface="Roboto Mono"/>
                <a:sym typeface="Roboto Mono"/>
              </a:rPr>
              <a:t>self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, sqr_foot, num_rooms, color):</a:t>
            </a:r>
            <a:b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		 </a:t>
            </a:r>
            <a:b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		</a:t>
            </a:r>
            <a:r>
              <a:rPr lang="en" sz="1800" dirty="0">
                <a:solidFill>
                  <a:schemeClr val="accent3"/>
                </a:solidFill>
                <a:latin typeface="Roboto Mono"/>
                <a:ea typeface="Roboto Mono"/>
                <a:cs typeface="Roboto Mono"/>
                <a:sym typeface="Roboto Mono"/>
              </a:rPr>
              <a:t>self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.sqr_foot </a:t>
            </a:r>
            <a:r>
              <a:rPr lang="en" sz="1800" b="1" dirty="0">
                <a:solidFill>
                  <a:schemeClr val="accent2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sqr_foot</a:t>
            </a:r>
            <a:endParaRPr sz="1800" dirty="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		</a:t>
            </a:r>
            <a:r>
              <a:rPr lang="en" sz="1800" dirty="0">
                <a:solidFill>
                  <a:schemeClr val="accent3"/>
                </a:solidFill>
                <a:latin typeface="Roboto Mono"/>
                <a:ea typeface="Roboto Mono"/>
                <a:cs typeface="Roboto Mono"/>
                <a:sym typeface="Roboto Mono"/>
              </a:rPr>
              <a:t>self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.num_rooms </a:t>
            </a:r>
            <a:r>
              <a:rPr lang="en" sz="1800" b="1" dirty="0">
                <a:solidFill>
                  <a:schemeClr val="accent2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num_rooms</a:t>
            </a:r>
            <a:endParaRPr sz="1800" dirty="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		</a:t>
            </a:r>
            <a:r>
              <a:rPr lang="en" sz="1800" dirty="0">
                <a:solidFill>
                  <a:schemeClr val="accent3"/>
                </a:solidFill>
                <a:latin typeface="Roboto Mono"/>
                <a:ea typeface="Roboto Mono"/>
                <a:cs typeface="Roboto Mono"/>
                <a:sym typeface="Roboto Mono"/>
              </a:rPr>
              <a:t>self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.color </a:t>
            </a:r>
            <a:r>
              <a:rPr lang="en" sz="1800" b="1" dirty="0">
                <a:solidFill>
                  <a:schemeClr val="accent2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color</a:t>
            </a:r>
            <a:endParaRPr sz="1800" dirty="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304" name="Google Shape;304;p26"/>
          <p:cNvSpPr/>
          <p:nvPr/>
        </p:nvSpPr>
        <p:spPr>
          <a:xfrm>
            <a:off x="1198250" y="3614525"/>
            <a:ext cx="7335300" cy="606900"/>
          </a:xfrm>
          <a:prstGeom prst="roundRect">
            <a:avLst>
              <a:gd name="adj" fmla="val 17388"/>
            </a:avLst>
          </a:prstGeom>
          <a:solidFill>
            <a:srgbClr val="FDF6E7"/>
          </a:solidFill>
          <a:ln w="2857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carls_house </a:t>
            </a:r>
            <a:r>
              <a:rPr lang="en" sz="1800" b="1">
                <a:solidFill>
                  <a:schemeClr val="accent2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House(</a:t>
            </a:r>
            <a:r>
              <a:rPr lang="en" sz="1800">
                <a:solidFill>
                  <a:schemeClr val="accent3"/>
                </a:solidFill>
                <a:latin typeface="Roboto Mono"/>
                <a:ea typeface="Roboto Mono"/>
                <a:cs typeface="Roboto Mono"/>
                <a:sym typeface="Roboto Mono"/>
              </a:rPr>
              <a:t>2800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, </a:t>
            </a:r>
            <a:r>
              <a:rPr lang="en" sz="1800">
                <a:solidFill>
                  <a:schemeClr val="accent3"/>
                </a:solidFill>
                <a:latin typeface="Roboto Mono"/>
                <a:ea typeface="Roboto Mono"/>
                <a:cs typeface="Roboto Mono"/>
                <a:sym typeface="Roboto Mono"/>
              </a:rPr>
              <a:t>5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, </a:t>
            </a:r>
            <a:r>
              <a:rPr lang="en" sz="1800">
                <a:solidFill>
                  <a:srgbClr val="883F41"/>
                </a:solidFill>
                <a:latin typeface="Roboto Mono"/>
                <a:ea typeface="Roboto Mono"/>
                <a:cs typeface="Roboto Mono"/>
                <a:sym typeface="Roboto Mono"/>
              </a:rPr>
              <a:t>“Multicolored”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8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2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13</a:t>
            </a:fld>
            <a:endParaRPr/>
          </a:p>
        </p:txBody>
      </p:sp>
      <p:sp>
        <p:nvSpPr>
          <p:cNvPr id="310" name="Google Shape;310;p27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2400" b="1">
                <a:solidFill>
                  <a:schemeClr val="dk2"/>
                </a:solidFill>
              </a:rPr>
              <a:t>Live and on Sli.do</a:t>
            </a:r>
            <a:endParaRPr sz="2400" b="1">
              <a:solidFill>
                <a:schemeClr val="dk2"/>
              </a:solidFill>
            </a:endParaRPr>
          </a:p>
        </p:txBody>
      </p:sp>
      <p:sp>
        <p:nvSpPr>
          <p:cNvPr id="311" name="Google Shape;311;p27"/>
          <p:cNvSpPr txBox="1">
            <a:spLocks noGrp="1"/>
          </p:cNvSpPr>
          <p:nvPr>
            <p:ph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0">
                <a:solidFill>
                  <a:schemeClr val="accent1"/>
                </a:solidFill>
              </a:rPr>
              <a:t>Questions?</a:t>
            </a:r>
            <a:endParaRPr sz="8000">
              <a:solidFill>
                <a:schemeClr val="accent1"/>
              </a:solidFill>
            </a:endParaRPr>
          </a:p>
        </p:txBody>
      </p:sp>
      <p:sp>
        <p:nvSpPr>
          <p:cNvPr id="312" name="Google Shape;312;p27"/>
          <p:cNvSpPr/>
          <p:nvPr/>
        </p:nvSpPr>
        <p:spPr>
          <a:xfrm>
            <a:off x="3787209" y="3849884"/>
            <a:ext cx="664500" cy="296400"/>
          </a:xfrm>
          <a:prstGeom prst="roundRect">
            <a:avLst>
              <a:gd name="adj" fmla="val 18636"/>
            </a:avLst>
          </a:prstGeom>
          <a:solidFill>
            <a:srgbClr val="4159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Sli.do</a:t>
            </a:r>
            <a:endParaRPr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3" name="Google Shape;313;p27"/>
          <p:cNvSpPr txBox="1"/>
          <p:nvPr/>
        </p:nvSpPr>
        <p:spPr>
          <a:xfrm>
            <a:off x="4497890" y="3798169"/>
            <a:ext cx="858900" cy="38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#cse160</a:t>
            </a:r>
            <a:endParaRPr b="1">
              <a:solidFill>
                <a:schemeClr val="accent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Picture 2" descr="The image shows a QR code, which is a two-dimensional barcode that can be scanned by a QR (Quick Response) reader to provide access to a specific link or information.&#10;&#10;AI-generated content may be incorrect.">
            <a:extLst>
              <a:ext uri="{FF2B5EF4-FFF2-40B4-BE49-F238E27FC236}">
                <a16:creationId xmlns:a16="http://schemas.microsoft.com/office/drawing/2014/main" id="{4F632C0C-1487-65B1-AEFB-6ABC0D2952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1225" y="3946414"/>
            <a:ext cx="1037700" cy="1052696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2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14</a:t>
            </a:fld>
            <a:endParaRPr/>
          </a:p>
        </p:txBody>
      </p:sp>
      <p:sp>
        <p:nvSpPr>
          <p:cNvPr id="320" name="Google Shape;320;p28"/>
          <p:cNvSpPr txBox="1">
            <a:spLocks noGrp="1"/>
          </p:cNvSpPr>
          <p:nvPr>
            <p:ph type="title"/>
          </p:nvPr>
        </p:nvSpPr>
        <p:spPr>
          <a:xfrm>
            <a:off x="311700" y="281921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3"/>
                </a:solidFill>
              </a:rPr>
              <a:t>Example:</a:t>
            </a:r>
            <a:r>
              <a:rPr lang="en"/>
              <a:t> Pokemon</a:t>
            </a:r>
            <a:endParaRPr/>
          </a:p>
        </p:txBody>
      </p:sp>
      <p:sp>
        <p:nvSpPr>
          <p:cNvPr id="321" name="Google Shape;321;p28"/>
          <p:cNvSpPr/>
          <p:nvPr/>
        </p:nvSpPr>
        <p:spPr>
          <a:xfrm>
            <a:off x="296857" y="1525616"/>
            <a:ext cx="5571761" cy="2493900"/>
          </a:xfrm>
          <a:prstGeom prst="roundRect">
            <a:avLst>
              <a:gd name="adj" fmla="val 6788"/>
            </a:avLst>
          </a:prstGeom>
          <a:solidFill>
            <a:srgbClr val="FDF6E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rgbClr val="8264A6"/>
                </a:solidFill>
                <a:latin typeface="Roboto Mono"/>
                <a:ea typeface="Roboto Mono"/>
                <a:cs typeface="Roboto Mono"/>
                <a:sym typeface="Roboto Mono"/>
              </a:rPr>
              <a:t>class</a:t>
            </a:r>
            <a:r>
              <a:rPr lang="en" sz="1800">
                <a:solidFill>
                  <a:srgbClr val="233A44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>
                <a:solidFill>
                  <a:schemeClr val="accent1"/>
                </a:solidFill>
                <a:latin typeface="Roboto Mono"/>
                <a:ea typeface="Roboto Mono"/>
                <a:cs typeface="Roboto Mono"/>
                <a:sym typeface="Roboto Mono"/>
              </a:rPr>
              <a:t>Pokemon</a:t>
            </a:r>
            <a:r>
              <a:rPr lang="en" sz="1800">
                <a:solidFill>
                  <a:srgbClr val="434343"/>
                </a:solidFill>
                <a:latin typeface="Roboto Mono"/>
                <a:ea typeface="Roboto Mono"/>
                <a:cs typeface="Roboto Mono"/>
                <a:sym typeface="Roboto Mono"/>
              </a:rPr>
              <a:t>:</a:t>
            </a:r>
            <a:endParaRPr sz="1800">
              <a:solidFill>
                <a:srgbClr val="434343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4572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hp </a:t>
            </a:r>
            <a:r>
              <a:rPr lang="en" sz="1800" b="1">
                <a:solidFill>
                  <a:schemeClr val="accent2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>
                <a:solidFill>
                  <a:schemeClr val="accent3"/>
                </a:solidFill>
                <a:latin typeface="Roboto Mono"/>
                <a:ea typeface="Roboto Mono"/>
                <a:cs typeface="Roboto Mono"/>
                <a:sym typeface="Roboto Mono"/>
              </a:rPr>
              <a:t>20</a:t>
            </a:r>
            <a:b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b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	</a:t>
            </a:r>
            <a:r>
              <a:rPr lang="en" sz="1800" b="1">
                <a:solidFill>
                  <a:schemeClr val="accent2"/>
                </a:solidFill>
                <a:latin typeface="Roboto Mono"/>
                <a:ea typeface="Roboto Mono"/>
                <a:cs typeface="Roboto Mono"/>
                <a:sym typeface="Roboto Mono"/>
              </a:rPr>
              <a:t>def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>
                <a:solidFill>
                  <a:schemeClr val="accent1"/>
                </a:solidFill>
                <a:latin typeface="Roboto Mono"/>
                <a:ea typeface="Roboto Mono"/>
                <a:cs typeface="Roboto Mono"/>
                <a:sym typeface="Roboto Mono"/>
              </a:rPr>
              <a:t>__init__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800">
                <a:solidFill>
                  <a:schemeClr val="accent3"/>
                </a:solidFill>
                <a:latin typeface="Roboto Mono"/>
                <a:ea typeface="Roboto Mono"/>
                <a:cs typeface="Roboto Mono"/>
                <a:sym typeface="Roboto Mono"/>
              </a:rPr>
              <a:t>self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, name, kind):</a:t>
            </a:r>
            <a:b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		 </a:t>
            </a:r>
            <a:b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		</a:t>
            </a:r>
            <a:r>
              <a:rPr lang="en" sz="1800">
                <a:solidFill>
                  <a:schemeClr val="accent3"/>
                </a:solidFill>
                <a:latin typeface="Roboto Mono"/>
                <a:ea typeface="Roboto Mono"/>
                <a:cs typeface="Roboto Mono"/>
                <a:sym typeface="Roboto Mono"/>
              </a:rPr>
              <a:t>self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.name </a:t>
            </a:r>
            <a:r>
              <a:rPr lang="en" sz="1800" b="1">
                <a:solidFill>
                  <a:schemeClr val="accent2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name</a:t>
            </a:r>
            <a:endParaRPr sz="18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		</a:t>
            </a:r>
            <a:r>
              <a:rPr lang="en" sz="1800">
                <a:solidFill>
                  <a:schemeClr val="accent3"/>
                </a:solidFill>
                <a:latin typeface="Roboto Mono"/>
                <a:ea typeface="Roboto Mono"/>
                <a:cs typeface="Roboto Mono"/>
                <a:sym typeface="Roboto Mono"/>
              </a:rPr>
              <a:t>self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.type </a:t>
            </a:r>
            <a:r>
              <a:rPr lang="en" sz="1800" b="1">
                <a:solidFill>
                  <a:schemeClr val="accent2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kind</a:t>
            </a:r>
            <a:endParaRPr sz="18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grpSp>
        <p:nvGrpSpPr>
          <p:cNvPr id="322" name="Google Shape;322;p28"/>
          <p:cNvGrpSpPr/>
          <p:nvPr/>
        </p:nvGrpSpPr>
        <p:grpSpPr>
          <a:xfrm>
            <a:off x="6249241" y="989325"/>
            <a:ext cx="2376600" cy="2689500"/>
            <a:chOff x="6249241" y="989325"/>
            <a:chExt cx="2376600" cy="2689500"/>
          </a:xfrm>
        </p:grpSpPr>
        <p:sp>
          <p:nvSpPr>
            <p:cNvPr id="323" name="Google Shape;323;p28"/>
            <p:cNvSpPr/>
            <p:nvPr/>
          </p:nvSpPr>
          <p:spPr>
            <a:xfrm>
              <a:off x="6249241" y="989325"/>
              <a:ext cx="2376600" cy="2689500"/>
            </a:xfrm>
            <a:prstGeom prst="roundRect">
              <a:avLst>
                <a:gd name="adj" fmla="val 6583"/>
              </a:avLst>
            </a:prstGeom>
            <a:noFill/>
            <a:ln w="381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4" name="Google Shape;324;p28"/>
            <p:cNvSpPr txBox="1"/>
            <p:nvPr/>
          </p:nvSpPr>
          <p:spPr>
            <a:xfrm>
              <a:off x="6550891" y="1057616"/>
              <a:ext cx="1773300" cy="46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solidFill>
                    <a:schemeClr val="accent3"/>
                  </a:solidFill>
                  <a:latin typeface="Calibri"/>
                  <a:ea typeface="Calibri"/>
                  <a:cs typeface="Calibri"/>
                  <a:sym typeface="Calibri"/>
                </a:rPr>
                <a:t>Psyduck</a:t>
              </a:r>
              <a:endParaRPr sz="1800" b="1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5" name="Google Shape;325;p28"/>
            <p:cNvSpPr txBox="1"/>
            <p:nvPr/>
          </p:nvSpPr>
          <p:spPr>
            <a:xfrm>
              <a:off x="6472586" y="3244270"/>
              <a:ext cx="1929900" cy="352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 i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Water Type Pokemon</a:t>
              </a:r>
              <a:endParaRPr b="1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26" name="Google Shape;326;p28"/>
          <p:cNvSpPr/>
          <p:nvPr/>
        </p:nvSpPr>
        <p:spPr>
          <a:xfrm>
            <a:off x="5980291" y="3972038"/>
            <a:ext cx="2914500" cy="4680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 Mono"/>
                <a:ea typeface="Roboto Mono"/>
                <a:cs typeface="Roboto Mono"/>
                <a:sym typeface="Roboto Mono"/>
              </a:rPr>
              <a:t>psyduck </a:t>
            </a:r>
            <a:r>
              <a:rPr lang="en" sz="1200" b="1">
                <a:solidFill>
                  <a:schemeClr val="accent2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200">
                <a:latin typeface="Roboto Mono"/>
                <a:ea typeface="Roboto Mono"/>
                <a:cs typeface="Roboto Mono"/>
                <a:sym typeface="Roboto Mono"/>
              </a:rPr>
              <a:t> Pokemon(</a:t>
            </a:r>
            <a:r>
              <a:rPr lang="en" sz="1200">
                <a:solidFill>
                  <a:schemeClr val="accent4"/>
                </a:solidFill>
                <a:latin typeface="Roboto Mono"/>
                <a:ea typeface="Roboto Mono"/>
                <a:cs typeface="Roboto Mono"/>
                <a:sym typeface="Roboto Mono"/>
              </a:rPr>
              <a:t>"Psyduck"</a:t>
            </a:r>
            <a:r>
              <a:rPr lang="en" sz="1200">
                <a:latin typeface="Roboto Mono"/>
                <a:ea typeface="Roboto Mono"/>
                <a:cs typeface="Roboto Mono"/>
                <a:sym typeface="Roboto Mono"/>
              </a:rPr>
              <a:t>, </a:t>
            </a:r>
            <a:r>
              <a:rPr lang="en" sz="1200">
                <a:solidFill>
                  <a:schemeClr val="accent4"/>
                </a:solidFill>
                <a:latin typeface="Roboto Mono"/>
                <a:ea typeface="Roboto Mono"/>
                <a:cs typeface="Roboto Mono"/>
                <a:sym typeface="Roboto Mono"/>
              </a:rPr>
              <a:t>"Water"</a:t>
            </a:r>
            <a:r>
              <a:rPr lang="en" sz="1200"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200">
              <a:latin typeface="Roboto Mono"/>
              <a:ea typeface="Roboto Mono"/>
              <a:cs typeface="Roboto Mono"/>
              <a:sym typeface="Roboto Mono"/>
            </a:endParaRPr>
          </a:p>
        </p:txBody>
      </p:sp>
      <p:pic>
        <p:nvPicPr>
          <p:cNvPr id="327" name="Google Shape;327;p28"/>
          <p:cNvPicPr preferRelativeResize="0"/>
          <p:nvPr/>
        </p:nvPicPr>
        <p:blipFill rotWithShape="1">
          <a:blip r:embed="rId3">
            <a:alphaModFix/>
          </a:blip>
          <a:srcRect l="28774" r="28875"/>
          <a:stretch/>
        </p:blipFill>
        <p:spPr>
          <a:xfrm>
            <a:off x="6724412" y="1421013"/>
            <a:ext cx="1426277" cy="18943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2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15</a:t>
            </a:fld>
            <a:endParaRPr/>
          </a:p>
        </p:txBody>
      </p:sp>
      <p:sp>
        <p:nvSpPr>
          <p:cNvPr id="333" name="Google Shape;333;p29"/>
          <p:cNvSpPr txBox="1">
            <a:spLocks noGrp="1"/>
          </p:cNvSpPr>
          <p:nvPr>
            <p:ph type="body" idx="1"/>
          </p:nvPr>
        </p:nvSpPr>
        <p:spPr>
          <a:xfrm>
            <a:off x="6193800" y="1827825"/>
            <a:ext cx="1527300" cy="32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571500" lvl="0" indent="-4572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20</a:t>
            </a:r>
            <a:endParaRPr/>
          </a:p>
          <a:p>
            <a:pPr marL="571500" lvl="0" indent="-342900" algn="l" rtl="0">
              <a:spcBef>
                <a:spcPts val="1200"/>
              </a:spcBef>
              <a:spcAft>
                <a:spcPts val="0"/>
              </a:spcAft>
              <a:buNone/>
            </a:pPr>
            <a:endParaRPr sz="100"/>
          </a:p>
          <a:p>
            <a:pPr marL="571500" lvl="0" indent="-457200" algn="l" rtl="0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40</a:t>
            </a:r>
            <a:endParaRPr/>
          </a:p>
          <a:p>
            <a:pPr marL="571500" lvl="0" indent="-342900" algn="l" rtl="0">
              <a:spcBef>
                <a:spcPts val="1200"/>
              </a:spcBef>
              <a:spcAft>
                <a:spcPts val="0"/>
              </a:spcAft>
              <a:buNone/>
            </a:pPr>
            <a:endParaRPr sz="100"/>
          </a:p>
          <a:p>
            <a:pPr marL="571500" lvl="0" indent="-457200" algn="l" rtl="0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60</a:t>
            </a:r>
            <a:endParaRPr/>
          </a:p>
          <a:p>
            <a:pPr marL="571500" lvl="0" indent="-342900" algn="l" rtl="0">
              <a:spcBef>
                <a:spcPts val="1200"/>
              </a:spcBef>
              <a:spcAft>
                <a:spcPts val="0"/>
              </a:spcAft>
              <a:buNone/>
            </a:pPr>
            <a:endParaRPr sz="100"/>
          </a:p>
          <a:p>
            <a:pPr marL="571500" lvl="0" indent="-457200" algn="l" rtl="0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80</a:t>
            </a:r>
            <a:endParaRPr/>
          </a:p>
          <a:p>
            <a:pPr marL="571500" lvl="0" indent="-342900" algn="l" rtl="0">
              <a:spcBef>
                <a:spcPts val="1200"/>
              </a:spcBef>
              <a:spcAft>
                <a:spcPts val="0"/>
              </a:spcAft>
              <a:buNone/>
            </a:pPr>
            <a:endParaRPr sz="100"/>
          </a:p>
          <a:p>
            <a:pPr marL="571500" lvl="0" indent="-457200" algn="l" rtl="0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Error</a:t>
            </a:r>
            <a:endParaRPr/>
          </a:p>
        </p:txBody>
      </p:sp>
      <p:sp>
        <p:nvSpPr>
          <p:cNvPr id="334" name="Google Shape;334;p29"/>
          <p:cNvSpPr txBox="1">
            <a:spLocks noGrp="1"/>
          </p:cNvSpPr>
          <p:nvPr>
            <p:ph type="title"/>
          </p:nvPr>
        </p:nvSpPr>
        <p:spPr>
          <a:xfrm>
            <a:off x="311700" y="281925"/>
            <a:ext cx="39291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Think Pair Share</a:t>
            </a:r>
            <a:endParaRPr/>
          </a:p>
        </p:txBody>
      </p:sp>
      <p:sp>
        <p:nvSpPr>
          <p:cNvPr id="335" name="Google Shape;335;p29"/>
          <p:cNvSpPr txBox="1">
            <a:spLocks noGrp="1"/>
          </p:cNvSpPr>
          <p:nvPr>
            <p:ph type="body" idx="2"/>
          </p:nvPr>
        </p:nvSpPr>
        <p:spPr>
          <a:xfrm>
            <a:off x="339450" y="989325"/>
            <a:ext cx="3873600" cy="83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Consider these two </a:t>
            </a:r>
            <a:r>
              <a:rPr lang="en" b="1" i="1"/>
              <a:t>instances</a:t>
            </a:r>
            <a:r>
              <a:rPr lang="en"/>
              <a:t> of the </a:t>
            </a: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Pokemon</a:t>
            </a:r>
            <a:r>
              <a:rPr lang="en"/>
              <a:t> class: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  <p:sp>
        <p:nvSpPr>
          <p:cNvPr id="336" name="Google Shape;336;p29"/>
          <p:cNvSpPr/>
          <p:nvPr/>
        </p:nvSpPr>
        <p:spPr>
          <a:xfrm>
            <a:off x="6244943" y="1887008"/>
            <a:ext cx="406200" cy="3936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 sz="18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7" name="Google Shape;337;p29"/>
          <p:cNvSpPr/>
          <p:nvPr/>
        </p:nvSpPr>
        <p:spPr>
          <a:xfrm>
            <a:off x="6244943" y="2536483"/>
            <a:ext cx="406200" cy="393600"/>
          </a:xfrm>
          <a:prstGeom prst="roundRect">
            <a:avLst>
              <a:gd name="adj" fmla="val 16667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 sz="18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8" name="Google Shape;338;p29"/>
          <p:cNvSpPr/>
          <p:nvPr/>
        </p:nvSpPr>
        <p:spPr>
          <a:xfrm>
            <a:off x="6244943" y="3185958"/>
            <a:ext cx="406200" cy="393600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 sz="18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9" name="Google Shape;339;p29"/>
          <p:cNvSpPr/>
          <p:nvPr/>
        </p:nvSpPr>
        <p:spPr>
          <a:xfrm>
            <a:off x="6244943" y="3835433"/>
            <a:ext cx="406200" cy="3936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</a:t>
            </a:r>
            <a:endParaRPr sz="18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0" name="Google Shape;340;p29"/>
          <p:cNvSpPr/>
          <p:nvPr/>
        </p:nvSpPr>
        <p:spPr>
          <a:xfrm>
            <a:off x="6244943" y="4484908"/>
            <a:ext cx="406200" cy="3936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</a:t>
            </a:r>
            <a:endParaRPr sz="18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1" name="Google Shape;341;p29"/>
          <p:cNvSpPr/>
          <p:nvPr/>
        </p:nvSpPr>
        <p:spPr>
          <a:xfrm>
            <a:off x="1511256" y="4282299"/>
            <a:ext cx="664500" cy="296400"/>
          </a:xfrm>
          <a:prstGeom prst="roundRect">
            <a:avLst>
              <a:gd name="adj" fmla="val 18636"/>
            </a:avLst>
          </a:prstGeom>
          <a:solidFill>
            <a:srgbClr val="4159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Sli.do</a:t>
            </a:r>
            <a:endParaRPr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2" name="Google Shape;342;p29"/>
          <p:cNvSpPr txBox="1"/>
          <p:nvPr/>
        </p:nvSpPr>
        <p:spPr>
          <a:xfrm>
            <a:off x="2221947" y="4230590"/>
            <a:ext cx="819300" cy="38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#cse160</a:t>
            </a:r>
            <a:endParaRPr b="1">
              <a:solidFill>
                <a:schemeClr val="accent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3" name="Google Shape;343;p29"/>
          <p:cNvSpPr/>
          <p:nvPr/>
        </p:nvSpPr>
        <p:spPr>
          <a:xfrm>
            <a:off x="214800" y="1880834"/>
            <a:ext cx="4122900" cy="838500"/>
          </a:xfrm>
          <a:prstGeom prst="roundRect">
            <a:avLst>
              <a:gd name="adj" fmla="val 11685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 Mono"/>
                <a:ea typeface="Roboto Mono"/>
                <a:cs typeface="Roboto Mono"/>
                <a:sym typeface="Roboto Mono"/>
              </a:rPr>
              <a:t>psyduck </a:t>
            </a:r>
            <a:r>
              <a:rPr lang="en" sz="1200" b="1">
                <a:solidFill>
                  <a:schemeClr val="accent2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200">
                <a:latin typeface="Roboto Mono"/>
                <a:ea typeface="Roboto Mono"/>
                <a:cs typeface="Roboto Mono"/>
                <a:sym typeface="Roboto Mono"/>
              </a:rPr>
              <a:t> Pokemon(</a:t>
            </a:r>
            <a:r>
              <a:rPr lang="en" sz="1200">
                <a:solidFill>
                  <a:schemeClr val="accent4"/>
                </a:solidFill>
                <a:latin typeface="Roboto Mono"/>
                <a:ea typeface="Roboto Mono"/>
                <a:cs typeface="Roboto Mono"/>
                <a:sym typeface="Roboto Mono"/>
              </a:rPr>
              <a:t>"Psyduck"</a:t>
            </a:r>
            <a:r>
              <a:rPr lang="en" sz="1200">
                <a:latin typeface="Roboto Mono"/>
                <a:ea typeface="Roboto Mono"/>
                <a:cs typeface="Roboto Mono"/>
                <a:sym typeface="Roboto Mono"/>
              </a:rPr>
              <a:t>, </a:t>
            </a:r>
            <a:r>
              <a:rPr lang="en" sz="1200">
                <a:solidFill>
                  <a:schemeClr val="accent4"/>
                </a:solidFill>
                <a:latin typeface="Roboto Mono"/>
                <a:ea typeface="Roboto Mono"/>
                <a:cs typeface="Roboto Mono"/>
                <a:sym typeface="Roboto Mono"/>
              </a:rPr>
              <a:t>"Water"</a:t>
            </a:r>
            <a:r>
              <a:rPr lang="en" sz="1200"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200"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 Mono"/>
                <a:ea typeface="Roboto Mono"/>
                <a:cs typeface="Roboto Mono"/>
                <a:sym typeface="Roboto Mono"/>
              </a:rPr>
              <a:t>wooper </a:t>
            </a:r>
            <a:r>
              <a:rPr lang="en" sz="1200" b="1">
                <a:solidFill>
                  <a:schemeClr val="accent2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200">
                <a:latin typeface="Roboto Mono"/>
                <a:ea typeface="Roboto Mono"/>
                <a:cs typeface="Roboto Mono"/>
                <a:sym typeface="Roboto Mono"/>
              </a:rPr>
              <a:t> Pokemon(</a:t>
            </a:r>
            <a:r>
              <a:rPr lang="en" sz="1200">
                <a:solidFill>
                  <a:schemeClr val="accent4"/>
                </a:solidFill>
                <a:latin typeface="Roboto Mono"/>
                <a:ea typeface="Roboto Mono"/>
                <a:cs typeface="Roboto Mono"/>
                <a:sym typeface="Roboto Mono"/>
              </a:rPr>
              <a:t>"Wooper"</a:t>
            </a:r>
            <a:r>
              <a:rPr lang="en" sz="1200">
                <a:latin typeface="Roboto Mono"/>
                <a:ea typeface="Roboto Mono"/>
                <a:cs typeface="Roboto Mono"/>
                <a:sym typeface="Roboto Mono"/>
              </a:rPr>
              <a:t>, </a:t>
            </a:r>
            <a:r>
              <a:rPr lang="en" sz="1200">
                <a:solidFill>
                  <a:schemeClr val="accent4"/>
                </a:solidFill>
                <a:latin typeface="Roboto Mono"/>
                <a:ea typeface="Roboto Mono"/>
                <a:cs typeface="Roboto Mono"/>
                <a:sym typeface="Roboto Mono"/>
              </a:rPr>
              <a:t>"Ground"</a:t>
            </a:r>
            <a:r>
              <a:rPr lang="en" sz="1200"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200">
              <a:latin typeface="Roboto Mono"/>
              <a:ea typeface="Roboto Mono"/>
              <a:cs typeface="Roboto Mono"/>
              <a:sym typeface="Roboto Mono"/>
            </a:endParaRPr>
          </a:p>
        </p:txBody>
      </p:sp>
      <p:grpSp>
        <p:nvGrpSpPr>
          <p:cNvPr id="344" name="Google Shape;344;p29"/>
          <p:cNvGrpSpPr/>
          <p:nvPr/>
        </p:nvGrpSpPr>
        <p:grpSpPr>
          <a:xfrm>
            <a:off x="4727400" y="71950"/>
            <a:ext cx="3365100" cy="1559175"/>
            <a:chOff x="4727400" y="71950"/>
            <a:chExt cx="3365100" cy="1559175"/>
          </a:xfrm>
        </p:grpSpPr>
        <p:sp>
          <p:nvSpPr>
            <p:cNvPr id="345" name="Google Shape;345;p29"/>
            <p:cNvSpPr/>
            <p:nvPr/>
          </p:nvSpPr>
          <p:spPr>
            <a:xfrm>
              <a:off x="5165600" y="839725"/>
              <a:ext cx="2270100" cy="791400"/>
            </a:xfrm>
            <a:prstGeom prst="roundRect">
              <a:avLst>
                <a:gd name="adj" fmla="val 14136"/>
              </a:avLst>
            </a:prstGeom>
            <a:solidFill>
              <a:schemeClr val="lt2"/>
            </a:solidFill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 Mono"/>
                  <a:ea typeface="Roboto Mono"/>
                  <a:cs typeface="Roboto Mono"/>
                  <a:sym typeface="Roboto Mono"/>
                </a:rPr>
                <a:t>psyduck.</a:t>
              </a:r>
              <a:r>
                <a:rPr lang="en" sz="1200">
                  <a:solidFill>
                    <a:schemeClr val="accent1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evolve</a:t>
              </a:r>
              <a:r>
                <a:rPr lang="en" sz="1200">
                  <a:latin typeface="Roboto Mono"/>
                  <a:ea typeface="Roboto Mono"/>
                  <a:cs typeface="Roboto Mono"/>
                  <a:sym typeface="Roboto Mono"/>
                </a:rPr>
                <a:t>()</a:t>
              </a:r>
              <a:endParaRPr sz="1200">
                <a:latin typeface="Roboto Mono"/>
                <a:ea typeface="Roboto Mono"/>
                <a:cs typeface="Roboto Mono"/>
                <a:sym typeface="Roboto Mono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br>
                <a:rPr lang="en" sz="1200">
                  <a:latin typeface="Roboto Mono"/>
                  <a:ea typeface="Roboto Mono"/>
                  <a:cs typeface="Roboto Mono"/>
                  <a:sym typeface="Roboto Mono"/>
                </a:rPr>
              </a:br>
              <a:r>
                <a:rPr lang="en" sz="1200">
                  <a:solidFill>
                    <a:schemeClr val="accent3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print</a:t>
              </a:r>
              <a:r>
                <a:rPr lang="en" sz="1200">
                  <a:latin typeface="Roboto Mono"/>
                  <a:ea typeface="Roboto Mono"/>
                  <a:cs typeface="Roboto Mono"/>
                  <a:sym typeface="Roboto Mono"/>
                </a:rPr>
                <a:t>(wooper.hp)</a:t>
              </a:r>
              <a:endParaRPr sz="1200"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sp>
          <p:nvSpPr>
            <p:cNvPr id="346" name="Google Shape;346;p29"/>
            <p:cNvSpPr txBox="1"/>
            <p:nvPr/>
          </p:nvSpPr>
          <p:spPr>
            <a:xfrm>
              <a:off x="4727400" y="71950"/>
              <a:ext cx="3365100" cy="70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 i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What is printed when these two lines of code are run?</a:t>
              </a:r>
              <a:endParaRPr sz="1800" b="1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347" name="Google Shape;347;p29"/>
          <p:cNvPicPr preferRelativeResize="0"/>
          <p:nvPr/>
        </p:nvPicPr>
        <p:blipFill rotWithShape="1">
          <a:blip r:embed="rId3">
            <a:alphaModFix/>
          </a:blip>
          <a:srcRect l="8904" r="10665"/>
          <a:stretch/>
        </p:blipFill>
        <p:spPr>
          <a:xfrm>
            <a:off x="7559200" y="535300"/>
            <a:ext cx="1527300" cy="18988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The image shows a QR code, which is a two-dimensional barcode that can be scanned by a QR (Quick Response) reader to provide access to a specific link or information.&#10;&#10;AI-generated content may be incorrect.">
            <a:extLst>
              <a:ext uri="{FF2B5EF4-FFF2-40B4-BE49-F238E27FC236}">
                <a16:creationId xmlns:a16="http://schemas.microsoft.com/office/drawing/2014/main" id="{B239A18D-B503-7E1A-79A5-69138745F3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79712" y="2897468"/>
            <a:ext cx="1284469" cy="130303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3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16</a:t>
            </a:fld>
            <a:endParaRPr/>
          </a:p>
        </p:txBody>
      </p:sp>
      <p:sp>
        <p:nvSpPr>
          <p:cNvPr id="353" name="Google Shape;353;p30"/>
          <p:cNvSpPr txBox="1">
            <a:spLocks noGrp="1"/>
          </p:cNvSpPr>
          <p:nvPr>
            <p:ph type="title"/>
          </p:nvPr>
        </p:nvSpPr>
        <p:spPr>
          <a:xfrm>
            <a:off x="311700" y="281921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Using an Object</a:t>
            </a:r>
            <a:endParaRPr/>
          </a:p>
        </p:txBody>
      </p:sp>
      <p:sp>
        <p:nvSpPr>
          <p:cNvPr id="354" name="Google Shape;354;p30"/>
          <p:cNvSpPr/>
          <p:nvPr/>
        </p:nvSpPr>
        <p:spPr>
          <a:xfrm>
            <a:off x="59121" y="1935150"/>
            <a:ext cx="5766238" cy="2465725"/>
          </a:xfrm>
          <a:prstGeom prst="roundRect">
            <a:avLst>
              <a:gd name="adj" fmla="val 6788"/>
            </a:avLst>
          </a:prstGeom>
          <a:solidFill>
            <a:srgbClr val="FDF6E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rgbClr val="8264A6"/>
                </a:solidFill>
                <a:latin typeface="Roboto Mono"/>
                <a:ea typeface="Roboto Mono"/>
                <a:cs typeface="Roboto Mono"/>
                <a:sym typeface="Roboto Mono"/>
              </a:rPr>
              <a:t>class</a:t>
            </a:r>
            <a:r>
              <a:rPr lang="en" sz="1800" dirty="0">
                <a:solidFill>
                  <a:srgbClr val="233A44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 dirty="0">
                <a:solidFill>
                  <a:schemeClr val="accent1"/>
                </a:solidFill>
                <a:latin typeface="Roboto Mono"/>
                <a:ea typeface="Roboto Mono"/>
                <a:cs typeface="Roboto Mono"/>
                <a:sym typeface="Roboto Mono"/>
              </a:rPr>
              <a:t>ClassName</a:t>
            </a:r>
            <a:r>
              <a:rPr lang="en" sz="1800" dirty="0">
                <a:solidFill>
                  <a:srgbClr val="434343"/>
                </a:solidFill>
                <a:latin typeface="Roboto Mono"/>
                <a:ea typeface="Roboto Mono"/>
                <a:cs typeface="Roboto Mono"/>
                <a:sym typeface="Roboto Mono"/>
              </a:rPr>
              <a:t>:</a:t>
            </a:r>
            <a:b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endParaRPr sz="1800" dirty="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	class_var </a:t>
            </a:r>
            <a:r>
              <a:rPr lang="en" sz="1800" b="1" dirty="0">
                <a:solidFill>
                  <a:schemeClr val="accent2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 dirty="0">
                <a:solidFill>
                  <a:schemeClr val="accent3"/>
                </a:solidFill>
                <a:latin typeface="Roboto Mono"/>
                <a:ea typeface="Roboto Mono"/>
                <a:cs typeface="Roboto Mono"/>
                <a:sym typeface="Roboto Mono"/>
              </a:rPr>
              <a:t>160</a:t>
            </a:r>
            <a:endParaRPr sz="1800" dirty="0">
              <a:solidFill>
                <a:schemeClr val="accent3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b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	</a:t>
            </a:r>
            <a:r>
              <a:rPr lang="en" sz="1800" b="1" dirty="0">
                <a:solidFill>
                  <a:schemeClr val="accent2"/>
                </a:solidFill>
                <a:latin typeface="Roboto Mono"/>
                <a:ea typeface="Roboto Mono"/>
                <a:cs typeface="Roboto Mono"/>
                <a:sym typeface="Roboto Mono"/>
              </a:rPr>
              <a:t>def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 dirty="0">
                <a:solidFill>
                  <a:schemeClr val="accent1"/>
                </a:solidFill>
                <a:latin typeface="Roboto Mono"/>
                <a:ea typeface="Roboto Mono"/>
                <a:cs typeface="Roboto Mono"/>
                <a:sym typeface="Roboto Mono"/>
              </a:rPr>
              <a:t>__init__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800" dirty="0">
                <a:solidFill>
                  <a:schemeClr val="accent3"/>
                </a:solidFill>
                <a:latin typeface="Roboto Mono"/>
                <a:ea typeface="Roboto Mono"/>
                <a:cs typeface="Roboto Mono"/>
                <a:sym typeface="Roboto Mono"/>
              </a:rPr>
              <a:t>self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, parameter):</a:t>
            </a:r>
            <a:b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		 </a:t>
            </a:r>
            <a:b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		</a:t>
            </a:r>
            <a:r>
              <a:rPr lang="en" sz="1800" dirty="0">
                <a:solidFill>
                  <a:schemeClr val="accent3"/>
                </a:solidFill>
                <a:latin typeface="Roboto Mono"/>
                <a:ea typeface="Roboto Mono"/>
                <a:cs typeface="Roboto Mono"/>
                <a:sym typeface="Roboto Mono"/>
              </a:rPr>
              <a:t>self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.parameter </a:t>
            </a:r>
            <a:r>
              <a:rPr lang="en" sz="1800" b="1" dirty="0">
                <a:solidFill>
                  <a:schemeClr val="accent2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parameter</a:t>
            </a:r>
            <a:endParaRPr sz="1800" dirty="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355" name="Google Shape;355;p30"/>
          <p:cNvSpPr/>
          <p:nvPr/>
        </p:nvSpPr>
        <p:spPr>
          <a:xfrm>
            <a:off x="3860025" y="1216650"/>
            <a:ext cx="3710400" cy="606900"/>
          </a:xfrm>
          <a:prstGeom prst="roundRect">
            <a:avLst>
              <a:gd name="adj" fmla="val 17388"/>
            </a:avLst>
          </a:prstGeom>
          <a:solidFill>
            <a:srgbClr val="FDF6E7"/>
          </a:solidFill>
          <a:ln w="2857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my_object </a:t>
            </a:r>
            <a:r>
              <a:rPr lang="en" sz="1800" b="1">
                <a:solidFill>
                  <a:schemeClr val="accent2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ClassName(</a:t>
            </a:r>
            <a:r>
              <a:rPr lang="en" sz="1800">
                <a:solidFill>
                  <a:schemeClr val="accent3"/>
                </a:solidFill>
                <a:latin typeface="Roboto Mono"/>
                <a:ea typeface="Roboto Mono"/>
                <a:cs typeface="Roboto Mono"/>
                <a:sym typeface="Roboto Mono"/>
              </a:rPr>
              <a:t>18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8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grpSp>
        <p:nvGrpSpPr>
          <p:cNvPr id="356" name="Google Shape;356;p30"/>
          <p:cNvGrpSpPr/>
          <p:nvPr/>
        </p:nvGrpSpPr>
        <p:grpSpPr>
          <a:xfrm>
            <a:off x="1573586" y="1105050"/>
            <a:ext cx="2168944" cy="830100"/>
            <a:chOff x="430361" y="3502925"/>
            <a:chExt cx="2168944" cy="830100"/>
          </a:xfrm>
        </p:grpSpPr>
        <p:sp>
          <p:nvSpPr>
            <p:cNvPr id="357" name="Google Shape;357;p30"/>
            <p:cNvSpPr txBox="1"/>
            <p:nvPr/>
          </p:nvSpPr>
          <p:spPr>
            <a:xfrm>
              <a:off x="430361" y="3502925"/>
              <a:ext cx="1647000" cy="830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solidFill>
                    <a:schemeClr val="accent3"/>
                  </a:solidFill>
                  <a:latin typeface="Calibri"/>
                  <a:ea typeface="Calibri"/>
                  <a:cs typeface="Calibri"/>
                  <a:sym typeface="Calibri"/>
                </a:rPr>
                <a:t>creating an </a:t>
              </a:r>
              <a:r>
                <a:rPr lang="en" b="1" i="1" u="sng">
                  <a:solidFill>
                    <a:schemeClr val="accent3"/>
                  </a:solidFill>
                  <a:latin typeface="Calibri"/>
                  <a:ea typeface="Calibri"/>
                  <a:cs typeface="Calibri"/>
                  <a:sym typeface="Calibri"/>
                </a:rPr>
                <a:t>instance</a:t>
              </a:r>
              <a:r>
                <a:rPr lang="en" b="1">
                  <a:solidFill>
                    <a:schemeClr val="accent3"/>
                  </a:solidFill>
                  <a:latin typeface="Calibri"/>
                  <a:ea typeface="Calibri"/>
                  <a:cs typeface="Calibri"/>
                  <a:sym typeface="Calibri"/>
                </a:rPr>
                <a:t> of the class (i.e. an object)</a:t>
              </a:r>
              <a:endParaRPr b="1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358" name="Google Shape;358;p30"/>
            <p:cNvCxnSpPr/>
            <p:nvPr/>
          </p:nvCxnSpPr>
          <p:spPr>
            <a:xfrm>
              <a:off x="1960005" y="3917975"/>
              <a:ext cx="639300" cy="0"/>
            </a:xfrm>
            <a:prstGeom prst="straightConnector1">
              <a:avLst/>
            </a:prstGeom>
            <a:noFill/>
            <a:ln w="19050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</p:grpSp>
      <p:sp>
        <p:nvSpPr>
          <p:cNvPr id="359" name="Google Shape;359;p30"/>
          <p:cNvSpPr/>
          <p:nvPr/>
        </p:nvSpPr>
        <p:spPr>
          <a:xfrm>
            <a:off x="5925919" y="2167957"/>
            <a:ext cx="2078400" cy="4719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2857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my_object.parameter</a:t>
            </a:r>
            <a:endParaRPr sz="1200" b="1" dirty="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360" name="Google Shape;360;p30"/>
          <p:cNvSpPr/>
          <p:nvPr/>
        </p:nvSpPr>
        <p:spPr>
          <a:xfrm>
            <a:off x="5925919" y="2982382"/>
            <a:ext cx="2078400" cy="4719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2857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my_object.class_var</a:t>
            </a:r>
            <a:endParaRPr sz="1200" b="1" dirty="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361" name="Google Shape;361;p30"/>
          <p:cNvSpPr/>
          <p:nvPr/>
        </p:nvSpPr>
        <p:spPr>
          <a:xfrm>
            <a:off x="5925919" y="3796807"/>
            <a:ext cx="2078400" cy="4719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2857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ClassName.class_var</a:t>
            </a:r>
            <a:endParaRPr sz="1200" b="1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362" name="Google Shape;362;p30"/>
          <p:cNvSpPr txBox="1"/>
          <p:nvPr/>
        </p:nvSpPr>
        <p:spPr>
          <a:xfrm>
            <a:off x="8390499" y="2207107"/>
            <a:ext cx="5085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18</a:t>
            </a:r>
            <a:endParaRPr b="1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cxnSp>
        <p:nvCxnSpPr>
          <p:cNvPr id="363" name="Google Shape;363;p30"/>
          <p:cNvCxnSpPr>
            <a:stCxn id="359" idx="3"/>
            <a:endCxn id="362" idx="1"/>
          </p:cNvCxnSpPr>
          <p:nvPr/>
        </p:nvCxnSpPr>
        <p:spPr>
          <a:xfrm>
            <a:off x="8004319" y="2403907"/>
            <a:ext cx="386100" cy="0"/>
          </a:xfrm>
          <a:prstGeom prst="straightConnector1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364" name="Google Shape;364;p30"/>
          <p:cNvSpPr txBox="1"/>
          <p:nvPr/>
        </p:nvSpPr>
        <p:spPr>
          <a:xfrm>
            <a:off x="8390499" y="3021532"/>
            <a:ext cx="5085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160</a:t>
            </a:r>
            <a:endParaRPr b="1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cxnSp>
        <p:nvCxnSpPr>
          <p:cNvPr id="365" name="Google Shape;365;p30"/>
          <p:cNvCxnSpPr/>
          <p:nvPr/>
        </p:nvCxnSpPr>
        <p:spPr>
          <a:xfrm>
            <a:off x="8004319" y="3218332"/>
            <a:ext cx="386100" cy="0"/>
          </a:xfrm>
          <a:prstGeom prst="straightConnector1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366" name="Google Shape;366;p30"/>
          <p:cNvSpPr txBox="1"/>
          <p:nvPr/>
        </p:nvSpPr>
        <p:spPr>
          <a:xfrm>
            <a:off x="8390499" y="3835957"/>
            <a:ext cx="5085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160</a:t>
            </a:r>
            <a:endParaRPr b="1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cxnSp>
        <p:nvCxnSpPr>
          <p:cNvPr id="367" name="Google Shape;367;p30"/>
          <p:cNvCxnSpPr/>
          <p:nvPr/>
        </p:nvCxnSpPr>
        <p:spPr>
          <a:xfrm>
            <a:off x="8004319" y="4032757"/>
            <a:ext cx="386100" cy="0"/>
          </a:xfrm>
          <a:prstGeom prst="straightConnector1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3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17</a:t>
            </a:fld>
            <a:endParaRPr/>
          </a:p>
        </p:txBody>
      </p:sp>
      <p:sp>
        <p:nvSpPr>
          <p:cNvPr id="373" name="Google Shape;373;p31"/>
          <p:cNvSpPr txBox="1">
            <a:spLocks noGrp="1"/>
          </p:cNvSpPr>
          <p:nvPr>
            <p:ph type="title"/>
          </p:nvPr>
        </p:nvSpPr>
        <p:spPr>
          <a:xfrm>
            <a:off x="311700" y="108871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Instance Attribute vs Class Attribute</a:t>
            </a:r>
            <a:endParaRPr/>
          </a:p>
        </p:txBody>
      </p:sp>
      <p:sp>
        <p:nvSpPr>
          <p:cNvPr id="374" name="Google Shape;374;p31"/>
          <p:cNvSpPr/>
          <p:nvPr/>
        </p:nvSpPr>
        <p:spPr>
          <a:xfrm>
            <a:off x="149219" y="887220"/>
            <a:ext cx="4520431" cy="2639100"/>
          </a:xfrm>
          <a:prstGeom prst="roundRect">
            <a:avLst>
              <a:gd name="adj" fmla="val 6788"/>
            </a:avLst>
          </a:prstGeom>
          <a:solidFill>
            <a:srgbClr val="FDF6E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rgbClr val="8264A6"/>
                </a:solidFill>
                <a:latin typeface="Roboto Mono"/>
                <a:ea typeface="Roboto Mono"/>
                <a:cs typeface="Roboto Mono"/>
                <a:sym typeface="Roboto Mono"/>
              </a:rPr>
              <a:t>class</a:t>
            </a:r>
            <a:r>
              <a:rPr lang="en" dirty="0">
                <a:solidFill>
                  <a:srgbClr val="233A44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dirty="0">
                <a:solidFill>
                  <a:schemeClr val="accent1"/>
                </a:solidFill>
                <a:latin typeface="Roboto Mono"/>
                <a:ea typeface="Roboto Mono"/>
                <a:cs typeface="Roboto Mono"/>
                <a:sym typeface="Roboto Mono"/>
              </a:rPr>
              <a:t>PokemonA</a:t>
            </a:r>
            <a:r>
              <a:rPr lang="en" dirty="0">
                <a:solidFill>
                  <a:srgbClr val="434343"/>
                </a:solidFill>
                <a:latin typeface="Roboto Mono"/>
                <a:ea typeface="Roboto Mono"/>
                <a:cs typeface="Roboto Mono"/>
                <a:sym typeface="Roboto Mono"/>
              </a:rPr>
              <a:t>:</a:t>
            </a:r>
            <a:endParaRPr dirty="0">
              <a:solidFill>
                <a:srgbClr val="434343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4572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hp </a:t>
            </a:r>
            <a:r>
              <a:rPr lang="en" b="1" dirty="0">
                <a:solidFill>
                  <a:schemeClr val="accent2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dirty="0">
                <a:solidFill>
                  <a:schemeClr val="accent3"/>
                </a:solidFill>
                <a:latin typeface="Roboto Mono"/>
                <a:ea typeface="Roboto Mono"/>
                <a:cs typeface="Roboto Mono"/>
                <a:sym typeface="Roboto Mono"/>
              </a:rPr>
              <a:t>20</a:t>
            </a:r>
            <a:br>
              <a:rPr lang="en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br>
              <a:rPr lang="en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	</a:t>
            </a:r>
            <a:r>
              <a:rPr lang="en" b="1" dirty="0">
                <a:solidFill>
                  <a:schemeClr val="accent2"/>
                </a:solidFill>
                <a:latin typeface="Roboto Mono"/>
                <a:ea typeface="Roboto Mono"/>
                <a:cs typeface="Roboto Mono"/>
                <a:sym typeface="Roboto Mono"/>
              </a:rPr>
              <a:t>def</a:t>
            </a:r>
            <a:r>
              <a:rPr lang="en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dirty="0">
                <a:solidFill>
                  <a:schemeClr val="accent1"/>
                </a:solidFill>
                <a:latin typeface="Roboto Mono"/>
                <a:ea typeface="Roboto Mono"/>
                <a:cs typeface="Roboto Mono"/>
                <a:sym typeface="Roboto Mono"/>
              </a:rPr>
              <a:t>__init__</a:t>
            </a:r>
            <a:r>
              <a:rPr lang="en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dirty="0">
                <a:solidFill>
                  <a:schemeClr val="accent3"/>
                </a:solidFill>
                <a:latin typeface="Roboto Mono"/>
                <a:ea typeface="Roboto Mono"/>
                <a:cs typeface="Roboto Mono"/>
                <a:sym typeface="Roboto Mono"/>
              </a:rPr>
              <a:t>self</a:t>
            </a:r>
            <a:r>
              <a:rPr lang="en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, name, kind):</a:t>
            </a:r>
            <a:br>
              <a:rPr lang="en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		 </a:t>
            </a:r>
            <a:br>
              <a:rPr lang="en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		</a:t>
            </a:r>
            <a:r>
              <a:rPr lang="en" dirty="0">
                <a:solidFill>
                  <a:schemeClr val="accent3"/>
                </a:solidFill>
                <a:latin typeface="Roboto Mono"/>
                <a:ea typeface="Roboto Mono"/>
                <a:cs typeface="Roboto Mono"/>
                <a:sym typeface="Roboto Mono"/>
              </a:rPr>
              <a:t>self</a:t>
            </a:r>
            <a:r>
              <a:rPr lang="en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.name </a:t>
            </a:r>
            <a:r>
              <a:rPr lang="en" b="1" dirty="0">
                <a:solidFill>
                  <a:schemeClr val="accent2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name</a:t>
            </a:r>
            <a:endParaRPr dirty="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		</a:t>
            </a:r>
            <a:r>
              <a:rPr lang="en" dirty="0">
                <a:solidFill>
                  <a:schemeClr val="accent3"/>
                </a:solidFill>
                <a:latin typeface="Roboto Mono"/>
                <a:ea typeface="Roboto Mono"/>
                <a:cs typeface="Roboto Mono"/>
                <a:sym typeface="Roboto Mono"/>
              </a:rPr>
              <a:t>self</a:t>
            </a:r>
            <a:r>
              <a:rPr lang="en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.type </a:t>
            </a:r>
            <a:r>
              <a:rPr lang="en" b="1" dirty="0">
                <a:solidFill>
                  <a:schemeClr val="accent2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kind</a:t>
            </a:r>
            <a:endParaRPr dirty="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	</a:t>
            </a:r>
            <a:r>
              <a:rPr lang="en" b="1" dirty="0">
                <a:solidFill>
                  <a:schemeClr val="accent2"/>
                </a:solidFill>
                <a:latin typeface="Roboto Mono"/>
                <a:ea typeface="Roboto Mono"/>
                <a:cs typeface="Roboto Mono"/>
                <a:sym typeface="Roboto Mono"/>
              </a:rPr>
              <a:t>def</a:t>
            </a:r>
            <a:r>
              <a:rPr lang="en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dirty="0">
                <a:solidFill>
                  <a:srgbClr val="475D9A"/>
                </a:solidFill>
                <a:latin typeface="Roboto Mono"/>
                <a:ea typeface="Roboto Mono"/>
                <a:cs typeface="Roboto Mono"/>
                <a:sym typeface="Roboto Mono"/>
              </a:rPr>
              <a:t>evolve</a:t>
            </a:r>
            <a:r>
              <a:rPr lang="en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dirty="0">
                <a:solidFill>
                  <a:schemeClr val="accent3"/>
                </a:solidFill>
                <a:latin typeface="Roboto Mono"/>
                <a:ea typeface="Roboto Mono"/>
                <a:cs typeface="Roboto Mono"/>
                <a:sym typeface="Roboto Mono"/>
              </a:rPr>
              <a:t>self</a:t>
            </a:r>
            <a:r>
              <a:rPr lang="en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):</a:t>
            </a:r>
            <a:endParaRPr dirty="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		</a:t>
            </a:r>
            <a:r>
              <a:rPr lang="en" dirty="0">
                <a:solidFill>
                  <a:schemeClr val="accent3"/>
                </a:solidFill>
                <a:latin typeface="Roboto Mono"/>
                <a:ea typeface="Roboto Mono"/>
                <a:cs typeface="Roboto Mono"/>
                <a:sym typeface="Roboto Mono"/>
              </a:rPr>
              <a:t>self</a:t>
            </a:r>
            <a:r>
              <a:rPr lang="en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.hp </a:t>
            </a:r>
            <a:r>
              <a:rPr lang="en" b="1" dirty="0">
                <a:solidFill>
                  <a:schemeClr val="accent2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dirty="0">
                <a:solidFill>
                  <a:schemeClr val="accent3"/>
                </a:solidFill>
                <a:latin typeface="Roboto Mono"/>
                <a:ea typeface="Roboto Mono"/>
                <a:cs typeface="Roboto Mono"/>
                <a:sym typeface="Roboto Mono"/>
              </a:rPr>
              <a:t>self</a:t>
            </a:r>
            <a:r>
              <a:rPr lang="en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.hp </a:t>
            </a:r>
            <a:r>
              <a:rPr lang="en" b="1" dirty="0">
                <a:solidFill>
                  <a:schemeClr val="accent2"/>
                </a:solidFill>
                <a:latin typeface="Roboto Mono"/>
                <a:ea typeface="Roboto Mono"/>
                <a:cs typeface="Roboto Mono"/>
                <a:sym typeface="Roboto Mono"/>
              </a:rPr>
              <a:t>*</a:t>
            </a:r>
            <a:r>
              <a:rPr lang="en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2</a:t>
            </a:r>
            <a:endParaRPr dirty="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375" name="Google Shape;375;p31"/>
          <p:cNvSpPr/>
          <p:nvPr/>
        </p:nvSpPr>
        <p:spPr>
          <a:xfrm>
            <a:off x="4713005" y="1072464"/>
            <a:ext cx="4401300" cy="1228200"/>
          </a:xfrm>
          <a:prstGeom prst="roundRect">
            <a:avLst>
              <a:gd name="adj" fmla="val 17388"/>
            </a:avLst>
          </a:prstGeom>
          <a:solidFill>
            <a:srgbClr val="FDF6E7"/>
          </a:solidFill>
          <a:ln w="2857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wooper </a:t>
            </a:r>
            <a:r>
              <a:rPr lang="en" b="1">
                <a:solidFill>
                  <a:schemeClr val="accent2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>
                <a:solidFill>
                  <a:schemeClr val="accent1"/>
                </a:solidFill>
                <a:latin typeface="Roboto Mono"/>
                <a:ea typeface="Roboto Mono"/>
                <a:cs typeface="Roboto Mono"/>
                <a:sym typeface="Roboto Mono"/>
              </a:rPr>
              <a:t>PokemonA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>
                <a:solidFill>
                  <a:schemeClr val="accent3"/>
                </a:solidFill>
                <a:latin typeface="Roboto Mono"/>
                <a:ea typeface="Roboto Mono"/>
                <a:cs typeface="Roboto Mono"/>
                <a:sym typeface="Roboto Mono"/>
              </a:rPr>
              <a:t>“Wooper”, “Ground”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psyduck </a:t>
            </a:r>
            <a:r>
              <a:rPr lang="en" b="1">
                <a:solidFill>
                  <a:schemeClr val="accent2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>
                <a:solidFill>
                  <a:schemeClr val="accent1"/>
                </a:solidFill>
                <a:latin typeface="Roboto Mono"/>
                <a:ea typeface="Roboto Mono"/>
                <a:cs typeface="Roboto Mono"/>
                <a:sym typeface="Roboto Mono"/>
              </a:rPr>
              <a:t>PokemonA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>
                <a:solidFill>
                  <a:schemeClr val="accent3"/>
                </a:solidFill>
                <a:latin typeface="Roboto Mono"/>
                <a:ea typeface="Roboto Mono"/>
                <a:cs typeface="Roboto Mono"/>
                <a:sym typeface="Roboto Mono"/>
              </a:rPr>
              <a:t>“Psyduck”, “Water”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wooper.</a:t>
            </a:r>
            <a:r>
              <a:rPr lang="en">
                <a:solidFill>
                  <a:schemeClr val="accent1"/>
                </a:solidFill>
                <a:latin typeface="Roboto Mono"/>
                <a:ea typeface="Roboto Mono"/>
                <a:cs typeface="Roboto Mono"/>
                <a:sym typeface="Roboto Mono"/>
              </a:rPr>
              <a:t>evolve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()</a:t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577656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(wooper.hp)</a:t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3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(psyduck.hp)</a:t>
            </a:r>
            <a:endParaRPr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3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18</a:t>
            </a:fld>
            <a:endParaRPr/>
          </a:p>
        </p:txBody>
      </p:sp>
      <p:sp>
        <p:nvSpPr>
          <p:cNvPr id="381" name="Google Shape;381;p32"/>
          <p:cNvSpPr txBox="1">
            <a:spLocks noGrp="1"/>
          </p:cNvSpPr>
          <p:nvPr>
            <p:ph type="title"/>
          </p:nvPr>
        </p:nvSpPr>
        <p:spPr>
          <a:xfrm>
            <a:off x="311700" y="281921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3"/>
                </a:solidFill>
              </a:rPr>
              <a:t>Example:</a:t>
            </a:r>
            <a:r>
              <a:rPr lang="en"/>
              <a:t> Universities</a:t>
            </a:r>
            <a:endParaRPr/>
          </a:p>
        </p:txBody>
      </p:sp>
      <p:sp>
        <p:nvSpPr>
          <p:cNvPr id="382" name="Google Shape;382;p32"/>
          <p:cNvSpPr txBox="1">
            <a:spLocks noGrp="1"/>
          </p:cNvSpPr>
          <p:nvPr>
            <p:ph type="body" idx="1"/>
          </p:nvPr>
        </p:nvSpPr>
        <p:spPr>
          <a:xfrm>
            <a:off x="311700" y="1050525"/>
            <a:ext cx="8520600" cy="51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b="1" i="1"/>
              <a:t>What </a:t>
            </a:r>
            <a:r>
              <a:rPr lang="en" b="1" i="1">
                <a:solidFill>
                  <a:schemeClr val="accent4"/>
                </a:solidFill>
              </a:rPr>
              <a:t>attributes</a:t>
            </a:r>
            <a:r>
              <a:rPr lang="en" b="1" i="1"/>
              <a:t> and </a:t>
            </a:r>
            <a:r>
              <a:rPr lang="en" b="1" i="1">
                <a:solidFill>
                  <a:schemeClr val="accent1"/>
                </a:solidFill>
              </a:rPr>
              <a:t>functionality</a:t>
            </a:r>
            <a:r>
              <a:rPr lang="en" b="1" i="1"/>
              <a:t> does a university have?</a:t>
            </a:r>
            <a:endParaRPr b="1" i="1">
              <a:solidFill>
                <a:schemeClr val="accent3"/>
              </a:solidFill>
            </a:endParaRPr>
          </a:p>
        </p:txBody>
      </p:sp>
      <p:grpSp>
        <p:nvGrpSpPr>
          <p:cNvPr id="383" name="Google Shape;383;p32"/>
          <p:cNvGrpSpPr/>
          <p:nvPr/>
        </p:nvGrpSpPr>
        <p:grpSpPr>
          <a:xfrm>
            <a:off x="3383700" y="1826300"/>
            <a:ext cx="2376600" cy="2472600"/>
            <a:chOff x="3383700" y="1826300"/>
            <a:chExt cx="2376600" cy="2472600"/>
          </a:xfrm>
        </p:grpSpPr>
        <p:sp>
          <p:nvSpPr>
            <p:cNvPr id="384" name="Google Shape;384;p32"/>
            <p:cNvSpPr/>
            <p:nvPr/>
          </p:nvSpPr>
          <p:spPr>
            <a:xfrm>
              <a:off x="3383700" y="1826300"/>
              <a:ext cx="2376600" cy="2472600"/>
            </a:xfrm>
            <a:prstGeom prst="roundRect">
              <a:avLst>
                <a:gd name="adj" fmla="val 6583"/>
              </a:avLst>
            </a:prstGeom>
            <a:noFill/>
            <a:ln w="3810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5" name="Google Shape;385;p32"/>
            <p:cNvSpPr txBox="1"/>
            <p:nvPr/>
          </p:nvSpPr>
          <p:spPr>
            <a:xfrm>
              <a:off x="3685341" y="1931291"/>
              <a:ext cx="1773300" cy="46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solidFill>
                    <a:schemeClr val="accent2"/>
                  </a:solidFill>
                  <a:latin typeface="Calibri"/>
                  <a:ea typeface="Calibri"/>
                  <a:cs typeface="Calibri"/>
                  <a:sym typeface="Calibri"/>
                </a:rPr>
                <a:t>University of Washington</a:t>
              </a:r>
              <a:endParaRPr sz="1800" b="1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386" name="Google Shape;386;p32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3762674" y="2919750"/>
              <a:ext cx="1618652" cy="1115201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3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19</a:t>
            </a:fld>
            <a:endParaRPr/>
          </a:p>
        </p:txBody>
      </p:sp>
      <p:sp>
        <p:nvSpPr>
          <p:cNvPr id="392" name="Google Shape;392;p33"/>
          <p:cNvSpPr txBox="1">
            <a:spLocks noGrp="1"/>
          </p:cNvSpPr>
          <p:nvPr>
            <p:ph type="title"/>
          </p:nvPr>
        </p:nvSpPr>
        <p:spPr>
          <a:xfrm>
            <a:off x="311700" y="281925"/>
            <a:ext cx="39291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Think Pair Share</a:t>
            </a:r>
            <a:endParaRPr/>
          </a:p>
        </p:txBody>
      </p:sp>
      <p:sp>
        <p:nvSpPr>
          <p:cNvPr id="393" name="Google Shape;393;p33"/>
          <p:cNvSpPr txBox="1"/>
          <p:nvPr/>
        </p:nvSpPr>
        <p:spPr>
          <a:xfrm>
            <a:off x="331950" y="888875"/>
            <a:ext cx="3929100" cy="377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Create a class called </a:t>
            </a:r>
            <a:r>
              <a:rPr lang="en" sz="1600" b="1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University</a:t>
            </a: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with the following </a:t>
            </a:r>
            <a:r>
              <a:rPr lang="en" sz="1800" b="1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rPr>
              <a:t>attributes</a:t>
            </a: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and </a:t>
            </a:r>
            <a:r>
              <a:rPr lang="en" sz="1800" b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methods</a:t>
            </a: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r>
              <a:rPr lang="en" sz="1600" b="1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name</a:t>
            </a: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a string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r>
              <a:rPr lang="en" sz="1600" b="1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mascot</a:t>
            </a: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a string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r>
              <a:rPr lang="en" sz="1600" b="1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enrollment</a:t>
            </a: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an int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r>
              <a:rPr lang="en" sz="1600" b="1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depts</a:t>
            </a: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a list of strings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r>
              <a:rPr lang="en" sz="1600" b="1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welcome()</a:t>
            </a: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that prints: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"[mascot] welcomes you to [name]"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r>
              <a:rPr lang="en" sz="1600" b="1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add_dept(new_dept)</a:t>
            </a: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that adds </a:t>
            </a:r>
            <a:r>
              <a:rPr lang="en" sz="16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new_dept</a:t>
            </a: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to the </a:t>
            </a:r>
            <a:r>
              <a:rPr lang="en" sz="16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depts</a:t>
            </a: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list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4" name="Google Shape;394;p33"/>
          <p:cNvSpPr/>
          <p:nvPr/>
        </p:nvSpPr>
        <p:spPr>
          <a:xfrm>
            <a:off x="5670875" y="1112100"/>
            <a:ext cx="2376600" cy="2919300"/>
          </a:xfrm>
          <a:prstGeom prst="roundRect">
            <a:avLst>
              <a:gd name="adj" fmla="val 6583"/>
            </a:avLst>
          </a:prstGeom>
          <a:noFill/>
          <a:ln w="381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5" name="Google Shape;395;p33"/>
          <p:cNvSpPr txBox="1"/>
          <p:nvPr/>
        </p:nvSpPr>
        <p:spPr>
          <a:xfrm>
            <a:off x="5972520" y="1212541"/>
            <a:ext cx="1773300" cy="46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University of Washington</a:t>
            </a:r>
            <a:endParaRPr sz="1800" b="1">
              <a:solidFill>
                <a:schemeClr val="accen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96" name="Google Shape;396;p33"/>
          <p:cNvPicPr preferRelativeResize="0"/>
          <p:nvPr/>
        </p:nvPicPr>
        <p:blipFill rotWithShape="1">
          <a:blip r:embed="rId3">
            <a:alphaModFix/>
          </a:blip>
          <a:srcRect t="6279" r="17451"/>
          <a:stretch/>
        </p:blipFill>
        <p:spPr>
          <a:xfrm>
            <a:off x="6040163" y="1936449"/>
            <a:ext cx="1638025" cy="1859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  <p:sp>
        <p:nvSpPr>
          <p:cNvPr id="119" name="Google Shape;119;p16"/>
          <p:cNvSpPr txBox="1">
            <a:spLocks noGrp="1"/>
          </p:cNvSpPr>
          <p:nvPr>
            <p:ph type="body" idx="1"/>
          </p:nvPr>
        </p:nvSpPr>
        <p:spPr>
          <a:xfrm>
            <a:off x="311700" y="1050525"/>
            <a:ext cx="8709600" cy="354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b="1" u="sng">
                <a:solidFill>
                  <a:schemeClr val="hlink"/>
                </a:solidFill>
                <a:hlinkClick r:id="rId3"/>
              </a:rPr>
              <a:t>Programming Practice 5</a:t>
            </a:r>
            <a:r>
              <a:rPr lang="en" b="1"/>
              <a:t> due Sunday,</a:t>
            </a:r>
            <a:r>
              <a:rPr lang="en"/>
              <a:t> </a:t>
            </a:r>
            <a:r>
              <a:rPr lang="en" b="1"/>
              <a:t>August 2 at 11:59 PM</a:t>
            </a:r>
            <a:endParaRPr b="1"/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b="1" u="sng">
                <a:solidFill>
                  <a:schemeClr val="hlink"/>
                </a:solidFill>
                <a:hlinkClick r:id="rId4"/>
              </a:rPr>
              <a:t>Homework Assignment 4</a:t>
            </a:r>
            <a:r>
              <a:rPr lang="en" b="1"/>
              <a:t> due Monday, August 3 at 11:59 PM</a:t>
            </a:r>
            <a:endParaRPr b="1"/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b="1" u="sng">
                <a:solidFill>
                  <a:schemeClr val="accent1"/>
                </a:solidFill>
              </a:rPr>
              <a:t>Written Check-In 6</a:t>
            </a:r>
            <a:r>
              <a:rPr lang="en" b="1">
                <a:solidFill>
                  <a:schemeClr val="accent1"/>
                </a:solidFill>
              </a:rPr>
              <a:t> </a:t>
            </a:r>
            <a:r>
              <a:rPr lang="en" b="1"/>
              <a:t>due tonight, July 31 at 11:59 PM </a:t>
            </a:r>
            <a:endParaRPr b="1"/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b="1"/>
              <a:t>Resubmission Cycle 3 opens today</a:t>
            </a:r>
            <a:endParaRPr/>
          </a:p>
        </p:txBody>
      </p:sp>
      <p:sp>
        <p:nvSpPr>
          <p:cNvPr id="120" name="Google Shape;120;p16"/>
          <p:cNvSpPr txBox="1">
            <a:spLocks noGrp="1"/>
          </p:cNvSpPr>
          <p:nvPr>
            <p:ph type="title"/>
          </p:nvPr>
        </p:nvSpPr>
        <p:spPr>
          <a:xfrm>
            <a:off x="311700" y="281921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Announcements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p3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20</a:t>
            </a:fld>
            <a:endParaRPr/>
          </a:p>
        </p:txBody>
      </p:sp>
      <p:sp>
        <p:nvSpPr>
          <p:cNvPr id="402" name="Google Shape;402;p34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2400" b="1">
                <a:solidFill>
                  <a:schemeClr val="dk2"/>
                </a:solidFill>
              </a:rPr>
              <a:t>Live and on Sli.do</a:t>
            </a:r>
            <a:endParaRPr sz="2400" b="1">
              <a:solidFill>
                <a:schemeClr val="dk2"/>
              </a:solidFill>
            </a:endParaRPr>
          </a:p>
        </p:txBody>
      </p:sp>
      <p:sp>
        <p:nvSpPr>
          <p:cNvPr id="403" name="Google Shape;403;p34"/>
          <p:cNvSpPr txBox="1">
            <a:spLocks noGrp="1"/>
          </p:cNvSpPr>
          <p:nvPr>
            <p:ph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0">
                <a:solidFill>
                  <a:schemeClr val="accent1"/>
                </a:solidFill>
              </a:rPr>
              <a:t>Questions?</a:t>
            </a:r>
            <a:endParaRPr sz="8000">
              <a:solidFill>
                <a:schemeClr val="accent1"/>
              </a:solidFill>
            </a:endParaRPr>
          </a:p>
        </p:txBody>
      </p:sp>
      <p:sp>
        <p:nvSpPr>
          <p:cNvPr id="404" name="Google Shape;404;p34"/>
          <p:cNvSpPr/>
          <p:nvPr/>
        </p:nvSpPr>
        <p:spPr>
          <a:xfrm>
            <a:off x="3787209" y="3849884"/>
            <a:ext cx="664500" cy="296400"/>
          </a:xfrm>
          <a:prstGeom prst="roundRect">
            <a:avLst>
              <a:gd name="adj" fmla="val 18636"/>
            </a:avLst>
          </a:prstGeom>
          <a:solidFill>
            <a:srgbClr val="4159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Sli.do</a:t>
            </a:r>
            <a:endParaRPr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5" name="Google Shape;405;p34"/>
          <p:cNvSpPr txBox="1"/>
          <p:nvPr/>
        </p:nvSpPr>
        <p:spPr>
          <a:xfrm>
            <a:off x="4497890" y="3798169"/>
            <a:ext cx="858900" cy="38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#cse160</a:t>
            </a:r>
            <a:endParaRPr b="1">
              <a:solidFill>
                <a:schemeClr val="accent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Picture 2" descr="The image shows a QR code, which is a two-dimensional barcode that can be scanned by a QR (Quick Response) reader to provide access to a specific link or information.&#10;&#10;AI-generated content may be incorrect.">
            <a:extLst>
              <a:ext uri="{FF2B5EF4-FFF2-40B4-BE49-F238E27FC236}">
                <a16:creationId xmlns:a16="http://schemas.microsoft.com/office/drawing/2014/main" id="{28CEAD65-53BF-236A-D4EA-7B2F18BAF7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1225" y="3946414"/>
            <a:ext cx="1037700" cy="1052696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3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21</a:t>
            </a:fld>
            <a:endParaRPr/>
          </a:p>
        </p:txBody>
      </p:sp>
      <p:sp>
        <p:nvSpPr>
          <p:cNvPr id="411" name="Google Shape;411;p35"/>
          <p:cNvSpPr txBox="1">
            <a:spLocks noGrp="1"/>
          </p:cNvSpPr>
          <p:nvPr>
            <p:ph type="title"/>
          </p:nvPr>
        </p:nvSpPr>
        <p:spPr>
          <a:xfrm>
            <a:off x="311700" y="281921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Anatomy of a Class</a:t>
            </a:r>
            <a:endParaRPr/>
          </a:p>
        </p:txBody>
      </p:sp>
      <p:sp>
        <p:nvSpPr>
          <p:cNvPr id="412" name="Google Shape;412;p35"/>
          <p:cNvSpPr/>
          <p:nvPr/>
        </p:nvSpPr>
        <p:spPr>
          <a:xfrm>
            <a:off x="1064172" y="1374750"/>
            <a:ext cx="6219078" cy="2805600"/>
          </a:xfrm>
          <a:prstGeom prst="roundRect">
            <a:avLst>
              <a:gd name="adj" fmla="val 4673"/>
            </a:avLst>
          </a:prstGeom>
          <a:solidFill>
            <a:srgbClr val="FDF6E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rgbClr val="8264A6"/>
                </a:solidFill>
                <a:latin typeface="Roboto Mono"/>
                <a:ea typeface="Roboto Mono"/>
                <a:cs typeface="Roboto Mono"/>
                <a:sym typeface="Roboto Mono"/>
              </a:rPr>
              <a:t>class</a:t>
            </a:r>
            <a:r>
              <a:rPr lang="en" sz="1800" dirty="0">
                <a:solidFill>
                  <a:srgbClr val="233A44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 dirty="0">
                <a:solidFill>
                  <a:schemeClr val="accent1"/>
                </a:solidFill>
                <a:latin typeface="Roboto Mono"/>
                <a:ea typeface="Roboto Mono"/>
                <a:cs typeface="Roboto Mono"/>
                <a:sym typeface="Roboto Mono"/>
              </a:rPr>
              <a:t>ClassName</a:t>
            </a:r>
            <a:r>
              <a:rPr lang="en" sz="1800" dirty="0">
                <a:solidFill>
                  <a:srgbClr val="434343"/>
                </a:solidFill>
                <a:latin typeface="Roboto Mono"/>
                <a:ea typeface="Roboto Mono"/>
                <a:cs typeface="Roboto Mono"/>
                <a:sym typeface="Roboto Mono"/>
              </a:rPr>
              <a:t>:</a:t>
            </a:r>
            <a:endParaRPr sz="1800" dirty="0">
              <a:solidFill>
                <a:srgbClr val="434343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45720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57765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4572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class_var </a:t>
            </a:r>
            <a:r>
              <a:rPr lang="en" sz="1800" b="1" dirty="0">
                <a:solidFill>
                  <a:schemeClr val="accent2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 dirty="0">
                <a:solidFill>
                  <a:schemeClr val="accent3"/>
                </a:solidFill>
                <a:latin typeface="Roboto Mono"/>
                <a:ea typeface="Roboto Mono"/>
                <a:cs typeface="Roboto Mono"/>
                <a:sym typeface="Roboto Mono"/>
              </a:rPr>
              <a:t>42</a:t>
            </a:r>
            <a:b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b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	</a:t>
            </a:r>
            <a:r>
              <a:rPr lang="en" sz="1800" b="1" dirty="0">
                <a:solidFill>
                  <a:schemeClr val="accent2"/>
                </a:solidFill>
                <a:latin typeface="Roboto Mono"/>
                <a:ea typeface="Roboto Mono"/>
                <a:cs typeface="Roboto Mono"/>
                <a:sym typeface="Roboto Mono"/>
              </a:rPr>
              <a:t>def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 dirty="0">
                <a:solidFill>
                  <a:schemeClr val="accent1"/>
                </a:solidFill>
                <a:latin typeface="Roboto Mono"/>
                <a:ea typeface="Roboto Mono"/>
                <a:cs typeface="Roboto Mono"/>
                <a:sym typeface="Roboto Mono"/>
              </a:rPr>
              <a:t>__init__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800" dirty="0">
                <a:solidFill>
                  <a:schemeClr val="accent3"/>
                </a:solidFill>
                <a:latin typeface="Roboto Mono"/>
                <a:ea typeface="Roboto Mono"/>
                <a:cs typeface="Roboto Mono"/>
                <a:sym typeface="Roboto Mono"/>
              </a:rPr>
              <a:t>self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, parameter):</a:t>
            </a:r>
            <a:b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		 </a:t>
            </a:r>
            <a:b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		</a:t>
            </a:r>
            <a:r>
              <a:rPr lang="en" sz="1800" dirty="0">
                <a:solidFill>
                  <a:schemeClr val="accent3"/>
                </a:solidFill>
                <a:latin typeface="Roboto Mono"/>
                <a:ea typeface="Roboto Mono"/>
                <a:cs typeface="Roboto Mono"/>
                <a:sym typeface="Roboto Mono"/>
              </a:rPr>
              <a:t>self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.instance_var </a:t>
            </a:r>
            <a:r>
              <a:rPr lang="en" sz="1800" b="1" dirty="0">
                <a:solidFill>
                  <a:schemeClr val="accent2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parameter</a:t>
            </a:r>
            <a:b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b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	</a:t>
            </a:r>
            <a:r>
              <a:rPr lang="en" sz="1800" dirty="0">
                <a:solidFill>
                  <a:schemeClr val="accent3"/>
                </a:solidFill>
                <a:latin typeface="Roboto Mono"/>
                <a:ea typeface="Roboto Mono"/>
                <a:cs typeface="Roboto Mono"/>
                <a:sym typeface="Roboto Mono"/>
              </a:rPr>
              <a:t># ...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endParaRPr sz="1800" dirty="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413" name="Google Shape;413;p35"/>
          <p:cNvSpPr txBox="1"/>
          <p:nvPr/>
        </p:nvSpPr>
        <p:spPr>
          <a:xfrm>
            <a:off x="132249" y="989321"/>
            <a:ext cx="837300" cy="60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rgbClr val="475D9A"/>
                </a:solidFill>
                <a:latin typeface="Roboto Mono"/>
                <a:ea typeface="Roboto Mono"/>
                <a:cs typeface="Roboto Mono"/>
                <a:sym typeface="Roboto Mono"/>
              </a:rPr>
              <a:t> class</a:t>
            </a:r>
            <a:r>
              <a:rPr lang="en" b="1" dirty="0">
                <a:solidFill>
                  <a:srgbClr val="475D9A"/>
                </a:solidFill>
                <a:latin typeface="Calibri"/>
                <a:ea typeface="Calibri"/>
                <a:cs typeface="Calibri"/>
                <a:sym typeface="Calibri"/>
              </a:rPr>
              <a:t> keyword</a:t>
            </a:r>
            <a:endParaRPr b="1" dirty="0">
              <a:solidFill>
                <a:srgbClr val="475D9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4" name="Google Shape;414;p35"/>
          <p:cNvSpPr/>
          <p:nvPr/>
        </p:nvSpPr>
        <p:spPr>
          <a:xfrm>
            <a:off x="1115739" y="1519495"/>
            <a:ext cx="791400" cy="321000"/>
          </a:xfrm>
          <a:prstGeom prst="roundRect">
            <a:avLst>
              <a:gd name="adj" fmla="val 16667"/>
            </a:avLst>
          </a:prstGeom>
          <a:noFill/>
          <a:ln w="28575" cap="flat" cmpd="sng">
            <a:solidFill>
              <a:srgbClr val="475D9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15" name="Google Shape;415;p35"/>
          <p:cNvCxnSpPr>
            <a:stCxn id="413" idx="3"/>
            <a:endCxn id="414" idx="1"/>
          </p:cNvCxnSpPr>
          <p:nvPr/>
        </p:nvCxnSpPr>
        <p:spPr>
          <a:xfrm>
            <a:off x="969549" y="1290371"/>
            <a:ext cx="146190" cy="389624"/>
          </a:xfrm>
          <a:prstGeom prst="straightConnector1">
            <a:avLst/>
          </a:prstGeom>
          <a:noFill/>
          <a:ln w="19050" cap="flat" cmpd="sng">
            <a:solidFill>
              <a:srgbClr val="475D9A"/>
            </a:solidFill>
            <a:prstDash val="solid"/>
            <a:round/>
            <a:headEnd type="none" w="med" len="med"/>
            <a:tailEnd type="triangle" w="med" len="med"/>
          </a:ln>
        </p:spPr>
      </p:cxnSp>
      <p:grpSp>
        <p:nvGrpSpPr>
          <p:cNvPr id="416" name="Google Shape;416;p35"/>
          <p:cNvGrpSpPr/>
          <p:nvPr/>
        </p:nvGrpSpPr>
        <p:grpSpPr>
          <a:xfrm>
            <a:off x="1659825" y="767112"/>
            <a:ext cx="1898100" cy="1085798"/>
            <a:chOff x="2418400" y="1730752"/>
            <a:chExt cx="1898100" cy="1085798"/>
          </a:xfrm>
        </p:grpSpPr>
        <p:sp>
          <p:nvSpPr>
            <p:cNvPr id="417" name="Google Shape;417;p35"/>
            <p:cNvSpPr/>
            <p:nvPr/>
          </p:nvSpPr>
          <p:spPr>
            <a:xfrm>
              <a:off x="2722450" y="2495550"/>
              <a:ext cx="1290000" cy="321000"/>
            </a:xfrm>
            <a:prstGeom prst="roundRect">
              <a:avLst>
                <a:gd name="adj" fmla="val 16667"/>
              </a:avLst>
            </a:prstGeom>
            <a:noFill/>
            <a:ln w="28575" cap="flat" cmpd="sng">
              <a:solidFill>
                <a:srgbClr val="475D9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8" name="Google Shape;418;p35"/>
            <p:cNvSpPr txBox="1"/>
            <p:nvPr/>
          </p:nvSpPr>
          <p:spPr>
            <a:xfrm>
              <a:off x="2418400" y="1730752"/>
              <a:ext cx="1898100" cy="602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 dirty="0">
                  <a:solidFill>
                    <a:srgbClr val="475D9A"/>
                  </a:solidFill>
                  <a:latin typeface="Calibri"/>
                  <a:ea typeface="Calibri"/>
                  <a:cs typeface="Calibri"/>
                  <a:sym typeface="Calibri"/>
                </a:rPr>
                <a:t>class name (uppercase)</a:t>
              </a:r>
              <a:endParaRPr b="1" dirty="0">
                <a:solidFill>
                  <a:srgbClr val="475D9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419" name="Google Shape;419;p35"/>
          <p:cNvCxnSpPr>
            <a:cxnSpLocks/>
            <a:stCxn id="418" idx="2"/>
            <a:endCxn id="417" idx="0"/>
          </p:cNvCxnSpPr>
          <p:nvPr/>
        </p:nvCxnSpPr>
        <p:spPr>
          <a:xfrm>
            <a:off x="2608875" y="1369212"/>
            <a:ext cx="0" cy="162698"/>
          </a:xfrm>
          <a:prstGeom prst="straightConnector1">
            <a:avLst/>
          </a:prstGeom>
          <a:noFill/>
          <a:ln w="19050" cap="flat" cmpd="sng">
            <a:solidFill>
              <a:srgbClr val="475D9A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420" name="Google Shape;420;p35"/>
          <p:cNvSpPr txBox="1"/>
          <p:nvPr/>
        </p:nvSpPr>
        <p:spPr>
          <a:xfrm>
            <a:off x="-146178" y="2710900"/>
            <a:ext cx="1480800" cy="64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i="1" dirty="0">
                <a:solidFill>
                  <a:srgbClr val="AB5457"/>
                </a:solidFill>
                <a:latin typeface="Calibri"/>
                <a:ea typeface="Calibri"/>
                <a:cs typeface="Calibri"/>
                <a:sym typeface="Calibri"/>
              </a:rPr>
              <a:t>everything is indented!</a:t>
            </a:r>
            <a:endParaRPr b="1" i="1" dirty="0">
              <a:solidFill>
                <a:srgbClr val="AB5457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1" name="Google Shape;421;p35"/>
          <p:cNvSpPr/>
          <p:nvPr/>
        </p:nvSpPr>
        <p:spPr>
          <a:xfrm>
            <a:off x="1730702" y="2592878"/>
            <a:ext cx="176437" cy="1348450"/>
          </a:xfrm>
          <a:prstGeom prst="leftBrace">
            <a:avLst>
              <a:gd name="adj1" fmla="val 50000"/>
              <a:gd name="adj2" fmla="val 50000"/>
            </a:avLst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22" name="Google Shape;422;p35"/>
          <p:cNvGrpSpPr/>
          <p:nvPr/>
        </p:nvGrpSpPr>
        <p:grpSpPr>
          <a:xfrm>
            <a:off x="6254969" y="2378832"/>
            <a:ext cx="2786706" cy="806100"/>
            <a:chOff x="6754175" y="2386825"/>
            <a:chExt cx="2287500" cy="806100"/>
          </a:xfrm>
        </p:grpSpPr>
        <p:sp>
          <p:nvSpPr>
            <p:cNvPr id="423" name="Google Shape;423;p35"/>
            <p:cNvSpPr txBox="1"/>
            <p:nvPr/>
          </p:nvSpPr>
          <p:spPr>
            <a:xfrm>
              <a:off x="7399475" y="2386825"/>
              <a:ext cx="1642200" cy="806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solidFill>
                    <a:srgbClr val="475D9A"/>
                  </a:solidFill>
                  <a:latin typeface="Calibri"/>
                  <a:ea typeface="Calibri"/>
                  <a:cs typeface="Calibri"/>
                  <a:sym typeface="Calibri"/>
                </a:rPr>
                <a:t>special method that is called when object is created</a:t>
              </a:r>
              <a:endParaRPr b="1">
                <a:solidFill>
                  <a:srgbClr val="475D9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424" name="Google Shape;424;p35"/>
            <p:cNvCxnSpPr>
              <a:stCxn id="423" idx="1"/>
              <a:endCxn id="425" idx="3"/>
            </p:cNvCxnSpPr>
            <p:nvPr/>
          </p:nvCxnSpPr>
          <p:spPr>
            <a:xfrm rot="10800000">
              <a:off x="6754175" y="2789875"/>
              <a:ext cx="645300" cy="0"/>
            </a:xfrm>
            <a:prstGeom prst="straightConnector1">
              <a:avLst/>
            </a:prstGeom>
            <a:noFill/>
            <a:ln w="19050" cap="flat" cmpd="sng">
              <a:solidFill>
                <a:srgbClr val="475D9A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</p:grpSp>
      <p:sp>
        <p:nvSpPr>
          <p:cNvPr id="426" name="Google Shape;426;p35"/>
          <p:cNvSpPr txBox="1"/>
          <p:nvPr/>
        </p:nvSpPr>
        <p:spPr>
          <a:xfrm>
            <a:off x="4596700" y="447750"/>
            <a:ext cx="2045400" cy="80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i="1">
                <a:solidFill>
                  <a:srgbClr val="AB5457"/>
                </a:solidFill>
                <a:latin typeface="Calibri"/>
                <a:ea typeface="Calibri"/>
                <a:cs typeface="Calibri"/>
                <a:sym typeface="Calibri"/>
              </a:rPr>
              <a:t>A class variable is an attribute of the class (shared across instances)</a:t>
            </a:r>
            <a:endParaRPr b="1" i="1">
              <a:solidFill>
                <a:srgbClr val="AB5457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27" name="Google Shape;427;p35"/>
          <p:cNvCxnSpPr>
            <a:cxnSpLocks/>
            <a:stCxn id="426" idx="2"/>
          </p:cNvCxnSpPr>
          <p:nvPr/>
        </p:nvCxnSpPr>
        <p:spPr>
          <a:xfrm rot="5400000">
            <a:off x="4177205" y="753155"/>
            <a:ext cx="941501" cy="1942890"/>
          </a:xfrm>
          <a:prstGeom prst="bentConnector2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428" name="Google Shape;428;p35"/>
          <p:cNvSpPr/>
          <p:nvPr/>
        </p:nvSpPr>
        <p:spPr>
          <a:xfrm>
            <a:off x="2578900" y="2640150"/>
            <a:ext cx="1204200" cy="321000"/>
          </a:xfrm>
          <a:prstGeom prst="roundRect">
            <a:avLst>
              <a:gd name="adj" fmla="val 16667"/>
            </a:avLst>
          </a:prstGeom>
          <a:noFill/>
          <a:ln w="28575" cap="flat" cmpd="sng">
            <a:solidFill>
              <a:srgbClr val="475D9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9" name="Google Shape;429;p35"/>
          <p:cNvSpPr/>
          <p:nvPr/>
        </p:nvSpPr>
        <p:spPr>
          <a:xfrm>
            <a:off x="2999657" y="3184932"/>
            <a:ext cx="607500" cy="321000"/>
          </a:xfrm>
          <a:prstGeom prst="roundRect">
            <a:avLst>
              <a:gd name="adj" fmla="val 16667"/>
            </a:avLst>
          </a:prstGeom>
          <a:noFill/>
          <a:ln w="28575" cap="flat" cmpd="sng">
            <a:solidFill>
              <a:srgbClr val="475D9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0" name="Google Shape;430;p35"/>
          <p:cNvSpPr txBox="1"/>
          <p:nvPr/>
        </p:nvSpPr>
        <p:spPr>
          <a:xfrm>
            <a:off x="2359900" y="4120138"/>
            <a:ext cx="1642200" cy="60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475D9A"/>
                </a:solidFill>
                <a:latin typeface="Calibri"/>
                <a:ea typeface="Calibri"/>
                <a:cs typeface="Calibri"/>
                <a:sym typeface="Calibri"/>
              </a:rPr>
              <a:t>variable refers to the object </a:t>
            </a:r>
            <a:r>
              <a:rPr lang="en" b="1" i="1">
                <a:solidFill>
                  <a:srgbClr val="475D9A"/>
                </a:solidFill>
                <a:latin typeface="Calibri"/>
                <a:ea typeface="Calibri"/>
                <a:cs typeface="Calibri"/>
                <a:sym typeface="Calibri"/>
              </a:rPr>
              <a:t>it</a:t>
            </a:r>
            <a:r>
              <a:rPr lang="en" b="1" i="1" u="sng">
                <a:solidFill>
                  <a:srgbClr val="475D9A"/>
                </a:solidFill>
                <a:latin typeface="Calibri"/>
                <a:ea typeface="Calibri"/>
                <a:cs typeface="Calibri"/>
                <a:sym typeface="Calibri"/>
              </a:rPr>
              <a:t>self</a:t>
            </a:r>
            <a:endParaRPr b="1" i="1" u="sng">
              <a:solidFill>
                <a:srgbClr val="475D9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31" name="Google Shape;431;p35"/>
          <p:cNvCxnSpPr>
            <a:endCxn id="429" idx="2"/>
          </p:cNvCxnSpPr>
          <p:nvPr/>
        </p:nvCxnSpPr>
        <p:spPr>
          <a:xfrm rot="10800000">
            <a:off x="3303407" y="3505932"/>
            <a:ext cx="0" cy="61410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432" name="Google Shape;432;p35"/>
          <p:cNvSpPr txBox="1"/>
          <p:nvPr/>
        </p:nvSpPr>
        <p:spPr>
          <a:xfrm>
            <a:off x="6012000" y="4221325"/>
            <a:ext cx="2045400" cy="83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i="1">
                <a:solidFill>
                  <a:srgbClr val="AB5457"/>
                </a:solidFill>
                <a:latin typeface="Calibri"/>
                <a:ea typeface="Calibri"/>
                <a:cs typeface="Calibri"/>
                <a:sym typeface="Calibri"/>
              </a:rPr>
              <a:t>The value of an instance variable is </a:t>
            </a:r>
            <a:r>
              <a:rPr lang="en" b="1" i="1" u="sng">
                <a:solidFill>
                  <a:srgbClr val="AB5457"/>
                </a:solidFill>
                <a:latin typeface="Calibri"/>
                <a:ea typeface="Calibri"/>
                <a:cs typeface="Calibri"/>
                <a:sym typeface="Calibri"/>
              </a:rPr>
              <a:t>unique</a:t>
            </a:r>
            <a:r>
              <a:rPr lang="en" b="1" i="1">
                <a:solidFill>
                  <a:srgbClr val="AB5457"/>
                </a:solidFill>
                <a:latin typeface="Calibri"/>
                <a:ea typeface="Calibri"/>
                <a:cs typeface="Calibri"/>
                <a:sym typeface="Calibri"/>
              </a:rPr>
              <a:t> to the instance of the class</a:t>
            </a:r>
            <a:endParaRPr b="1" i="1">
              <a:solidFill>
                <a:srgbClr val="AB5457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33" name="Google Shape;433;p35"/>
          <p:cNvCxnSpPr>
            <a:stCxn id="432" idx="1"/>
          </p:cNvCxnSpPr>
          <p:nvPr/>
        </p:nvCxnSpPr>
        <p:spPr>
          <a:xfrm rot="10800000">
            <a:off x="4452000" y="3572875"/>
            <a:ext cx="1560000" cy="1066200"/>
          </a:xfrm>
          <a:prstGeom prst="bentConnector3">
            <a:avLst>
              <a:gd name="adj1" fmla="val 99994"/>
            </a:avLst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sp>
        <p:nvSpPr>
          <p:cNvPr id="126" name="Google Shape;126;p17"/>
          <p:cNvSpPr txBox="1">
            <a:spLocks noGrp="1"/>
          </p:cNvSpPr>
          <p:nvPr>
            <p:ph type="body" idx="1"/>
          </p:nvPr>
        </p:nvSpPr>
        <p:spPr>
          <a:xfrm>
            <a:off x="311700" y="1050525"/>
            <a:ext cx="8520600" cy="354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en" sz="2400"/>
              <a:t>Organizing Code</a:t>
            </a:r>
            <a:endParaRPr sz="2400"/>
          </a:p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en" sz="2400"/>
              <a:t>Objects (Real and Pythonic)</a:t>
            </a:r>
            <a:endParaRPr sz="2400"/>
          </a:p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en" sz="2400"/>
              <a:t>Classes in Python</a:t>
            </a:r>
            <a:endParaRPr sz="2400"/>
          </a:p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en" sz="2400"/>
              <a:t>Examples</a:t>
            </a:r>
            <a:endParaRPr sz="2400"/>
          </a:p>
          <a:p>
            <a:pPr marL="0" lvl="0" indent="0" algn="l" rtl="0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sz="2400"/>
          </a:p>
        </p:txBody>
      </p:sp>
      <p:sp>
        <p:nvSpPr>
          <p:cNvPr id="127" name="Google Shape;127;p17"/>
          <p:cNvSpPr txBox="1">
            <a:spLocks noGrp="1"/>
          </p:cNvSpPr>
          <p:nvPr>
            <p:ph type="title"/>
          </p:nvPr>
        </p:nvSpPr>
        <p:spPr>
          <a:xfrm>
            <a:off x="311700" y="281921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Today’s Roadmap</a:t>
            </a:r>
            <a:endParaRPr/>
          </a:p>
        </p:txBody>
      </p:sp>
      <p:sp>
        <p:nvSpPr>
          <p:cNvPr id="128" name="Google Shape;128;p17"/>
          <p:cNvSpPr/>
          <p:nvPr/>
        </p:nvSpPr>
        <p:spPr>
          <a:xfrm>
            <a:off x="5878300" y="2251500"/>
            <a:ext cx="2181000" cy="640500"/>
          </a:xfrm>
          <a:prstGeom prst="roundRect">
            <a:avLst>
              <a:gd name="adj" fmla="val 16667"/>
            </a:avLst>
          </a:prstGeom>
          <a:solidFill>
            <a:srgbClr val="3A4C7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Jupyter Hub</a:t>
            </a:r>
            <a:endParaRPr sz="2400" b="1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  <p:sp>
        <p:nvSpPr>
          <p:cNvPr id="134" name="Google Shape;134;p18"/>
          <p:cNvSpPr txBox="1">
            <a:spLocks noGrp="1"/>
          </p:cNvSpPr>
          <p:nvPr>
            <p:ph type="body" idx="1"/>
          </p:nvPr>
        </p:nvSpPr>
        <p:spPr>
          <a:xfrm>
            <a:off x="2134950" y="1162425"/>
            <a:ext cx="4874100" cy="318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Variables, Expressions, Data Types</a:t>
            </a:r>
            <a:br>
              <a:rPr lang="en" sz="2400"/>
            </a:br>
            <a:endParaRPr sz="1200"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Loops</a:t>
            </a:r>
            <a:br>
              <a:rPr lang="en" sz="2400"/>
            </a:br>
            <a:endParaRPr sz="1200"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Conditionals</a:t>
            </a:r>
            <a:br>
              <a:rPr lang="en" sz="2400"/>
            </a:br>
            <a:br>
              <a:rPr lang="en" sz="1200"/>
            </a:br>
            <a:r>
              <a:rPr lang="en" sz="2400"/>
              <a:t>Functions</a:t>
            </a:r>
            <a:br>
              <a:rPr lang="en" sz="2400"/>
            </a:br>
            <a:br>
              <a:rPr lang="en" sz="1200"/>
            </a:br>
            <a:r>
              <a:rPr lang="en" sz="2400"/>
              <a:t>Data Structures</a:t>
            </a:r>
            <a:endParaRPr sz="2400"/>
          </a:p>
        </p:txBody>
      </p:sp>
      <p:sp>
        <p:nvSpPr>
          <p:cNvPr id="135" name="Google Shape;135;p18"/>
          <p:cNvSpPr txBox="1">
            <a:spLocks noGrp="1"/>
          </p:cNvSpPr>
          <p:nvPr>
            <p:ph type="title"/>
          </p:nvPr>
        </p:nvSpPr>
        <p:spPr>
          <a:xfrm>
            <a:off x="311700" y="281921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 Far in CSE 160…</a:t>
            </a:r>
            <a:endParaRPr/>
          </a:p>
        </p:txBody>
      </p:sp>
      <p:sp>
        <p:nvSpPr>
          <p:cNvPr id="136" name="Google Shape;136;p18"/>
          <p:cNvSpPr/>
          <p:nvPr/>
        </p:nvSpPr>
        <p:spPr>
          <a:xfrm>
            <a:off x="2154615" y="1231031"/>
            <a:ext cx="406200" cy="393600"/>
          </a:xfrm>
          <a:prstGeom prst="roundRect">
            <a:avLst>
              <a:gd name="adj" fmla="val 16667"/>
            </a:avLst>
          </a:prstGeom>
          <a:solidFill>
            <a:srgbClr val="3A4C7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1800" b="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18"/>
          <p:cNvSpPr/>
          <p:nvPr/>
        </p:nvSpPr>
        <p:spPr>
          <a:xfrm>
            <a:off x="2154615" y="1875031"/>
            <a:ext cx="406200" cy="393600"/>
          </a:xfrm>
          <a:prstGeom prst="roundRect">
            <a:avLst>
              <a:gd name="adj" fmla="val 16667"/>
            </a:avLst>
          </a:prstGeom>
          <a:solidFill>
            <a:srgbClr val="883F4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1800" b="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18"/>
          <p:cNvSpPr/>
          <p:nvPr/>
        </p:nvSpPr>
        <p:spPr>
          <a:xfrm>
            <a:off x="2154615" y="2519031"/>
            <a:ext cx="406200" cy="393600"/>
          </a:xfrm>
          <a:prstGeom prst="roundRect">
            <a:avLst>
              <a:gd name="adj" fmla="val 16667"/>
            </a:avLst>
          </a:prstGeom>
          <a:solidFill>
            <a:srgbClr val="4159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sz="1800" b="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18"/>
          <p:cNvSpPr/>
          <p:nvPr/>
        </p:nvSpPr>
        <p:spPr>
          <a:xfrm>
            <a:off x="2154615" y="3163031"/>
            <a:ext cx="406200" cy="393600"/>
          </a:xfrm>
          <a:prstGeom prst="roundRect">
            <a:avLst>
              <a:gd name="adj" fmla="val 16667"/>
            </a:avLst>
          </a:prstGeom>
          <a:solidFill>
            <a:srgbClr val="5F47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sz="1800" b="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18"/>
          <p:cNvSpPr/>
          <p:nvPr/>
        </p:nvSpPr>
        <p:spPr>
          <a:xfrm>
            <a:off x="2154615" y="3807031"/>
            <a:ext cx="406200" cy="3936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sz="1800" b="1">
              <a:solidFill>
                <a:schemeClr val="accent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41" name="Google Shape;141;p18"/>
          <p:cNvGrpSpPr/>
          <p:nvPr/>
        </p:nvGrpSpPr>
        <p:grpSpPr>
          <a:xfrm>
            <a:off x="151925" y="1246900"/>
            <a:ext cx="1710025" cy="2953800"/>
            <a:chOff x="151925" y="1246900"/>
            <a:chExt cx="1710025" cy="2953800"/>
          </a:xfrm>
        </p:grpSpPr>
        <p:sp>
          <p:nvSpPr>
            <p:cNvPr id="142" name="Google Shape;142;p18"/>
            <p:cNvSpPr/>
            <p:nvPr/>
          </p:nvSpPr>
          <p:spPr>
            <a:xfrm>
              <a:off x="1741950" y="1246900"/>
              <a:ext cx="120000" cy="2953800"/>
            </a:xfrm>
            <a:prstGeom prst="leftBrace">
              <a:avLst>
                <a:gd name="adj1" fmla="val 50000"/>
                <a:gd name="adj2" fmla="val 50000"/>
              </a:avLst>
            </a:prstGeom>
            <a:noFill/>
            <a:ln w="2857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" name="Google Shape;143;p18"/>
            <p:cNvSpPr/>
            <p:nvPr/>
          </p:nvSpPr>
          <p:spPr>
            <a:xfrm>
              <a:off x="151925" y="2370100"/>
              <a:ext cx="1422600" cy="707400"/>
            </a:xfrm>
            <a:prstGeom prst="roundRect">
              <a:avLst>
                <a:gd name="adj" fmla="val 16667"/>
              </a:avLst>
            </a:prstGeom>
            <a:noFill/>
            <a:ln w="2857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 b="1" i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How can we (further) organize all of this?</a:t>
              </a:r>
              <a:endParaRPr sz="1200" b="1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sp>
        <p:nvSpPr>
          <p:cNvPr id="149" name="Google Shape;149;p19"/>
          <p:cNvSpPr txBox="1">
            <a:spLocks noGrp="1"/>
          </p:cNvSpPr>
          <p:nvPr>
            <p:ph type="body" idx="1"/>
          </p:nvPr>
        </p:nvSpPr>
        <p:spPr>
          <a:xfrm>
            <a:off x="311700" y="845800"/>
            <a:ext cx="85206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b="1" i="1"/>
              <a:t>(Real-world) </a:t>
            </a:r>
            <a:r>
              <a:rPr lang="en" b="1" i="1">
                <a:solidFill>
                  <a:schemeClr val="accent3"/>
                </a:solidFill>
              </a:rPr>
              <a:t>objects</a:t>
            </a:r>
            <a:r>
              <a:rPr lang="en" b="1" i="1"/>
              <a:t> have </a:t>
            </a:r>
            <a:r>
              <a:rPr lang="en" b="1" i="1">
                <a:solidFill>
                  <a:schemeClr val="accent4"/>
                </a:solidFill>
              </a:rPr>
              <a:t>attributes</a:t>
            </a:r>
            <a:r>
              <a:rPr lang="en" b="1" i="1"/>
              <a:t> and can (sometimes) perform </a:t>
            </a:r>
            <a:r>
              <a:rPr lang="en" b="1" i="1">
                <a:solidFill>
                  <a:schemeClr val="accent1"/>
                </a:solidFill>
              </a:rPr>
              <a:t>actions</a:t>
            </a:r>
            <a:endParaRPr b="1" i="1">
              <a:solidFill>
                <a:schemeClr val="accent1"/>
              </a:solidFill>
            </a:endParaRPr>
          </a:p>
        </p:txBody>
      </p:sp>
      <p:sp>
        <p:nvSpPr>
          <p:cNvPr id="150" name="Google Shape;150;p19"/>
          <p:cNvSpPr txBox="1">
            <a:spLocks noGrp="1"/>
          </p:cNvSpPr>
          <p:nvPr>
            <p:ph type="title"/>
          </p:nvPr>
        </p:nvSpPr>
        <p:spPr>
          <a:xfrm>
            <a:off x="311700" y="281921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Objects</a:t>
            </a:r>
            <a:endParaRPr/>
          </a:p>
        </p:txBody>
      </p:sp>
      <p:sp>
        <p:nvSpPr>
          <p:cNvPr id="151" name="Google Shape;151;p19"/>
          <p:cNvSpPr/>
          <p:nvPr/>
        </p:nvSpPr>
        <p:spPr>
          <a:xfrm>
            <a:off x="3588750" y="2127275"/>
            <a:ext cx="1966500" cy="1922700"/>
          </a:xfrm>
          <a:prstGeom prst="roundRect">
            <a:avLst>
              <a:gd name="adj" fmla="val 7614"/>
            </a:avLst>
          </a:prstGeom>
          <a:noFill/>
          <a:ln w="381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" name="Google Shape;152;p19"/>
          <p:cNvSpPr/>
          <p:nvPr/>
        </p:nvSpPr>
        <p:spPr>
          <a:xfrm>
            <a:off x="1153838" y="1982250"/>
            <a:ext cx="1374900" cy="447600"/>
          </a:xfrm>
          <a:prstGeom prst="roundRect">
            <a:avLst>
              <a:gd name="adj" fmla="val 16667"/>
            </a:avLst>
          </a:prstGeom>
          <a:solidFill>
            <a:srgbClr val="883F4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Attributes</a:t>
            </a:r>
            <a:endParaRPr sz="18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Google Shape;153;p19"/>
          <p:cNvSpPr/>
          <p:nvPr/>
        </p:nvSpPr>
        <p:spPr>
          <a:xfrm>
            <a:off x="6615251" y="1982250"/>
            <a:ext cx="1374900" cy="447600"/>
          </a:xfrm>
          <a:prstGeom prst="roundRect">
            <a:avLst>
              <a:gd name="adj" fmla="val 16667"/>
            </a:avLst>
          </a:prstGeom>
          <a:solidFill>
            <a:srgbClr val="3A4C7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Actions</a:t>
            </a:r>
            <a:endParaRPr sz="18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" name="Google Shape;154;p19"/>
          <p:cNvSpPr txBox="1"/>
          <p:nvPr/>
        </p:nvSpPr>
        <p:spPr>
          <a:xfrm>
            <a:off x="947000" y="2571750"/>
            <a:ext cx="1966500" cy="20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83F41"/>
              </a:buClr>
              <a:buSzPts val="1400"/>
              <a:buFont typeface="Calibri"/>
              <a:buChar char="●"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Color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83F41"/>
              </a:buClr>
              <a:buSzPts val="1400"/>
              <a:buFont typeface="Calibri"/>
              <a:buChar char="●"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Cost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83F41"/>
              </a:buClr>
              <a:buSzPts val="1400"/>
              <a:buFont typeface="Calibri"/>
              <a:buChar char="●"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Casabrews Model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83F41"/>
              </a:buClr>
              <a:buSzPts val="1400"/>
              <a:buFont typeface="Calibri"/>
              <a:buChar char="●"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Type of Coffee Grounds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83F41"/>
              </a:buClr>
              <a:buSzPts val="1400"/>
              <a:buFont typeface="Calibri"/>
              <a:buChar char="●"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Brew Time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83F41"/>
              </a:buClr>
              <a:buSzPts val="1400"/>
              <a:buFont typeface="Calibri"/>
              <a:buChar char="●"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Shot Type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" name="Google Shape;155;p19"/>
          <p:cNvSpPr txBox="1"/>
          <p:nvPr/>
        </p:nvSpPr>
        <p:spPr>
          <a:xfrm>
            <a:off x="6416950" y="2571750"/>
            <a:ext cx="2364000" cy="165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●"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Turn on/off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●"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Brew 1-shot</a:t>
            </a:r>
            <a:b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(Input: coffee grounds)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●"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Brew 2-shots</a:t>
            </a:r>
            <a:b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(Input: coffee grounds)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●"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Steam (Input: milk)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6" name="Google Shape;156;p19" descr="Espresso Kávovary - Pákové kávovary - Kompletní sortiment pro online nákup  - Allegro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35550" y="2165463"/>
            <a:ext cx="970501" cy="1846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19" descr="Coffee mug png PSD, High Quality Free PSD Templates for Download | Magnific  (formerly Freepik)"/>
          <p:cNvPicPr preferRelativeResize="0"/>
          <p:nvPr/>
        </p:nvPicPr>
        <p:blipFill rotWithShape="1">
          <a:blip r:embed="rId4">
            <a:alphaModFix/>
          </a:blip>
          <a:srcRect l="-5266" t="20125" r="16755" b="22045"/>
          <a:stretch/>
        </p:blipFill>
        <p:spPr>
          <a:xfrm>
            <a:off x="3911865" y="4085625"/>
            <a:ext cx="1127147" cy="707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991508" y="1215913"/>
            <a:ext cx="1563739" cy="875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sp>
        <p:nvSpPr>
          <p:cNvPr id="164" name="Google Shape;164;p20"/>
          <p:cNvSpPr txBox="1">
            <a:spLocks noGrp="1"/>
          </p:cNvSpPr>
          <p:nvPr>
            <p:ph type="body" idx="1"/>
          </p:nvPr>
        </p:nvSpPr>
        <p:spPr>
          <a:xfrm>
            <a:off x="311700" y="1051625"/>
            <a:ext cx="8520600" cy="354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2100" b="1" i="1"/>
              <a:t>Python </a:t>
            </a:r>
            <a:r>
              <a:rPr lang="en" sz="2100" b="1" i="1">
                <a:solidFill>
                  <a:schemeClr val="accent3"/>
                </a:solidFill>
              </a:rPr>
              <a:t>objects</a:t>
            </a:r>
            <a:r>
              <a:rPr lang="en" sz="2100" b="1" i="1"/>
              <a:t> bundle </a:t>
            </a:r>
            <a:r>
              <a:rPr lang="en" sz="2100" b="1" i="1">
                <a:solidFill>
                  <a:schemeClr val="accent4"/>
                </a:solidFill>
              </a:rPr>
              <a:t>data</a:t>
            </a:r>
            <a:r>
              <a:rPr lang="en" sz="2100" b="1" i="1"/>
              <a:t> and </a:t>
            </a:r>
            <a:r>
              <a:rPr lang="en" sz="2100" b="1" i="1">
                <a:solidFill>
                  <a:schemeClr val="accent1"/>
                </a:solidFill>
              </a:rPr>
              <a:t>functionality</a:t>
            </a:r>
            <a:r>
              <a:rPr lang="en" sz="2100" b="1" i="1"/>
              <a:t> together.</a:t>
            </a:r>
            <a:endParaRPr sz="2100" b="1" i="1"/>
          </a:p>
        </p:txBody>
      </p:sp>
      <p:sp>
        <p:nvSpPr>
          <p:cNvPr id="165" name="Google Shape;165;p20"/>
          <p:cNvSpPr txBox="1">
            <a:spLocks noGrp="1"/>
          </p:cNvSpPr>
          <p:nvPr>
            <p:ph type="title"/>
          </p:nvPr>
        </p:nvSpPr>
        <p:spPr>
          <a:xfrm>
            <a:off x="311700" y="281921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Python Objects</a:t>
            </a:r>
            <a:endParaRPr/>
          </a:p>
        </p:txBody>
      </p:sp>
      <p:sp>
        <p:nvSpPr>
          <p:cNvPr id="166" name="Google Shape;166;p20"/>
          <p:cNvSpPr/>
          <p:nvPr/>
        </p:nvSpPr>
        <p:spPr>
          <a:xfrm>
            <a:off x="629950" y="2293225"/>
            <a:ext cx="5110500" cy="1018500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What if built-in data structures don’t suffice? </a:t>
            </a:r>
            <a:br>
              <a:rPr lang="en" sz="2000" b="1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" sz="2000" b="1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→ Let’s create our own!</a:t>
            </a:r>
            <a:endParaRPr sz="2000" b="1">
              <a:solidFill>
                <a:schemeClr val="accent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7" name="Google Shape;167;p20" title="Screenshot 2026-07-30 at 7.26.29 PM.png"/>
          <p:cNvPicPr preferRelativeResize="0"/>
          <p:nvPr/>
        </p:nvPicPr>
        <p:blipFill rotWithShape="1">
          <a:blip r:embed="rId3">
            <a:alphaModFix/>
          </a:blip>
          <a:srcRect l="6673"/>
          <a:stretch/>
        </p:blipFill>
        <p:spPr>
          <a:xfrm>
            <a:off x="6434500" y="1781950"/>
            <a:ext cx="2037950" cy="2818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sp>
        <p:nvSpPr>
          <p:cNvPr id="173" name="Google Shape;173;p21"/>
          <p:cNvSpPr txBox="1">
            <a:spLocks noGrp="1"/>
          </p:cNvSpPr>
          <p:nvPr>
            <p:ph type="body" idx="1"/>
          </p:nvPr>
        </p:nvSpPr>
        <p:spPr>
          <a:xfrm>
            <a:off x="311700" y="1050525"/>
            <a:ext cx="8520600" cy="51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b="1" i="1">
                <a:solidFill>
                  <a:schemeClr val="accent2"/>
                </a:solidFill>
              </a:rPr>
              <a:t>Classes</a:t>
            </a:r>
            <a:r>
              <a:rPr lang="en" b="1" i="1"/>
              <a:t> provide the blueprint for creating an </a:t>
            </a:r>
            <a:r>
              <a:rPr lang="en" b="1" i="1">
                <a:solidFill>
                  <a:schemeClr val="accent3"/>
                </a:solidFill>
              </a:rPr>
              <a:t>object</a:t>
            </a:r>
            <a:endParaRPr b="1" i="1">
              <a:solidFill>
                <a:schemeClr val="accent3"/>
              </a:solidFill>
            </a:endParaRPr>
          </a:p>
        </p:txBody>
      </p:sp>
      <p:sp>
        <p:nvSpPr>
          <p:cNvPr id="174" name="Google Shape;174;p21"/>
          <p:cNvSpPr txBox="1">
            <a:spLocks noGrp="1"/>
          </p:cNvSpPr>
          <p:nvPr>
            <p:ph type="title"/>
          </p:nvPr>
        </p:nvSpPr>
        <p:spPr>
          <a:xfrm>
            <a:off x="311700" y="281921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Classes</a:t>
            </a:r>
            <a:endParaRPr/>
          </a:p>
        </p:txBody>
      </p:sp>
      <p:grpSp>
        <p:nvGrpSpPr>
          <p:cNvPr id="175" name="Google Shape;175;p21"/>
          <p:cNvGrpSpPr/>
          <p:nvPr/>
        </p:nvGrpSpPr>
        <p:grpSpPr>
          <a:xfrm>
            <a:off x="1563720" y="1717050"/>
            <a:ext cx="2049119" cy="2064850"/>
            <a:chOff x="1960575" y="1717050"/>
            <a:chExt cx="1966525" cy="2064850"/>
          </a:xfrm>
        </p:grpSpPr>
        <p:sp>
          <p:nvSpPr>
            <p:cNvPr id="176" name="Google Shape;176;p21"/>
            <p:cNvSpPr/>
            <p:nvPr/>
          </p:nvSpPr>
          <p:spPr>
            <a:xfrm>
              <a:off x="1960575" y="2189200"/>
              <a:ext cx="1966500" cy="1592700"/>
            </a:xfrm>
            <a:prstGeom prst="roundRect">
              <a:avLst>
                <a:gd name="adj" fmla="val 7614"/>
              </a:avLst>
            </a:prstGeom>
            <a:noFill/>
            <a:ln w="3810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" name="Google Shape;177;p21"/>
            <p:cNvSpPr/>
            <p:nvPr/>
          </p:nvSpPr>
          <p:spPr>
            <a:xfrm>
              <a:off x="1960600" y="1717050"/>
              <a:ext cx="1966500" cy="393600"/>
            </a:xfrm>
            <a:prstGeom prst="roundRect">
              <a:avLst>
                <a:gd name="adj" fmla="val 16667"/>
              </a:avLst>
            </a:prstGeom>
            <a:solidFill>
              <a:srgbClr val="5F47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Class Blueprint</a:t>
              </a:r>
              <a:endParaRPr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78" name="Google Shape;178;p21"/>
          <p:cNvGrpSpPr/>
          <p:nvPr/>
        </p:nvGrpSpPr>
        <p:grpSpPr>
          <a:xfrm>
            <a:off x="4997960" y="1713300"/>
            <a:ext cx="1966500" cy="2068600"/>
            <a:chOff x="5216925" y="1713300"/>
            <a:chExt cx="1966500" cy="2068600"/>
          </a:xfrm>
        </p:grpSpPr>
        <p:sp>
          <p:nvSpPr>
            <p:cNvPr id="179" name="Google Shape;179;p21"/>
            <p:cNvSpPr/>
            <p:nvPr/>
          </p:nvSpPr>
          <p:spPr>
            <a:xfrm>
              <a:off x="5216925" y="2189200"/>
              <a:ext cx="1966500" cy="1592700"/>
            </a:xfrm>
            <a:prstGeom prst="roundRect">
              <a:avLst>
                <a:gd name="adj" fmla="val 7614"/>
              </a:avLst>
            </a:prstGeom>
            <a:noFill/>
            <a:ln w="381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0" name="Google Shape;180;p21"/>
            <p:cNvSpPr/>
            <p:nvPr/>
          </p:nvSpPr>
          <p:spPr>
            <a:xfrm>
              <a:off x="5216925" y="1713300"/>
              <a:ext cx="1966500" cy="393600"/>
            </a:xfrm>
            <a:prstGeom prst="roundRect">
              <a:avLst>
                <a:gd name="adj" fmla="val 16667"/>
              </a:avLst>
            </a:prstGeom>
            <a:solidFill>
              <a:srgbClr val="4159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Specific Object</a:t>
              </a:r>
              <a:endParaRPr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81" name="Google Shape;181;p21"/>
          <p:cNvSpPr/>
          <p:nvPr/>
        </p:nvSpPr>
        <p:spPr>
          <a:xfrm>
            <a:off x="3977435" y="2825650"/>
            <a:ext cx="751200" cy="3198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" name="Google Shape;182;p21"/>
          <p:cNvSpPr txBox="1"/>
          <p:nvPr/>
        </p:nvSpPr>
        <p:spPr>
          <a:xfrm>
            <a:off x="1581789" y="3822350"/>
            <a:ext cx="1814700" cy="95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21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Roboto Mono"/>
              <a:buChar char="●"/>
            </a:pPr>
            <a:r>
              <a:rPr lang="en" sz="10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number_of_rooms</a:t>
            </a:r>
            <a:endParaRPr sz="10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2921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Roboto Mono"/>
              <a:buChar char="●"/>
            </a:pPr>
            <a:r>
              <a:rPr lang="en" sz="10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sqr_footage</a:t>
            </a:r>
            <a:endParaRPr sz="10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2921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Roboto Mono"/>
              <a:buChar char="●"/>
            </a:pPr>
            <a:r>
              <a:rPr lang="en" sz="10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color</a:t>
            </a:r>
            <a:endParaRPr sz="10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83" name="Google Shape;183;p21"/>
          <p:cNvSpPr txBox="1"/>
          <p:nvPr/>
        </p:nvSpPr>
        <p:spPr>
          <a:xfrm>
            <a:off x="4827235" y="3864200"/>
            <a:ext cx="2559000" cy="87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21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Roboto Mono"/>
              <a:buChar char="●"/>
            </a:pPr>
            <a:r>
              <a:rPr lang="en" sz="10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number_of_rooms </a:t>
            </a:r>
            <a:r>
              <a:rPr lang="en" sz="1000" b="1">
                <a:solidFill>
                  <a:schemeClr val="accent2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0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000">
                <a:solidFill>
                  <a:srgbClr val="577656"/>
                </a:solidFill>
                <a:latin typeface="Roboto Mono"/>
                <a:ea typeface="Roboto Mono"/>
                <a:cs typeface="Roboto Mono"/>
                <a:sym typeface="Roboto Mono"/>
              </a:rPr>
              <a:t>5</a:t>
            </a:r>
            <a:r>
              <a:rPr lang="en" sz="10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endParaRPr sz="10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2921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Roboto Mono"/>
              <a:buChar char="●"/>
            </a:pPr>
            <a:r>
              <a:rPr lang="en" sz="10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sqr_footage </a:t>
            </a:r>
            <a:r>
              <a:rPr lang="en" sz="1000" b="1">
                <a:solidFill>
                  <a:schemeClr val="accent2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0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000">
                <a:solidFill>
                  <a:srgbClr val="577656"/>
                </a:solidFill>
                <a:latin typeface="Roboto Mono"/>
                <a:ea typeface="Roboto Mono"/>
                <a:cs typeface="Roboto Mono"/>
                <a:sym typeface="Roboto Mono"/>
              </a:rPr>
              <a:t>2800</a:t>
            </a:r>
            <a:endParaRPr sz="1000">
              <a:solidFill>
                <a:srgbClr val="57765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2921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Roboto Mono"/>
              <a:buChar char="●"/>
            </a:pPr>
            <a:r>
              <a:rPr lang="en" sz="10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color </a:t>
            </a:r>
            <a:r>
              <a:rPr lang="en" sz="1000" b="1">
                <a:solidFill>
                  <a:schemeClr val="accent2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0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000">
                <a:solidFill>
                  <a:schemeClr val="accent4"/>
                </a:solidFill>
                <a:latin typeface="Roboto Mono"/>
                <a:ea typeface="Roboto Mono"/>
                <a:cs typeface="Roboto Mono"/>
                <a:sym typeface="Roboto Mono"/>
              </a:rPr>
              <a:t>"Multicolored"</a:t>
            </a:r>
            <a:endParaRPr sz="10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pic>
        <p:nvPicPr>
          <p:cNvPr id="184" name="Google Shape;184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81788" y="2202400"/>
            <a:ext cx="2013000" cy="1566300"/>
          </a:xfrm>
          <a:prstGeom prst="roundRect">
            <a:avLst>
              <a:gd name="adj" fmla="val 6706"/>
            </a:avLst>
          </a:prstGeom>
          <a:noFill/>
          <a:ln>
            <a:noFill/>
          </a:ln>
        </p:spPr>
      </p:pic>
      <p:pic>
        <p:nvPicPr>
          <p:cNvPr id="185" name="Google Shape;185;p21" title="369-3697604_clip-art-up-house-with-balloons-clipart-printable-Picsart-BackgroundRemover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12185" y="2164575"/>
            <a:ext cx="1380300" cy="16419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86" name="Google Shape;186;p21"/>
          <p:cNvGrpSpPr/>
          <p:nvPr/>
        </p:nvGrpSpPr>
        <p:grpSpPr>
          <a:xfrm>
            <a:off x="7051085" y="2571750"/>
            <a:ext cx="1116600" cy="1039825"/>
            <a:chOff x="7270050" y="2571750"/>
            <a:chExt cx="1116600" cy="1039825"/>
          </a:xfrm>
        </p:grpSpPr>
        <p:sp>
          <p:nvSpPr>
            <p:cNvPr id="187" name="Google Shape;187;p21"/>
            <p:cNvSpPr/>
            <p:nvPr/>
          </p:nvSpPr>
          <p:spPr>
            <a:xfrm>
              <a:off x="7452750" y="2825650"/>
              <a:ext cx="751200" cy="319800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8" name="Google Shape;188;p21"/>
            <p:cNvSpPr/>
            <p:nvPr/>
          </p:nvSpPr>
          <p:spPr>
            <a:xfrm>
              <a:off x="7728450" y="2571750"/>
              <a:ext cx="199800" cy="191700"/>
            </a:xfrm>
            <a:prstGeom prst="mathPlus">
              <a:avLst>
                <a:gd name="adj1" fmla="val 23520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9" name="Google Shape;189;p21"/>
            <p:cNvSpPr txBox="1"/>
            <p:nvPr/>
          </p:nvSpPr>
          <p:spPr>
            <a:xfrm>
              <a:off x="7270050" y="3217975"/>
              <a:ext cx="11166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 b="1">
                  <a:solidFill>
                    <a:schemeClr val="dk1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.</a:t>
              </a:r>
              <a:r>
                <a:rPr lang="en" sz="1200" b="1">
                  <a:solidFill>
                    <a:schemeClr val="accent1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fly</a:t>
              </a:r>
              <a:r>
                <a:rPr lang="en" sz="1200" b="1">
                  <a:solidFill>
                    <a:schemeClr val="dk1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(...)</a:t>
              </a:r>
              <a:endParaRPr sz="1200" b="1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</p:grpSp>
      <p:pic>
        <p:nvPicPr>
          <p:cNvPr id="190" name="Google Shape;190;p21" descr="Balloon Youtube Up Monsters, Inc. Pixar Transparent HQ PNG Download |  FreePNGim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907194" y="2263300"/>
            <a:ext cx="1113950" cy="1444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p21" descr="Up Balloon PNG, Vector, PSD, and Clipart With Transparent Background for  Free Download | Pngtree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089463" y="1464875"/>
            <a:ext cx="1039825" cy="1039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22"/>
          <p:cNvSpPr txBox="1">
            <a:spLocks noGrp="1"/>
          </p:cNvSpPr>
          <p:nvPr>
            <p:ph type="sldNum" idx="12"/>
          </p:nvPr>
        </p:nvSpPr>
        <p:spPr>
          <a:xfrm>
            <a:off x="8264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  <p:sp>
        <p:nvSpPr>
          <p:cNvPr id="197" name="Google Shape;197;p22"/>
          <p:cNvSpPr txBox="1">
            <a:spLocks noGrp="1"/>
          </p:cNvSpPr>
          <p:nvPr>
            <p:ph type="title"/>
          </p:nvPr>
        </p:nvSpPr>
        <p:spPr>
          <a:xfrm>
            <a:off x="311700" y="281921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Classes</a:t>
            </a:r>
            <a:endParaRPr/>
          </a:p>
        </p:txBody>
      </p:sp>
      <p:grpSp>
        <p:nvGrpSpPr>
          <p:cNvPr id="198" name="Google Shape;198;p22"/>
          <p:cNvGrpSpPr/>
          <p:nvPr/>
        </p:nvGrpSpPr>
        <p:grpSpPr>
          <a:xfrm>
            <a:off x="1515830" y="1530125"/>
            <a:ext cx="2049119" cy="2064850"/>
            <a:chOff x="1960575" y="1717050"/>
            <a:chExt cx="1966525" cy="2064850"/>
          </a:xfrm>
        </p:grpSpPr>
        <p:sp>
          <p:nvSpPr>
            <p:cNvPr id="199" name="Google Shape;199;p22"/>
            <p:cNvSpPr/>
            <p:nvPr/>
          </p:nvSpPr>
          <p:spPr>
            <a:xfrm>
              <a:off x="1960575" y="2189200"/>
              <a:ext cx="1966500" cy="1592700"/>
            </a:xfrm>
            <a:prstGeom prst="roundRect">
              <a:avLst>
                <a:gd name="adj" fmla="val 7614"/>
              </a:avLst>
            </a:prstGeom>
            <a:noFill/>
            <a:ln w="3810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0" name="Google Shape;200;p22"/>
            <p:cNvSpPr/>
            <p:nvPr/>
          </p:nvSpPr>
          <p:spPr>
            <a:xfrm>
              <a:off x="1960600" y="1717050"/>
              <a:ext cx="1966500" cy="393600"/>
            </a:xfrm>
            <a:prstGeom prst="roundRect">
              <a:avLst>
                <a:gd name="adj" fmla="val 16667"/>
              </a:avLst>
            </a:prstGeom>
            <a:solidFill>
              <a:srgbClr val="5F47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Class Blueprint</a:t>
              </a:r>
              <a:endParaRPr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01" name="Google Shape;201;p22"/>
          <p:cNvSpPr/>
          <p:nvPr/>
        </p:nvSpPr>
        <p:spPr>
          <a:xfrm>
            <a:off x="4148510" y="2638725"/>
            <a:ext cx="751200" cy="3198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" name="Google Shape;202;p22"/>
          <p:cNvSpPr txBox="1"/>
          <p:nvPr/>
        </p:nvSpPr>
        <p:spPr>
          <a:xfrm>
            <a:off x="1533900" y="3635425"/>
            <a:ext cx="1814700" cy="95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21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Roboto Mono"/>
              <a:buChar char="●"/>
            </a:pPr>
            <a:r>
              <a:rPr lang="en" sz="10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number_of_rooms</a:t>
            </a:r>
            <a:endParaRPr sz="10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2921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Roboto Mono"/>
              <a:buChar char="●"/>
            </a:pPr>
            <a:r>
              <a:rPr lang="en" sz="10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sqr_footage</a:t>
            </a:r>
            <a:endParaRPr sz="10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2921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Roboto Mono"/>
              <a:buChar char="●"/>
            </a:pPr>
            <a:r>
              <a:rPr lang="en" sz="10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color</a:t>
            </a:r>
            <a:endParaRPr sz="10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pic>
        <p:nvPicPr>
          <p:cNvPr id="203" name="Google Shape;203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33898" y="2015475"/>
            <a:ext cx="2013000" cy="1566300"/>
          </a:xfrm>
          <a:prstGeom prst="roundRect">
            <a:avLst>
              <a:gd name="adj" fmla="val 6706"/>
            </a:avLst>
          </a:prstGeom>
          <a:noFill/>
          <a:ln>
            <a:noFill/>
          </a:ln>
        </p:spPr>
      </p:pic>
      <p:pic>
        <p:nvPicPr>
          <p:cNvPr id="204" name="Google Shape;204;p22" title="369-3697604_clip-art-up-house-with-balloons-clipart-printable-Picsart-BackgroundRemover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57460" y="1750788"/>
            <a:ext cx="1380300" cy="1641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p22" title="369-3697604_clip-art-up-house-with-balloons-clipart-printable-Picsart-BackgroundRemover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257460" y="48413"/>
            <a:ext cx="1380300" cy="1641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22" title="369-3697604_clip-art-up-house-with-balloons-clipart-printable-Picsart-BackgroundRemover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257460" y="3453163"/>
            <a:ext cx="1380300" cy="1641925"/>
          </a:xfrm>
          <a:prstGeom prst="rect">
            <a:avLst/>
          </a:prstGeom>
          <a:noFill/>
          <a:ln>
            <a:noFill/>
          </a:ln>
        </p:spPr>
      </p:pic>
      <p:sp>
        <p:nvSpPr>
          <p:cNvPr id="207" name="Google Shape;207;p22"/>
          <p:cNvSpPr/>
          <p:nvPr/>
        </p:nvSpPr>
        <p:spPr>
          <a:xfrm rot="-1454479">
            <a:off x="4130610" y="1730338"/>
            <a:ext cx="751132" cy="319838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" name="Google Shape;208;p22"/>
          <p:cNvSpPr/>
          <p:nvPr/>
        </p:nvSpPr>
        <p:spPr>
          <a:xfrm rot="1499935">
            <a:off x="4139697" y="3550765"/>
            <a:ext cx="751063" cy="319973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" name="Google Shape;209;p22"/>
          <p:cNvSpPr txBox="1"/>
          <p:nvPr/>
        </p:nvSpPr>
        <p:spPr>
          <a:xfrm>
            <a:off x="6506371" y="2720125"/>
            <a:ext cx="10335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.fly(...)</a:t>
            </a:r>
            <a:endParaRPr sz="1200" b="1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210" name="Google Shape;210;p22"/>
          <p:cNvSpPr/>
          <p:nvPr/>
        </p:nvSpPr>
        <p:spPr>
          <a:xfrm>
            <a:off x="7528933" y="2666375"/>
            <a:ext cx="751200" cy="3198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1" name="Google Shape;211;p22" descr="Balloon Youtube Up Monsters, Inc. Pixar Transparent HQ PNG Download |  FreePNGim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036560" y="1590250"/>
            <a:ext cx="1113950" cy="14444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23"/>
          <p:cNvSpPr txBox="1">
            <a:spLocks noGrp="1"/>
          </p:cNvSpPr>
          <p:nvPr>
            <p:ph type="sldNum" idx="12"/>
          </p:nvPr>
        </p:nvSpPr>
        <p:spPr>
          <a:xfrm>
            <a:off x="8133500" y="465965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  <p:sp>
        <p:nvSpPr>
          <p:cNvPr id="217" name="Google Shape;217;p23"/>
          <p:cNvSpPr txBox="1">
            <a:spLocks noGrp="1"/>
          </p:cNvSpPr>
          <p:nvPr>
            <p:ph type="body" idx="1"/>
          </p:nvPr>
        </p:nvSpPr>
        <p:spPr>
          <a:xfrm>
            <a:off x="-27258" y="1046967"/>
            <a:ext cx="8520600" cy="51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b="1" i="1" dirty="0">
                <a:solidFill>
                  <a:schemeClr val="accent2"/>
                </a:solidFill>
              </a:rPr>
              <a:t>Classes</a:t>
            </a:r>
            <a:r>
              <a:rPr lang="en" b="1" i="1" dirty="0"/>
              <a:t> provide the blueprint for creating an </a:t>
            </a:r>
            <a:r>
              <a:rPr lang="en" b="1" i="1" dirty="0">
                <a:solidFill>
                  <a:schemeClr val="accent3"/>
                </a:solidFill>
              </a:rPr>
              <a:t>object</a:t>
            </a:r>
            <a:endParaRPr b="1" i="1" dirty="0">
              <a:solidFill>
                <a:schemeClr val="accent3"/>
              </a:solidFill>
            </a:endParaRPr>
          </a:p>
        </p:txBody>
      </p:sp>
      <p:sp>
        <p:nvSpPr>
          <p:cNvPr id="218" name="Google Shape;218;p23"/>
          <p:cNvSpPr txBox="1">
            <a:spLocks noGrp="1"/>
          </p:cNvSpPr>
          <p:nvPr>
            <p:ph type="title"/>
          </p:nvPr>
        </p:nvSpPr>
        <p:spPr>
          <a:xfrm>
            <a:off x="311700" y="281921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Classes</a:t>
            </a:r>
            <a:endParaRPr dirty="0"/>
          </a:p>
        </p:txBody>
      </p:sp>
      <p:grpSp>
        <p:nvGrpSpPr>
          <p:cNvPr id="219" name="Google Shape;219;p23"/>
          <p:cNvGrpSpPr/>
          <p:nvPr/>
        </p:nvGrpSpPr>
        <p:grpSpPr>
          <a:xfrm>
            <a:off x="1621617" y="1713491"/>
            <a:ext cx="1966525" cy="2064850"/>
            <a:chOff x="1960575" y="1717050"/>
            <a:chExt cx="1966525" cy="2064850"/>
          </a:xfrm>
        </p:grpSpPr>
        <p:sp>
          <p:nvSpPr>
            <p:cNvPr id="220" name="Google Shape;220;p23"/>
            <p:cNvSpPr/>
            <p:nvPr/>
          </p:nvSpPr>
          <p:spPr>
            <a:xfrm>
              <a:off x="1960575" y="2189200"/>
              <a:ext cx="1966500" cy="1592700"/>
            </a:xfrm>
            <a:prstGeom prst="roundRect">
              <a:avLst>
                <a:gd name="adj" fmla="val 7614"/>
              </a:avLst>
            </a:prstGeom>
            <a:noFill/>
            <a:ln w="3810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1" name="Google Shape;221;p23"/>
            <p:cNvSpPr/>
            <p:nvPr/>
          </p:nvSpPr>
          <p:spPr>
            <a:xfrm>
              <a:off x="1960600" y="1717050"/>
              <a:ext cx="1966500" cy="393600"/>
            </a:xfrm>
            <a:prstGeom prst="roundRect">
              <a:avLst>
                <a:gd name="adj" fmla="val 16667"/>
              </a:avLst>
            </a:prstGeom>
            <a:solidFill>
              <a:srgbClr val="5F47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Class Blueprint</a:t>
              </a:r>
              <a:endParaRPr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2" name="Google Shape;222;p23"/>
          <p:cNvGrpSpPr/>
          <p:nvPr/>
        </p:nvGrpSpPr>
        <p:grpSpPr>
          <a:xfrm>
            <a:off x="4877967" y="1709741"/>
            <a:ext cx="1966500" cy="2068600"/>
            <a:chOff x="5216925" y="1713300"/>
            <a:chExt cx="1966500" cy="2068600"/>
          </a:xfrm>
        </p:grpSpPr>
        <p:sp>
          <p:nvSpPr>
            <p:cNvPr id="223" name="Google Shape;223;p23"/>
            <p:cNvSpPr/>
            <p:nvPr/>
          </p:nvSpPr>
          <p:spPr>
            <a:xfrm>
              <a:off x="5216925" y="2189200"/>
              <a:ext cx="1966500" cy="1592700"/>
            </a:xfrm>
            <a:prstGeom prst="roundRect">
              <a:avLst>
                <a:gd name="adj" fmla="val 7614"/>
              </a:avLst>
            </a:prstGeom>
            <a:noFill/>
            <a:ln w="381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4" name="Google Shape;224;p23"/>
            <p:cNvSpPr/>
            <p:nvPr/>
          </p:nvSpPr>
          <p:spPr>
            <a:xfrm>
              <a:off x="5216925" y="1713300"/>
              <a:ext cx="1966500" cy="393600"/>
            </a:xfrm>
            <a:prstGeom prst="roundRect">
              <a:avLst>
                <a:gd name="adj" fmla="val 16667"/>
              </a:avLst>
            </a:prstGeom>
            <a:solidFill>
              <a:srgbClr val="4159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Specific Object</a:t>
              </a:r>
              <a:endParaRPr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25" name="Google Shape;225;p23"/>
          <p:cNvSpPr/>
          <p:nvPr/>
        </p:nvSpPr>
        <p:spPr>
          <a:xfrm>
            <a:off x="3857442" y="2822091"/>
            <a:ext cx="751200" cy="3198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" name="Google Shape;226;p23"/>
          <p:cNvSpPr txBox="1"/>
          <p:nvPr/>
        </p:nvSpPr>
        <p:spPr>
          <a:xfrm>
            <a:off x="1814692" y="3856891"/>
            <a:ext cx="1580400" cy="95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21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Roboto Mono"/>
              <a:buChar char="●"/>
            </a:pPr>
            <a:r>
              <a:rPr lang="en" sz="10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color</a:t>
            </a:r>
            <a:endParaRPr sz="10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2921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Roboto Mono"/>
              <a:buChar char="●"/>
            </a:pPr>
            <a:r>
              <a:rPr lang="en" sz="10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model</a:t>
            </a:r>
            <a:endParaRPr sz="10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2921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Roboto Mono"/>
              <a:buChar char="●"/>
            </a:pPr>
            <a:r>
              <a:rPr lang="en" sz="10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brew_time</a:t>
            </a:r>
            <a:endParaRPr sz="10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227" name="Google Shape;227;p23"/>
          <p:cNvSpPr txBox="1"/>
          <p:nvPr/>
        </p:nvSpPr>
        <p:spPr>
          <a:xfrm>
            <a:off x="4581717" y="3860641"/>
            <a:ext cx="2559000" cy="87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21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Roboto Mono"/>
              <a:buChar char="●"/>
            </a:pPr>
            <a:r>
              <a:rPr lang="en" sz="10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color </a:t>
            </a:r>
            <a:r>
              <a:rPr lang="en" sz="1000" b="1">
                <a:solidFill>
                  <a:schemeClr val="accent2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0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000">
                <a:solidFill>
                  <a:schemeClr val="accent4"/>
                </a:solidFill>
                <a:latin typeface="Roboto Mono"/>
                <a:ea typeface="Roboto Mono"/>
                <a:cs typeface="Roboto Mono"/>
                <a:sym typeface="Roboto Mono"/>
              </a:rPr>
              <a:t>"Black"</a:t>
            </a:r>
            <a:r>
              <a:rPr lang="en" sz="10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endParaRPr sz="10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2921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Roboto Mono"/>
              <a:buChar char="●"/>
            </a:pPr>
            <a:r>
              <a:rPr lang="en" sz="10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model </a:t>
            </a:r>
            <a:r>
              <a:rPr lang="en" sz="1000" b="1">
                <a:solidFill>
                  <a:schemeClr val="accent2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0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000">
                <a:solidFill>
                  <a:schemeClr val="accent4"/>
                </a:solidFill>
                <a:latin typeface="Roboto Mono"/>
                <a:ea typeface="Roboto Mono"/>
                <a:cs typeface="Roboto Mono"/>
                <a:sym typeface="Roboto Mono"/>
              </a:rPr>
              <a:t>"CM5418"</a:t>
            </a:r>
            <a:endParaRPr sz="1000">
              <a:solidFill>
                <a:schemeClr val="accent4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2921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Roboto Mono"/>
              <a:buChar char="●"/>
            </a:pPr>
            <a:r>
              <a:rPr lang="en" sz="10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brew_time </a:t>
            </a:r>
            <a:r>
              <a:rPr lang="en" sz="1000" b="1">
                <a:solidFill>
                  <a:schemeClr val="accent2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0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000">
                <a:solidFill>
                  <a:schemeClr val="accent3"/>
                </a:solidFill>
                <a:latin typeface="Roboto Mono"/>
                <a:ea typeface="Roboto Mono"/>
                <a:cs typeface="Roboto Mono"/>
                <a:sym typeface="Roboto Mono"/>
              </a:rPr>
              <a:t>30</a:t>
            </a:r>
            <a:endParaRPr sz="1000">
              <a:solidFill>
                <a:schemeClr val="accent3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pic>
        <p:nvPicPr>
          <p:cNvPr id="228" name="Google Shape;228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21055" y="2637212"/>
            <a:ext cx="1061100" cy="7074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29" name="Google Shape;229;p23"/>
          <p:cNvGrpSpPr/>
          <p:nvPr/>
        </p:nvGrpSpPr>
        <p:grpSpPr>
          <a:xfrm>
            <a:off x="6931092" y="2568191"/>
            <a:ext cx="1116600" cy="1039825"/>
            <a:chOff x="7270050" y="2571750"/>
            <a:chExt cx="1116600" cy="1039825"/>
          </a:xfrm>
        </p:grpSpPr>
        <p:sp>
          <p:nvSpPr>
            <p:cNvPr id="230" name="Google Shape;230;p23"/>
            <p:cNvSpPr/>
            <p:nvPr/>
          </p:nvSpPr>
          <p:spPr>
            <a:xfrm>
              <a:off x="7452750" y="2825650"/>
              <a:ext cx="751200" cy="319800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1" name="Google Shape;231;p23"/>
            <p:cNvSpPr/>
            <p:nvPr/>
          </p:nvSpPr>
          <p:spPr>
            <a:xfrm>
              <a:off x="7728450" y="2571750"/>
              <a:ext cx="199800" cy="191700"/>
            </a:xfrm>
            <a:prstGeom prst="mathPlus">
              <a:avLst>
                <a:gd name="adj1" fmla="val 23520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2" name="Google Shape;232;p23"/>
            <p:cNvSpPr txBox="1"/>
            <p:nvPr/>
          </p:nvSpPr>
          <p:spPr>
            <a:xfrm>
              <a:off x="7270050" y="3217975"/>
              <a:ext cx="11166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 b="1">
                  <a:solidFill>
                    <a:schemeClr val="dk1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.</a:t>
              </a:r>
              <a:r>
                <a:rPr lang="en" sz="1200" b="1">
                  <a:solidFill>
                    <a:schemeClr val="accent1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brew</a:t>
              </a:r>
              <a:r>
                <a:rPr lang="en" sz="1200" b="1">
                  <a:solidFill>
                    <a:schemeClr val="dk1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(...)</a:t>
              </a:r>
              <a:endParaRPr sz="1200" b="1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</p:grpSp>
      <p:pic>
        <p:nvPicPr>
          <p:cNvPr id="233" name="Google Shape;233;p23" descr="Espresso Kávovary - Pákové kávovary - Kompletní sortiment pro online nákup  - Allegro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56442" y="2211941"/>
            <a:ext cx="809550" cy="154010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4" name="Google Shape;234;p2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970592" y="2347704"/>
            <a:ext cx="1268577" cy="126857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" name="Google Shape;235;p2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019175" y="1627729"/>
            <a:ext cx="1563739" cy="875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UW Simple Lecture Slides">
  <a:themeElements>
    <a:clrScheme name="Simple Light">
      <a:dk1>
        <a:srgbClr val="434343"/>
      </a:dk1>
      <a:lt1>
        <a:srgbClr val="FFFFFF"/>
      </a:lt1>
      <a:dk2>
        <a:srgbClr val="767676"/>
      </a:dk2>
      <a:lt2>
        <a:srgbClr val="FDF6E7"/>
      </a:lt2>
      <a:accent1>
        <a:srgbClr val="475D9A"/>
      </a:accent1>
      <a:accent2>
        <a:srgbClr val="8264A6"/>
      </a:accent2>
      <a:accent3>
        <a:srgbClr val="577656"/>
      </a:accent3>
      <a:accent4>
        <a:srgbClr val="AB5457"/>
      </a:accent4>
      <a:accent5>
        <a:srgbClr val="C48554"/>
      </a:accent5>
      <a:accent6>
        <a:srgbClr val="DAB153"/>
      </a:accent6>
      <a:hlink>
        <a:srgbClr val="475D9A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1058</Words>
  <Application>Microsoft Office PowerPoint</Application>
  <PresentationFormat>On-screen Show (16:9)</PresentationFormat>
  <Paragraphs>213</Paragraphs>
  <Slides>21</Slides>
  <Notes>21</Notes>
  <HiddenSlides>1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Calibri</vt:lpstr>
      <vt:lpstr>Roboto Mono</vt:lpstr>
      <vt:lpstr>Arial</vt:lpstr>
      <vt:lpstr>UW Simple Lecture Slides</vt:lpstr>
      <vt:lpstr>Introduction to Classes</vt:lpstr>
      <vt:lpstr>Announcements</vt:lpstr>
      <vt:lpstr>Today’s Roadmap</vt:lpstr>
      <vt:lpstr>So Far in CSE 160…</vt:lpstr>
      <vt:lpstr>Objects</vt:lpstr>
      <vt:lpstr> Python Objects</vt:lpstr>
      <vt:lpstr>Classes</vt:lpstr>
      <vt:lpstr>Classes</vt:lpstr>
      <vt:lpstr>Classes</vt:lpstr>
      <vt:lpstr>Classes in Python</vt:lpstr>
      <vt:lpstr>Creating an Object</vt:lpstr>
      <vt:lpstr>Creating an Object</vt:lpstr>
      <vt:lpstr>Questions?</vt:lpstr>
      <vt:lpstr>Example: Pokemon</vt:lpstr>
      <vt:lpstr>Think Pair Share</vt:lpstr>
      <vt:lpstr>Using an Object</vt:lpstr>
      <vt:lpstr>Instance Attribute vs Class Attribute</vt:lpstr>
      <vt:lpstr>Example: Universities</vt:lpstr>
      <vt:lpstr>Think Pair Share</vt:lpstr>
      <vt:lpstr>Questions?</vt:lpstr>
      <vt:lpstr>Anatomy of a Class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Adrian Salguero</cp:lastModifiedBy>
  <cp:revision>1</cp:revision>
  <dcterms:modified xsi:type="dcterms:W3CDTF">2026-07-31T14:37:47Z</dcterms:modified>
</cp:coreProperties>
</file>