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Roboto Mono"/>
      <p:regular r:id="rId29"/>
      <p:bold r:id="rId30"/>
      <p:italic r:id="rId31"/>
      <p:boldItalic r:id="rId32"/>
    </p:embeddedFont>
    <p:embeddedFont>
      <p:font typeface="Open Sans"/>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37" roundtripDataSignature="AMtx7mhcFF1D7MX6RKDvS9DfdCY3HIRy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Mon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Mono-italic.fntdata"/><Relationship Id="rId30" Type="http://schemas.openxmlformats.org/officeDocument/2006/relationships/font" Target="fonts/RobotoMono-bold.fntdata"/><Relationship Id="rId11" Type="http://schemas.openxmlformats.org/officeDocument/2006/relationships/slide" Target="slides/slide6.xml"/><Relationship Id="rId33" Type="http://schemas.openxmlformats.org/officeDocument/2006/relationships/font" Target="fonts/OpenSans-regular.fntdata"/><Relationship Id="rId10" Type="http://schemas.openxmlformats.org/officeDocument/2006/relationships/slide" Target="slides/slide5.xml"/><Relationship Id="rId32" Type="http://schemas.openxmlformats.org/officeDocument/2006/relationships/font" Target="fonts/RobotoMono-boldItalic.fntdata"/><Relationship Id="rId13" Type="http://schemas.openxmlformats.org/officeDocument/2006/relationships/slide" Target="slides/slide8.xml"/><Relationship Id="rId35" Type="http://schemas.openxmlformats.org/officeDocument/2006/relationships/font" Target="fonts/OpenSans-italic.fntdata"/><Relationship Id="rId12" Type="http://schemas.openxmlformats.org/officeDocument/2006/relationships/slide" Target="slides/slide7.xml"/><Relationship Id="rId34" Type="http://schemas.openxmlformats.org/officeDocument/2006/relationships/font" Target="fonts/OpenSans-bold.fntdata"/><Relationship Id="rId15" Type="http://schemas.openxmlformats.org/officeDocument/2006/relationships/slide" Target="slides/slide10.xml"/><Relationship Id="rId37" Type="http://customschemas.google.com/relationships/presentationmetadata" Target="metadata"/><Relationship Id="rId14" Type="http://schemas.openxmlformats.org/officeDocument/2006/relationships/slide" Target="slides/slide9.xml"/><Relationship Id="rId36" Type="http://schemas.openxmlformats.org/officeDocument/2006/relationships/font" Target="fonts/OpenSans-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ef6940a823_0_3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 name="Google Shape;104;g3ef6940a823_0_3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f54553dcc4_0_1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4" name="Google Shape;234;g3f54553dcc4_0_11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f54553dcc4_0_1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8" name="Google Shape;248;g3f54553dcc4_0_11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f54553dcc4_0_11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 name="Google Shape;259;g3f54553dcc4_0_11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f54553dcc4_0_1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9" name="Google Shape;269;g3f54553dcc4_0_119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f54553dcc4_0_1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9" name="Google Shape;279;g3f54553dcc4_0_12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f54553dcc4_0_1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5" name="Google Shape;285;g3f54553dcc4_0_12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f54553dcc4_0_12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0" name="Google Shape;300;g3f54553dcc4_0_12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f54553dcc4_0_1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8" name="Google Shape;318;g3f54553dcc4_0_130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f54553dcc4_0_13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6" name="Google Shape;336;g3f54553dcc4_0_13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f54553dcc4_0_1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4" name="Google Shape;354;g3f54553dcc4_0_13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5dc4b7b0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f5dc4b7b0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f54553dcc4_0_13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2" name="Google Shape;372;g3f54553dcc4_0_13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3f5dc4b7b0c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0" name="Google Shape;380;g3f5dc4b7b0c_0_1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5dc4b7b0c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f5dc4b7b0c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f5dc4b7b0c_0_2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f5dc4b7b0c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f54553dcc4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g3f54553dcc4_0_2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100"/>
              <a:buNone/>
            </a:pPr>
            <a:r>
              <a:t/>
            </a:r>
            <a:endParaRPr sz="1800">
              <a:solidFill>
                <a:srgbClr val="434343"/>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f54553dcc4_0_10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 name="Google Shape;130;g3f54553dcc4_0_10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f54553dcc4_0_10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 name="Google Shape;140;g3f54553dcc4_0_10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f54553dcc4_0_1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g3f54553dcc4_0_11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f54553dcc4_0_10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 name="Google Shape;177;g3f54553dcc4_0_10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f54553dcc4_0_10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7" name="Google Shape;187;g3f54553dcc4_0_10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f54553dcc4_0_1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 name="Google Shape;207;g3f54553dcc4_0_11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g3f54553dcc4_0_137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13" name="Google Shape;13;g3f54553dcc4_0_1372"/>
          <p:cNvSpPr txBox="1"/>
          <p:nvPr>
            <p:ph idx="1" type="body"/>
          </p:nvPr>
        </p:nvSpPr>
        <p:spPr>
          <a:xfrm>
            <a:off x="311700" y="1050525"/>
            <a:ext cx="8520600" cy="35493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42900" lvl="1" marL="914400" algn="l">
              <a:lnSpc>
                <a:spcPct val="115000"/>
              </a:lnSpc>
              <a:spcBef>
                <a:spcPts val="0"/>
              </a:spcBef>
              <a:spcAft>
                <a:spcPts val="0"/>
              </a:spcAft>
              <a:buSzPts val="1800"/>
              <a:buChar char="○"/>
              <a:defRPr sz="1800"/>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4" name="Google Shape;14;g3f54553dcc4_0_1372"/>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de Diagram">
  <p:cSld name="SECTION_TITLE_AND_DESCRIPTION_1">
    <p:spTree>
      <p:nvGrpSpPr>
        <p:cNvPr id="51" name="Shape 51"/>
        <p:cNvGrpSpPr/>
        <p:nvPr/>
      </p:nvGrpSpPr>
      <p:grpSpPr>
        <a:xfrm>
          <a:off x="0" y="0"/>
          <a:ext cx="0" cy="0"/>
          <a:chOff x="0" y="0"/>
          <a:chExt cx="0" cy="0"/>
        </a:xfrm>
      </p:grpSpPr>
      <p:sp>
        <p:nvSpPr>
          <p:cNvPr id="52" name="Google Shape;52;g3f54553dcc4_0_1400"/>
          <p:cNvSpPr/>
          <p:nvPr/>
        </p:nvSpPr>
        <p:spPr>
          <a:xfrm>
            <a:off x="4572000" y="-125"/>
            <a:ext cx="4572000" cy="5143500"/>
          </a:xfrm>
          <a:prstGeom prst="rect">
            <a:avLst/>
          </a:prstGeom>
          <a:solidFill>
            <a:srgbClr val="F7F7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University of Washington &quot;W&quot; logo in purple" id="53" name="Google Shape;53;g3f54553dcc4_0_1400"/>
          <p:cNvPicPr preferRelativeResize="0"/>
          <p:nvPr/>
        </p:nvPicPr>
        <p:blipFill rotWithShape="1">
          <a:blip r:embed="rId2">
            <a:alphaModFix/>
          </a:blip>
          <a:srcRect b="0" l="0" r="0" t="0"/>
          <a:stretch/>
        </p:blipFill>
        <p:spPr>
          <a:xfrm>
            <a:off x="8533619" y="50956"/>
            <a:ext cx="548700" cy="548700"/>
          </a:xfrm>
          <a:prstGeom prst="rect">
            <a:avLst/>
          </a:prstGeom>
          <a:noFill/>
          <a:ln>
            <a:noFill/>
          </a:ln>
        </p:spPr>
      </p:pic>
      <p:sp>
        <p:nvSpPr>
          <p:cNvPr id="54" name="Google Shape;54;g3f54553dcc4_0_140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55" name="Google Shape;55;g3f54553dcc4_0_1400"/>
          <p:cNvSpPr txBox="1"/>
          <p:nvPr>
            <p:ph type="title"/>
          </p:nvPr>
        </p:nvSpPr>
        <p:spPr>
          <a:xfrm>
            <a:off x="311700" y="281925"/>
            <a:ext cx="3929100" cy="707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56" name="Google Shape;56;g3f54553dcc4_0_1400"/>
          <p:cNvSpPr/>
          <p:nvPr/>
        </p:nvSpPr>
        <p:spPr>
          <a:xfrm>
            <a:off x="556875" y="4710200"/>
            <a:ext cx="4015200" cy="346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7" name="Google Shape;57;g3f54553dcc4_0_1400"/>
          <p:cNvSpPr txBox="1"/>
          <p:nvPr/>
        </p:nvSpPr>
        <p:spPr>
          <a:xfrm>
            <a:off x="348948" y="4703625"/>
            <a:ext cx="3863400" cy="346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Calibri"/>
                <a:ea typeface="Calibri"/>
                <a:cs typeface="Calibri"/>
                <a:sym typeface="Calibri"/>
              </a:rPr>
              <a:t>CSE 160:</a:t>
            </a:r>
            <a:r>
              <a:rPr b="0" i="0" lang="en" sz="1200" u="none" cap="none" strike="noStrike">
                <a:solidFill>
                  <a:schemeClr val="dk2"/>
                </a:solidFill>
                <a:latin typeface="Calibri"/>
                <a:ea typeface="Calibri"/>
                <a:cs typeface="Calibri"/>
                <a:sym typeface="Calibri"/>
              </a:rPr>
              <a:t> Nested Structures</a:t>
            </a:r>
            <a:endParaRPr b="0" i="0" sz="1200" u="none" cap="none" strike="noStrike">
              <a:solidFill>
                <a:schemeClr val="dk2"/>
              </a:solidFill>
              <a:latin typeface="Calibri"/>
              <a:ea typeface="Calibri"/>
              <a:cs typeface="Calibri"/>
              <a:sym typeface="Calibri"/>
            </a:endParaRPr>
          </a:p>
        </p:txBody>
      </p:sp>
      <p:sp>
        <p:nvSpPr>
          <p:cNvPr id="58" name="Google Shape;58;g3f54553dcc4_0_1400"/>
          <p:cNvSpPr txBox="1"/>
          <p:nvPr>
            <p:ph idx="1" type="body"/>
          </p:nvPr>
        </p:nvSpPr>
        <p:spPr>
          <a:xfrm>
            <a:off x="4933875" y="672800"/>
            <a:ext cx="3863400" cy="36903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Font typeface="Roboto Mono"/>
              <a:buChar char="●"/>
              <a:defRPr>
                <a:latin typeface="Roboto Mono"/>
                <a:ea typeface="Roboto Mono"/>
                <a:cs typeface="Roboto Mono"/>
                <a:sym typeface="Roboto Mono"/>
              </a:defRPr>
            </a:lvl1pPr>
            <a:lvl2pPr indent="-317500" lvl="1" marL="914400" algn="l">
              <a:lnSpc>
                <a:spcPct val="115000"/>
              </a:lnSpc>
              <a:spcBef>
                <a:spcPts val="0"/>
              </a:spcBef>
              <a:spcAft>
                <a:spcPts val="0"/>
              </a:spcAft>
              <a:buSzPts val="1400"/>
              <a:buFont typeface="Roboto Mono"/>
              <a:buChar char="○"/>
              <a:defRPr>
                <a:latin typeface="Roboto Mono"/>
                <a:ea typeface="Roboto Mono"/>
                <a:cs typeface="Roboto Mono"/>
                <a:sym typeface="Roboto Mono"/>
              </a:defRPr>
            </a:lvl2pPr>
            <a:lvl3pPr indent="-317500" lvl="2" marL="1371600" algn="l">
              <a:lnSpc>
                <a:spcPct val="115000"/>
              </a:lnSpc>
              <a:spcBef>
                <a:spcPts val="0"/>
              </a:spcBef>
              <a:spcAft>
                <a:spcPts val="0"/>
              </a:spcAft>
              <a:buSzPts val="1400"/>
              <a:buFont typeface="Roboto Mono"/>
              <a:buChar char="■"/>
              <a:defRPr>
                <a:latin typeface="Roboto Mono"/>
                <a:ea typeface="Roboto Mono"/>
                <a:cs typeface="Roboto Mono"/>
                <a:sym typeface="Roboto Mono"/>
              </a:defRPr>
            </a:lvl3pPr>
            <a:lvl4pPr indent="-317500" lvl="3" marL="1828800" algn="l">
              <a:lnSpc>
                <a:spcPct val="115000"/>
              </a:lnSpc>
              <a:spcBef>
                <a:spcPts val="0"/>
              </a:spcBef>
              <a:spcAft>
                <a:spcPts val="0"/>
              </a:spcAft>
              <a:buSzPts val="1400"/>
              <a:buFont typeface="Roboto Mono"/>
              <a:buChar char="●"/>
              <a:defRPr>
                <a:latin typeface="Roboto Mono"/>
                <a:ea typeface="Roboto Mono"/>
                <a:cs typeface="Roboto Mono"/>
                <a:sym typeface="Roboto Mono"/>
              </a:defRPr>
            </a:lvl4pPr>
            <a:lvl5pPr indent="-317500" lvl="4" marL="2286000" algn="l">
              <a:lnSpc>
                <a:spcPct val="115000"/>
              </a:lnSpc>
              <a:spcBef>
                <a:spcPts val="0"/>
              </a:spcBef>
              <a:spcAft>
                <a:spcPts val="0"/>
              </a:spcAft>
              <a:buSzPts val="1400"/>
              <a:buFont typeface="Roboto Mono"/>
              <a:buChar char="○"/>
              <a:defRPr>
                <a:latin typeface="Roboto Mono"/>
                <a:ea typeface="Roboto Mono"/>
                <a:cs typeface="Roboto Mono"/>
                <a:sym typeface="Roboto Mono"/>
              </a:defRPr>
            </a:lvl5pPr>
            <a:lvl6pPr indent="-317500" lvl="5" marL="2743200" algn="l">
              <a:lnSpc>
                <a:spcPct val="115000"/>
              </a:lnSpc>
              <a:spcBef>
                <a:spcPts val="0"/>
              </a:spcBef>
              <a:spcAft>
                <a:spcPts val="0"/>
              </a:spcAft>
              <a:buSzPts val="1400"/>
              <a:buFont typeface="Roboto Mono"/>
              <a:buChar char="■"/>
              <a:defRPr>
                <a:latin typeface="Roboto Mono"/>
                <a:ea typeface="Roboto Mono"/>
                <a:cs typeface="Roboto Mono"/>
                <a:sym typeface="Roboto Mono"/>
              </a:defRPr>
            </a:lvl6pPr>
            <a:lvl7pPr indent="-317500" lvl="6" marL="3200400" algn="l">
              <a:lnSpc>
                <a:spcPct val="115000"/>
              </a:lnSpc>
              <a:spcBef>
                <a:spcPts val="0"/>
              </a:spcBef>
              <a:spcAft>
                <a:spcPts val="0"/>
              </a:spcAft>
              <a:buSzPts val="1400"/>
              <a:buFont typeface="Roboto Mono"/>
              <a:buChar char="●"/>
              <a:defRPr>
                <a:latin typeface="Roboto Mono"/>
                <a:ea typeface="Roboto Mono"/>
                <a:cs typeface="Roboto Mono"/>
                <a:sym typeface="Roboto Mono"/>
              </a:defRPr>
            </a:lvl7pPr>
            <a:lvl8pPr indent="-317500" lvl="7" marL="3657600" algn="l">
              <a:lnSpc>
                <a:spcPct val="115000"/>
              </a:lnSpc>
              <a:spcBef>
                <a:spcPts val="0"/>
              </a:spcBef>
              <a:spcAft>
                <a:spcPts val="0"/>
              </a:spcAft>
              <a:buSzPts val="1400"/>
              <a:buFont typeface="Roboto Mono"/>
              <a:buChar char="○"/>
              <a:defRPr>
                <a:latin typeface="Roboto Mono"/>
                <a:ea typeface="Roboto Mono"/>
                <a:cs typeface="Roboto Mono"/>
                <a:sym typeface="Roboto Mono"/>
              </a:defRPr>
            </a:lvl8pPr>
            <a:lvl9pPr indent="-317500" lvl="8" marL="4114800" algn="l">
              <a:lnSpc>
                <a:spcPct val="115000"/>
              </a:lnSpc>
              <a:spcBef>
                <a:spcPts val="0"/>
              </a:spcBef>
              <a:spcAft>
                <a:spcPts val="0"/>
              </a:spcAft>
              <a:buSzPts val="1400"/>
              <a:buFont typeface="Roboto Mono"/>
              <a:buChar char="■"/>
              <a:defRPr>
                <a:latin typeface="Roboto Mono"/>
                <a:ea typeface="Roboto Mono"/>
                <a:cs typeface="Roboto Mono"/>
                <a:sym typeface="Roboto Mono"/>
              </a:defRPr>
            </a:lvl9pPr>
          </a:lstStyle>
          <a:p/>
        </p:txBody>
      </p:sp>
      <p:sp>
        <p:nvSpPr>
          <p:cNvPr id="59" name="Google Shape;59;g3f54553dcc4_0_1400"/>
          <p:cNvSpPr txBox="1"/>
          <p:nvPr>
            <p:ph idx="2" type="body"/>
          </p:nvPr>
        </p:nvSpPr>
        <p:spPr>
          <a:xfrm>
            <a:off x="339450" y="989325"/>
            <a:ext cx="3873600" cy="34863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42900" lvl="1" marL="914400" algn="l">
              <a:lnSpc>
                <a:spcPct val="115000"/>
              </a:lnSpc>
              <a:spcBef>
                <a:spcPts val="0"/>
              </a:spcBef>
              <a:spcAft>
                <a:spcPts val="0"/>
              </a:spcAft>
              <a:buSzPts val="1800"/>
              <a:buChar char="○"/>
              <a:defRPr sz="1800"/>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0" name="Shape 60"/>
        <p:cNvGrpSpPr/>
        <p:nvPr/>
      </p:nvGrpSpPr>
      <p:grpSpPr>
        <a:xfrm>
          <a:off x="0" y="0"/>
          <a:ext cx="0" cy="0"/>
          <a:chOff x="0" y="0"/>
          <a:chExt cx="0" cy="0"/>
        </a:xfrm>
      </p:grpSpPr>
      <p:sp>
        <p:nvSpPr>
          <p:cNvPr id="61" name="Google Shape;61;g3f54553dcc4_0_1409"/>
          <p:cNvSpPr txBox="1"/>
          <p:nvPr>
            <p:ph idx="1" type="body"/>
          </p:nvPr>
        </p:nvSpPr>
        <p:spPr>
          <a:xfrm>
            <a:off x="311700" y="412863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62" name="Google Shape;62;g3f54553dcc4_0_140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3" name="Shape 63"/>
        <p:cNvGrpSpPr/>
        <p:nvPr/>
      </p:nvGrpSpPr>
      <p:grpSpPr>
        <a:xfrm>
          <a:off x="0" y="0"/>
          <a:ext cx="0" cy="0"/>
          <a:chOff x="0" y="0"/>
          <a:chExt cx="0" cy="0"/>
        </a:xfrm>
      </p:grpSpPr>
      <p:sp>
        <p:nvSpPr>
          <p:cNvPr id="64" name="Google Shape;64;g3f54553dcc4_0_14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mplate Information">
  <p:cSld name="CUSTOM">
    <p:spTree>
      <p:nvGrpSpPr>
        <p:cNvPr id="65" name="Shape 65"/>
        <p:cNvGrpSpPr/>
        <p:nvPr/>
      </p:nvGrpSpPr>
      <p:grpSpPr>
        <a:xfrm>
          <a:off x="0" y="0"/>
          <a:ext cx="0" cy="0"/>
          <a:chOff x="0" y="0"/>
          <a:chExt cx="0" cy="0"/>
        </a:xfrm>
      </p:grpSpPr>
      <p:sp>
        <p:nvSpPr>
          <p:cNvPr id="66" name="Google Shape;66;g3f54553dcc4_0_1418"/>
          <p:cNvSpPr txBox="1"/>
          <p:nvPr/>
        </p:nvSpPr>
        <p:spPr>
          <a:xfrm>
            <a:off x="417950" y="316025"/>
            <a:ext cx="4587300" cy="448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Calibri"/>
                <a:ea typeface="Calibri"/>
                <a:cs typeface="Calibri"/>
                <a:sym typeface="Calibri"/>
              </a:rPr>
              <a:t>Template Information</a:t>
            </a:r>
            <a:endParaRPr b="1" i="0" sz="1800" u="none" cap="none" strike="noStrike">
              <a:solidFill>
                <a:schemeClr val="dk1"/>
              </a:solidFill>
              <a:latin typeface="Calibri"/>
              <a:ea typeface="Calibri"/>
              <a:cs typeface="Calibri"/>
              <a:sym typeface="Calibri"/>
            </a:endParaRPr>
          </a:p>
        </p:txBody>
      </p:sp>
      <p:sp>
        <p:nvSpPr>
          <p:cNvPr id="67" name="Google Shape;67;g3f54553dcc4_0_1418"/>
          <p:cNvSpPr txBox="1"/>
          <p:nvPr/>
        </p:nvSpPr>
        <p:spPr>
          <a:xfrm>
            <a:off x="417950" y="856300"/>
            <a:ext cx="6289800" cy="397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434343"/>
                </a:solidFill>
                <a:latin typeface="Calibri"/>
                <a:ea typeface="Calibri"/>
                <a:cs typeface="Calibri"/>
                <a:sym typeface="Calibri"/>
              </a:rPr>
              <a:t>This slide template was designed by James Weichert for UW CSE lectures.  </a:t>
            </a:r>
            <a:endParaRPr b="0" i="0" sz="1400" u="none" cap="none" strike="noStrike">
              <a:solidFill>
                <a:srgbClr val="434343"/>
              </a:solidFill>
              <a:latin typeface="Calibri"/>
              <a:ea typeface="Calibri"/>
              <a:cs typeface="Calibri"/>
              <a:sym typeface="Calibri"/>
            </a:endParaRPr>
          </a:p>
        </p:txBody>
      </p:sp>
      <p:sp>
        <p:nvSpPr>
          <p:cNvPr id="68" name="Google Shape;68;g3f54553dcc4_0_1418"/>
          <p:cNvSpPr txBox="1"/>
          <p:nvPr/>
        </p:nvSpPr>
        <p:spPr>
          <a:xfrm>
            <a:off x="1249300" y="1345569"/>
            <a:ext cx="1335300" cy="44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434343"/>
                </a:solidFill>
                <a:latin typeface="Calibri"/>
                <a:ea typeface="Calibri"/>
                <a:cs typeface="Calibri"/>
                <a:sym typeface="Calibri"/>
              </a:rPr>
              <a:t>Accent Colors</a:t>
            </a:r>
            <a:endParaRPr b="1" i="0" sz="1400" u="none" cap="none" strike="noStrike">
              <a:solidFill>
                <a:srgbClr val="434343"/>
              </a:solidFill>
              <a:latin typeface="Calibri"/>
              <a:ea typeface="Calibri"/>
              <a:cs typeface="Calibri"/>
              <a:sym typeface="Calibri"/>
            </a:endParaRPr>
          </a:p>
        </p:txBody>
      </p:sp>
      <p:sp>
        <p:nvSpPr>
          <p:cNvPr id="69" name="Google Shape;69;g3f54553dcc4_0_1418"/>
          <p:cNvSpPr/>
          <p:nvPr/>
        </p:nvSpPr>
        <p:spPr>
          <a:xfrm>
            <a:off x="1126975" y="2227095"/>
            <a:ext cx="336300" cy="3261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70" name="Google Shape;70;g3f54553dcc4_0_1418"/>
          <p:cNvSpPr txBox="1"/>
          <p:nvPr/>
        </p:nvSpPr>
        <p:spPr>
          <a:xfrm>
            <a:off x="1626475" y="2165895"/>
            <a:ext cx="1141800" cy="44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accent1"/>
                </a:solidFill>
                <a:latin typeface="Calibri"/>
                <a:ea typeface="Calibri"/>
                <a:cs typeface="Calibri"/>
                <a:sym typeface="Calibri"/>
              </a:rPr>
              <a:t>#475D9A</a:t>
            </a:r>
            <a:endParaRPr b="1" i="0" sz="1800" u="none" cap="none" strike="noStrike">
              <a:solidFill>
                <a:schemeClr val="accent1"/>
              </a:solidFill>
              <a:latin typeface="Calibri"/>
              <a:ea typeface="Calibri"/>
              <a:cs typeface="Calibri"/>
              <a:sym typeface="Calibri"/>
            </a:endParaRPr>
          </a:p>
        </p:txBody>
      </p:sp>
      <p:sp>
        <p:nvSpPr>
          <p:cNvPr id="71" name="Google Shape;71;g3f54553dcc4_0_1418"/>
          <p:cNvSpPr/>
          <p:nvPr/>
        </p:nvSpPr>
        <p:spPr>
          <a:xfrm>
            <a:off x="1126975" y="2675595"/>
            <a:ext cx="336300" cy="326100"/>
          </a:xfrm>
          <a:prstGeom prst="ellipse">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72" name="Google Shape;72;g3f54553dcc4_0_1418"/>
          <p:cNvSpPr txBox="1"/>
          <p:nvPr/>
        </p:nvSpPr>
        <p:spPr>
          <a:xfrm>
            <a:off x="1626475" y="2614395"/>
            <a:ext cx="1141800" cy="44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accent2"/>
                </a:solidFill>
                <a:latin typeface="Calibri"/>
                <a:ea typeface="Calibri"/>
                <a:cs typeface="Calibri"/>
                <a:sym typeface="Calibri"/>
              </a:rPr>
              <a:t>#8264A6</a:t>
            </a:r>
            <a:endParaRPr b="1" i="0" sz="1800" u="none" cap="none" strike="noStrike">
              <a:solidFill>
                <a:schemeClr val="accent2"/>
              </a:solidFill>
              <a:latin typeface="Calibri"/>
              <a:ea typeface="Calibri"/>
              <a:cs typeface="Calibri"/>
              <a:sym typeface="Calibri"/>
            </a:endParaRPr>
          </a:p>
        </p:txBody>
      </p:sp>
      <p:sp>
        <p:nvSpPr>
          <p:cNvPr id="73" name="Google Shape;73;g3f54553dcc4_0_1418"/>
          <p:cNvSpPr/>
          <p:nvPr/>
        </p:nvSpPr>
        <p:spPr>
          <a:xfrm>
            <a:off x="1126975" y="3124095"/>
            <a:ext cx="336300" cy="3261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74" name="Google Shape;74;g3f54553dcc4_0_1418"/>
          <p:cNvSpPr txBox="1"/>
          <p:nvPr/>
        </p:nvSpPr>
        <p:spPr>
          <a:xfrm>
            <a:off x="1626475" y="3062895"/>
            <a:ext cx="1141800" cy="44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accent3"/>
                </a:solidFill>
                <a:latin typeface="Calibri"/>
                <a:ea typeface="Calibri"/>
                <a:cs typeface="Calibri"/>
                <a:sym typeface="Calibri"/>
              </a:rPr>
              <a:t>#577656</a:t>
            </a:r>
            <a:endParaRPr b="1" i="0" sz="1800" u="none" cap="none" strike="noStrike">
              <a:solidFill>
                <a:schemeClr val="accent3"/>
              </a:solidFill>
              <a:latin typeface="Calibri"/>
              <a:ea typeface="Calibri"/>
              <a:cs typeface="Calibri"/>
              <a:sym typeface="Calibri"/>
            </a:endParaRPr>
          </a:p>
        </p:txBody>
      </p:sp>
      <p:sp>
        <p:nvSpPr>
          <p:cNvPr id="75" name="Google Shape;75;g3f54553dcc4_0_1418"/>
          <p:cNvSpPr/>
          <p:nvPr/>
        </p:nvSpPr>
        <p:spPr>
          <a:xfrm>
            <a:off x="1126975" y="3572595"/>
            <a:ext cx="336300" cy="326100"/>
          </a:xfrm>
          <a:prstGeom prst="ellipse">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76" name="Google Shape;76;g3f54553dcc4_0_1418"/>
          <p:cNvSpPr txBox="1"/>
          <p:nvPr/>
        </p:nvSpPr>
        <p:spPr>
          <a:xfrm>
            <a:off x="1626475" y="3511395"/>
            <a:ext cx="1141800" cy="44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accent4"/>
                </a:solidFill>
                <a:latin typeface="Calibri"/>
                <a:ea typeface="Calibri"/>
                <a:cs typeface="Calibri"/>
                <a:sym typeface="Calibri"/>
              </a:rPr>
              <a:t>#AB5457</a:t>
            </a:r>
            <a:endParaRPr b="1" i="0" sz="1800" u="none" cap="none" strike="noStrike">
              <a:solidFill>
                <a:schemeClr val="accent4"/>
              </a:solidFill>
              <a:latin typeface="Calibri"/>
              <a:ea typeface="Calibri"/>
              <a:cs typeface="Calibri"/>
              <a:sym typeface="Calibri"/>
            </a:endParaRPr>
          </a:p>
        </p:txBody>
      </p:sp>
      <p:sp>
        <p:nvSpPr>
          <p:cNvPr id="77" name="Google Shape;77;g3f54553dcc4_0_1418"/>
          <p:cNvSpPr/>
          <p:nvPr/>
        </p:nvSpPr>
        <p:spPr>
          <a:xfrm>
            <a:off x="1126975" y="4021095"/>
            <a:ext cx="336300" cy="3261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78" name="Google Shape;78;g3f54553dcc4_0_1418"/>
          <p:cNvSpPr txBox="1"/>
          <p:nvPr/>
        </p:nvSpPr>
        <p:spPr>
          <a:xfrm>
            <a:off x="1626475" y="3959895"/>
            <a:ext cx="1141800" cy="44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accent5"/>
                </a:solidFill>
                <a:latin typeface="Calibri"/>
                <a:ea typeface="Calibri"/>
                <a:cs typeface="Calibri"/>
                <a:sym typeface="Calibri"/>
              </a:rPr>
              <a:t>#AB5457 </a:t>
            </a:r>
            <a:endParaRPr b="1" i="0" sz="1800" u="none" cap="none" strike="noStrike">
              <a:solidFill>
                <a:schemeClr val="accent5"/>
              </a:solidFill>
              <a:latin typeface="Calibri"/>
              <a:ea typeface="Calibri"/>
              <a:cs typeface="Calibri"/>
              <a:sym typeface="Calibri"/>
            </a:endParaRPr>
          </a:p>
        </p:txBody>
      </p:sp>
      <p:sp>
        <p:nvSpPr>
          <p:cNvPr id="79" name="Google Shape;79;g3f54553dcc4_0_1418"/>
          <p:cNvSpPr txBox="1"/>
          <p:nvPr/>
        </p:nvSpPr>
        <p:spPr>
          <a:xfrm>
            <a:off x="2605096" y="3970293"/>
            <a:ext cx="336300" cy="397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2"/>
                </a:solidFill>
                <a:latin typeface="Calibri"/>
                <a:ea typeface="Calibri"/>
                <a:cs typeface="Calibri"/>
                <a:sym typeface="Calibri"/>
              </a:rPr>
              <a:t>*</a:t>
            </a:r>
            <a:endParaRPr b="0" i="0" sz="1200" u="none" cap="none" strike="noStrike">
              <a:solidFill>
                <a:schemeClr val="dk2"/>
              </a:solidFill>
              <a:latin typeface="Calibri"/>
              <a:ea typeface="Calibri"/>
              <a:cs typeface="Calibri"/>
              <a:sym typeface="Calibri"/>
            </a:endParaRPr>
          </a:p>
        </p:txBody>
      </p:sp>
      <p:sp>
        <p:nvSpPr>
          <p:cNvPr id="80" name="Google Shape;80;g3f54553dcc4_0_1418"/>
          <p:cNvSpPr txBox="1"/>
          <p:nvPr/>
        </p:nvSpPr>
        <p:spPr>
          <a:xfrm>
            <a:off x="1126975" y="4490174"/>
            <a:ext cx="1814400" cy="50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2"/>
                </a:solidFill>
                <a:latin typeface="Calibri"/>
                <a:ea typeface="Calibri"/>
                <a:cs typeface="Calibri"/>
                <a:sym typeface="Calibri"/>
              </a:rPr>
              <a:t>* only WCAG 2.1 AA compliant for large text </a:t>
            </a:r>
            <a:endParaRPr b="0" i="0" sz="1000" u="none" cap="none" strike="noStrike">
              <a:solidFill>
                <a:schemeClr val="dk2"/>
              </a:solidFill>
              <a:latin typeface="Calibri"/>
              <a:ea typeface="Calibri"/>
              <a:cs typeface="Calibri"/>
              <a:sym typeface="Calibri"/>
            </a:endParaRPr>
          </a:p>
        </p:txBody>
      </p:sp>
      <p:sp>
        <p:nvSpPr>
          <p:cNvPr id="81" name="Google Shape;81;g3f54553dcc4_0_1418"/>
          <p:cNvSpPr txBox="1"/>
          <p:nvPr/>
        </p:nvSpPr>
        <p:spPr>
          <a:xfrm>
            <a:off x="3664800" y="1345577"/>
            <a:ext cx="1814400" cy="44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434343"/>
                </a:solidFill>
                <a:latin typeface="Calibri"/>
                <a:ea typeface="Calibri"/>
                <a:cs typeface="Calibri"/>
                <a:sym typeface="Calibri"/>
              </a:rPr>
              <a:t>Background Colors</a:t>
            </a:r>
            <a:endParaRPr b="1" i="0" sz="1400" u="none" cap="none" strike="noStrike">
              <a:solidFill>
                <a:srgbClr val="434343"/>
              </a:solidFill>
              <a:latin typeface="Calibri"/>
              <a:ea typeface="Calibri"/>
              <a:cs typeface="Calibri"/>
              <a:sym typeface="Calibri"/>
            </a:endParaRPr>
          </a:p>
        </p:txBody>
      </p:sp>
      <p:sp>
        <p:nvSpPr>
          <p:cNvPr id="82" name="Google Shape;82;g3f54553dcc4_0_1418"/>
          <p:cNvSpPr/>
          <p:nvPr/>
        </p:nvSpPr>
        <p:spPr>
          <a:xfrm>
            <a:off x="3934650" y="2191395"/>
            <a:ext cx="1274700" cy="397500"/>
          </a:xfrm>
          <a:prstGeom prst="roundRect">
            <a:avLst>
              <a:gd fmla="val 16667" name="adj"/>
            </a:avLst>
          </a:prstGeom>
          <a:solidFill>
            <a:srgbClr val="3A4C7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lt1"/>
                </a:solidFill>
                <a:latin typeface="Calibri"/>
                <a:ea typeface="Calibri"/>
                <a:cs typeface="Calibri"/>
                <a:sym typeface="Calibri"/>
              </a:rPr>
              <a:t>#3A4C7E</a:t>
            </a:r>
            <a:endParaRPr b="1" i="0" sz="1800" u="none" cap="none" strike="noStrike">
              <a:solidFill>
                <a:schemeClr val="lt1"/>
              </a:solidFill>
              <a:latin typeface="Calibri"/>
              <a:ea typeface="Calibri"/>
              <a:cs typeface="Calibri"/>
              <a:sym typeface="Calibri"/>
            </a:endParaRPr>
          </a:p>
        </p:txBody>
      </p:sp>
      <p:sp>
        <p:nvSpPr>
          <p:cNvPr id="83" name="Google Shape;83;g3f54553dcc4_0_1418"/>
          <p:cNvSpPr/>
          <p:nvPr/>
        </p:nvSpPr>
        <p:spPr>
          <a:xfrm>
            <a:off x="3934650" y="2639895"/>
            <a:ext cx="1274700" cy="397500"/>
          </a:xfrm>
          <a:prstGeom prst="roundRect">
            <a:avLst>
              <a:gd fmla="val 16667" name="adj"/>
            </a:avLst>
          </a:prstGeom>
          <a:solidFill>
            <a:srgbClr val="5F477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lt1"/>
                </a:solidFill>
                <a:latin typeface="Calibri"/>
                <a:ea typeface="Calibri"/>
                <a:cs typeface="Calibri"/>
                <a:sym typeface="Calibri"/>
              </a:rPr>
              <a:t>#5F477B</a:t>
            </a:r>
            <a:endParaRPr b="1" i="0" sz="1800" u="none" cap="none" strike="noStrike">
              <a:solidFill>
                <a:schemeClr val="lt1"/>
              </a:solidFill>
              <a:latin typeface="Calibri"/>
              <a:ea typeface="Calibri"/>
              <a:cs typeface="Calibri"/>
              <a:sym typeface="Calibri"/>
            </a:endParaRPr>
          </a:p>
        </p:txBody>
      </p:sp>
      <p:sp>
        <p:nvSpPr>
          <p:cNvPr id="84" name="Google Shape;84;g3f54553dcc4_0_1418"/>
          <p:cNvSpPr/>
          <p:nvPr/>
        </p:nvSpPr>
        <p:spPr>
          <a:xfrm>
            <a:off x="3934650" y="3088395"/>
            <a:ext cx="1274700" cy="397500"/>
          </a:xfrm>
          <a:prstGeom prst="roundRect">
            <a:avLst>
              <a:gd fmla="val 16667" name="adj"/>
            </a:avLst>
          </a:prstGeom>
          <a:solidFill>
            <a:srgbClr val="41594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lt1"/>
                </a:solidFill>
                <a:latin typeface="Calibri"/>
                <a:ea typeface="Calibri"/>
                <a:cs typeface="Calibri"/>
                <a:sym typeface="Calibri"/>
              </a:rPr>
              <a:t>#415940</a:t>
            </a:r>
            <a:endParaRPr b="1" i="0" sz="1800" u="none" cap="none" strike="noStrike">
              <a:solidFill>
                <a:schemeClr val="lt1"/>
              </a:solidFill>
              <a:latin typeface="Calibri"/>
              <a:ea typeface="Calibri"/>
              <a:cs typeface="Calibri"/>
              <a:sym typeface="Calibri"/>
            </a:endParaRPr>
          </a:p>
        </p:txBody>
      </p:sp>
      <p:sp>
        <p:nvSpPr>
          <p:cNvPr id="85" name="Google Shape;85;g3f54553dcc4_0_1418"/>
          <p:cNvSpPr/>
          <p:nvPr/>
        </p:nvSpPr>
        <p:spPr>
          <a:xfrm>
            <a:off x="3934650" y="3536895"/>
            <a:ext cx="1274700" cy="397500"/>
          </a:xfrm>
          <a:prstGeom prst="roundRect">
            <a:avLst>
              <a:gd fmla="val 16667" name="adj"/>
            </a:avLst>
          </a:prstGeom>
          <a:solidFill>
            <a:srgbClr val="883F4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lt1"/>
                </a:solidFill>
                <a:latin typeface="Calibri"/>
                <a:ea typeface="Calibri"/>
                <a:cs typeface="Calibri"/>
                <a:sym typeface="Calibri"/>
              </a:rPr>
              <a:t>#883F41</a:t>
            </a:r>
            <a:endParaRPr b="1" i="0" sz="1800" u="none" cap="none" strike="noStrike">
              <a:solidFill>
                <a:schemeClr val="lt1"/>
              </a:solidFill>
              <a:latin typeface="Calibri"/>
              <a:ea typeface="Calibri"/>
              <a:cs typeface="Calibri"/>
              <a:sym typeface="Calibri"/>
            </a:endParaRPr>
          </a:p>
        </p:txBody>
      </p:sp>
      <p:sp>
        <p:nvSpPr>
          <p:cNvPr id="86" name="Google Shape;86;g3f54553dcc4_0_1418"/>
          <p:cNvSpPr txBox="1"/>
          <p:nvPr/>
        </p:nvSpPr>
        <p:spPr>
          <a:xfrm>
            <a:off x="984250" y="1656213"/>
            <a:ext cx="1865400" cy="39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Calibri"/>
                <a:ea typeface="Calibri"/>
                <a:cs typeface="Calibri"/>
                <a:sym typeface="Calibri"/>
              </a:rPr>
              <a:t>At least WCAG 2.1 </a:t>
            </a:r>
            <a:r>
              <a:rPr b="0" i="0" lang="en" sz="1000" u="sng" cap="none" strike="noStrike">
                <a:solidFill>
                  <a:schemeClr val="dk1"/>
                </a:solidFill>
                <a:latin typeface="Calibri"/>
                <a:ea typeface="Calibri"/>
                <a:cs typeface="Calibri"/>
                <a:sym typeface="Calibri"/>
              </a:rPr>
              <a:t>AA</a:t>
            </a:r>
            <a:r>
              <a:rPr b="0" i="0" lang="en" sz="1000" u="none" cap="none" strike="noStrike">
                <a:solidFill>
                  <a:schemeClr val="dk1"/>
                </a:solidFill>
                <a:latin typeface="Calibri"/>
                <a:ea typeface="Calibri"/>
                <a:cs typeface="Calibri"/>
                <a:sym typeface="Calibri"/>
              </a:rPr>
              <a:t> compliant on a white background</a:t>
            </a:r>
            <a:endParaRPr b="0" i="0" sz="1000" u="none" cap="none" strike="noStrike">
              <a:solidFill>
                <a:schemeClr val="dk1"/>
              </a:solidFill>
              <a:latin typeface="Calibri"/>
              <a:ea typeface="Calibri"/>
              <a:cs typeface="Calibri"/>
              <a:sym typeface="Calibri"/>
            </a:endParaRPr>
          </a:p>
        </p:txBody>
      </p:sp>
      <p:sp>
        <p:nvSpPr>
          <p:cNvPr id="87" name="Google Shape;87;g3f54553dcc4_0_1418"/>
          <p:cNvSpPr txBox="1"/>
          <p:nvPr/>
        </p:nvSpPr>
        <p:spPr>
          <a:xfrm>
            <a:off x="3639300" y="1656213"/>
            <a:ext cx="1865400" cy="39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Calibri"/>
                <a:ea typeface="Calibri"/>
                <a:cs typeface="Calibri"/>
                <a:sym typeface="Calibri"/>
              </a:rPr>
              <a:t>WCAG 2.1 </a:t>
            </a:r>
            <a:r>
              <a:rPr b="0" i="0" lang="en" sz="1000" u="sng" cap="none" strike="noStrike">
                <a:solidFill>
                  <a:schemeClr val="dk1"/>
                </a:solidFill>
                <a:latin typeface="Calibri"/>
                <a:ea typeface="Calibri"/>
                <a:cs typeface="Calibri"/>
                <a:sym typeface="Calibri"/>
              </a:rPr>
              <a:t>AAA</a:t>
            </a:r>
            <a:r>
              <a:rPr b="0" i="0" lang="en" sz="1000" u="none" cap="none" strike="noStrike">
                <a:solidFill>
                  <a:schemeClr val="dk1"/>
                </a:solidFill>
                <a:latin typeface="Calibri"/>
                <a:ea typeface="Calibri"/>
                <a:cs typeface="Calibri"/>
                <a:sym typeface="Calibri"/>
              </a:rPr>
              <a:t> compliant with white text</a:t>
            </a:r>
            <a:endParaRPr b="0" i="0" sz="1000" u="none" cap="none" strike="noStrike">
              <a:solidFill>
                <a:schemeClr val="dk1"/>
              </a:solidFill>
              <a:latin typeface="Calibri"/>
              <a:ea typeface="Calibri"/>
              <a:cs typeface="Calibri"/>
              <a:sym typeface="Calibri"/>
            </a:endParaRPr>
          </a:p>
        </p:txBody>
      </p:sp>
      <p:sp>
        <p:nvSpPr>
          <p:cNvPr id="88" name="Google Shape;88;g3f54553dcc4_0_14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89" name="Google Shape;89;g3f54553dcc4_0_1418"/>
          <p:cNvSpPr txBox="1"/>
          <p:nvPr/>
        </p:nvSpPr>
        <p:spPr>
          <a:xfrm>
            <a:off x="6559388" y="1345569"/>
            <a:ext cx="1335300" cy="44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434343"/>
                </a:solidFill>
                <a:latin typeface="Calibri"/>
                <a:ea typeface="Calibri"/>
                <a:cs typeface="Calibri"/>
                <a:sym typeface="Calibri"/>
              </a:rPr>
              <a:t>Text Colors</a:t>
            </a:r>
            <a:endParaRPr b="1" i="0" sz="1400" u="none" cap="none" strike="noStrike">
              <a:solidFill>
                <a:srgbClr val="434343"/>
              </a:solidFill>
              <a:latin typeface="Calibri"/>
              <a:ea typeface="Calibri"/>
              <a:cs typeface="Calibri"/>
              <a:sym typeface="Calibri"/>
            </a:endParaRPr>
          </a:p>
        </p:txBody>
      </p:sp>
      <p:sp>
        <p:nvSpPr>
          <p:cNvPr id="90" name="Google Shape;90;g3f54553dcc4_0_1418"/>
          <p:cNvSpPr/>
          <p:nvPr/>
        </p:nvSpPr>
        <p:spPr>
          <a:xfrm>
            <a:off x="6437063" y="2227095"/>
            <a:ext cx="336300" cy="326100"/>
          </a:xfrm>
          <a:prstGeom prst="ellipse">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91" name="Google Shape;91;g3f54553dcc4_0_1418"/>
          <p:cNvSpPr txBox="1"/>
          <p:nvPr/>
        </p:nvSpPr>
        <p:spPr>
          <a:xfrm>
            <a:off x="6936563" y="2165895"/>
            <a:ext cx="1141800" cy="44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Calibri"/>
                <a:ea typeface="Calibri"/>
                <a:cs typeface="Calibri"/>
                <a:sym typeface="Calibri"/>
              </a:rPr>
              <a:t>#434343</a:t>
            </a:r>
            <a:endParaRPr b="1" i="0" sz="1800" u="none" cap="none" strike="noStrike">
              <a:solidFill>
                <a:schemeClr val="dk1"/>
              </a:solidFill>
              <a:latin typeface="Calibri"/>
              <a:ea typeface="Calibri"/>
              <a:cs typeface="Calibri"/>
              <a:sym typeface="Calibri"/>
            </a:endParaRPr>
          </a:p>
        </p:txBody>
      </p:sp>
      <p:sp>
        <p:nvSpPr>
          <p:cNvPr id="92" name="Google Shape;92;g3f54553dcc4_0_1418"/>
          <p:cNvSpPr txBox="1"/>
          <p:nvPr/>
        </p:nvSpPr>
        <p:spPr>
          <a:xfrm>
            <a:off x="6294338" y="1656213"/>
            <a:ext cx="1865400" cy="39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1"/>
                </a:solidFill>
                <a:latin typeface="Calibri"/>
                <a:ea typeface="Calibri"/>
                <a:cs typeface="Calibri"/>
                <a:sym typeface="Calibri"/>
              </a:rPr>
              <a:t>At least WCAG 2.1 </a:t>
            </a:r>
            <a:r>
              <a:rPr b="0" i="0" lang="en" sz="1000" u="sng" cap="none" strike="noStrike">
                <a:solidFill>
                  <a:schemeClr val="dk1"/>
                </a:solidFill>
                <a:latin typeface="Calibri"/>
                <a:ea typeface="Calibri"/>
                <a:cs typeface="Calibri"/>
                <a:sym typeface="Calibri"/>
              </a:rPr>
              <a:t>AA</a:t>
            </a:r>
            <a:r>
              <a:rPr b="0" i="0" lang="en" sz="1000" u="none" cap="none" strike="noStrike">
                <a:solidFill>
                  <a:schemeClr val="dk1"/>
                </a:solidFill>
                <a:latin typeface="Calibri"/>
                <a:ea typeface="Calibri"/>
                <a:cs typeface="Calibri"/>
                <a:sym typeface="Calibri"/>
              </a:rPr>
              <a:t> compliant on a white background</a:t>
            </a:r>
            <a:endParaRPr b="0" i="0" sz="1000" u="none" cap="none" strike="noStrike">
              <a:solidFill>
                <a:schemeClr val="dk1"/>
              </a:solidFill>
              <a:latin typeface="Calibri"/>
              <a:ea typeface="Calibri"/>
              <a:cs typeface="Calibri"/>
              <a:sym typeface="Calibri"/>
            </a:endParaRPr>
          </a:p>
        </p:txBody>
      </p:sp>
      <p:sp>
        <p:nvSpPr>
          <p:cNvPr id="93" name="Google Shape;93;g3f54553dcc4_0_1418"/>
          <p:cNvSpPr/>
          <p:nvPr/>
        </p:nvSpPr>
        <p:spPr>
          <a:xfrm>
            <a:off x="6437063" y="2675595"/>
            <a:ext cx="336300" cy="326100"/>
          </a:xfrm>
          <a:prstGeom prst="ellipse">
            <a:avLst/>
          </a:prstGeom>
          <a:solidFill>
            <a:schemeClr val="dk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94" name="Google Shape;94;g3f54553dcc4_0_1418"/>
          <p:cNvSpPr txBox="1"/>
          <p:nvPr/>
        </p:nvSpPr>
        <p:spPr>
          <a:xfrm>
            <a:off x="6936563" y="2614395"/>
            <a:ext cx="1141800" cy="44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dk2"/>
                </a:solidFill>
                <a:latin typeface="Calibri"/>
                <a:ea typeface="Calibri"/>
                <a:cs typeface="Calibri"/>
                <a:sym typeface="Calibri"/>
              </a:rPr>
              <a:t>#767676</a:t>
            </a:r>
            <a:endParaRPr b="1" i="0" sz="1800" u="none" cap="none" strike="noStrike">
              <a:solidFill>
                <a:schemeClr val="dk2"/>
              </a:solidFill>
              <a:latin typeface="Calibri"/>
              <a:ea typeface="Calibri"/>
              <a:cs typeface="Calibri"/>
              <a:sym typeface="Calibri"/>
            </a:endParaRPr>
          </a:p>
        </p:txBody>
      </p:sp>
      <p:sp>
        <p:nvSpPr>
          <p:cNvPr id="95" name="Google Shape;95;g3f54553dcc4_0_1418"/>
          <p:cNvSpPr txBox="1"/>
          <p:nvPr/>
        </p:nvSpPr>
        <p:spPr>
          <a:xfrm>
            <a:off x="6559388" y="3124107"/>
            <a:ext cx="1335300" cy="44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434343"/>
                </a:solidFill>
                <a:latin typeface="Calibri"/>
                <a:ea typeface="Calibri"/>
                <a:cs typeface="Calibri"/>
                <a:sym typeface="Calibri"/>
              </a:rPr>
              <a:t>Misc. Colors</a:t>
            </a:r>
            <a:endParaRPr b="1" i="0" sz="1400" u="none" cap="none" strike="noStrike">
              <a:solidFill>
                <a:srgbClr val="434343"/>
              </a:solidFill>
              <a:latin typeface="Calibri"/>
              <a:ea typeface="Calibri"/>
              <a:cs typeface="Calibri"/>
              <a:sym typeface="Calibri"/>
            </a:endParaRPr>
          </a:p>
        </p:txBody>
      </p:sp>
      <p:sp>
        <p:nvSpPr>
          <p:cNvPr id="96" name="Google Shape;96;g3f54553dcc4_0_1418"/>
          <p:cNvSpPr/>
          <p:nvPr/>
        </p:nvSpPr>
        <p:spPr>
          <a:xfrm>
            <a:off x="6437063" y="3892132"/>
            <a:ext cx="336300" cy="3261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97" name="Google Shape;97;g3f54553dcc4_0_1418"/>
          <p:cNvSpPr txBox="1"/>
          <p:nvPr/>
        </p:nvSpPr>
        <p:spPr>
          <a:xfrm>
            <a:off x="6936563" y="3830932"/>
            <a:ext cx="1141800" cy="448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accent6"/>
                </a:solidFill>
                <a:latin typeface="Calibri"/>
                <a:ea typeface="Calibri"/>
                <a:cs typeface="Calibri"/>
                <a:sym typeface="Calibri"/>
              </a:rPr>
              <a:t>#DAB153</a:t>
            </a:r>
            <a:endParaRPr b="1" i="0" sz="1800" u="none" cap="none" strike="noStrike">
              <a:solidFill>
                <a:schemeClr val="accent6"/>
              </a:solidFill>
              <a:latin typeface="Calibri"/>
              <a:ea typeface="Calibri"/>
              <a:cs typeface="Calibri"/>
              <a:sym typeface="Calibri"/>
            </a:endParaRPr>
          </a:p>
        </p:txBody>
      </p:sp>
      <p:sp>
        <p:nvSpPr>
          <p:cNvPr id="98" name="Google Shape;98;g3f54553dcc4_0_1418"/>
          <p:cNvSpPr txBox="1"/>
          <p:nvPr/>
        </p:nvSpPr>
        <p:spPr>
          <a:xfrm>
            <a:off x="6294350" y="3434759"/>
            <a:ext cx="1865400" cy="274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1" lang="en" sz="1000" u="sng" cap="none" strike="noStrike">
                <a:solidFill>
                  <a:schemeClr val="dk1"/>
                </a:solidFill>
                <a:latin typeface="Calibri"/>
                <a:ea typeface="Calibri"/>
                <a:cs typeface="Calibri"/>
                <a:sym typeface="Calibri"/>
              </a:rPr>
              <a:t>Only</a:t>
            </a:r>
            <a:r>
              <a:rPr b="0" i="0" lang="en" sz="1000" u="none" cap="none" strike="noStrike">
                <a:solidFill>
                  <a:schemeClr val="dk1"/>
                </a:solidFill>
                <a:latin typeface="Calibri"/>
                <a:ea typeface="Calibri"/>
                <a:cs typeface="Calibri"/>
                <a:sym typeface="Calibri"/>
              </a:rPr>
              <a:t> for non-text decoration</a:t>
            </a:r>
            <a:endParaRPr b="0" i="0" sz="1000" u="none" cap="none" strike="noStrike">
              <a:solidFill>
                <a:schemeClr val="dk1"/>
              </a:solidFill>
              <a:latin typeface="Calibri"/>
              <a:ea typeface="Calibri"/>
              <a:cs typeface="Calibri"/>
              <a:sym typeface="Calibri"/>
            </a:endParaRPr>
          </a:p>
        </p:txBody>
      </p:sp>
      <p:sp>
        <p:nvSpPr>
          <p:cNvPr id="99" name="Google Shape;99;g3f54553dcc4_0_1418"/>
          <p:cNvSpPr/>
          <p:nvPr/>
        </p:nvSpPr>
        <p:spPr>
          <a:xfrm>
            <a:off x="3934650" y="4015770"/>
            <a:ext cx="1274700" cy="397500"/>
          </a:xfrm>
          <a:prstGeom prst="roundRect">
            <a:avLst>
              <a:gd fmla="val 16667" name="adj"/>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dk1"/>
                </a:solidFill>
                <a:latin typeface="Calibri"/>
                <a:ea typeface="Calibri"/>
                <a:cs typeface="Calibri"/>
                <a:sym typeface="Calibri"/>
              </a:rPr>
              <a:t>#FDF6E7</a:t>
            </a:r>
            <a:endParaRPr b="1" i="0" sz="1800" u="none" cap="none" strike="noStrike">
              <a:solidFill>
                <a:schemeClr val="dk1"/>
              </a:solidFill>
              <a:latin typeface="Calibri"/>
              <a:ea typeface="Calibri"/>
              <a:cs typeface="Calibri"/>
              <a:sym typeface="Calibri"/>
            </a:endParaRPr>
          </a:p>
        </p:txBody>
      </p:sp>
      <p:sp>
        <p:nvSpPr>
          <p:cNvPr id="100" name="Google Shape;100;g3f54553dcc4_0_1418"/>
          <p:cNvSpPr txBox="1"/>
          <p:nvPr/>
        </p:nvSpPr>
        <p:spPr>
          <a:xfrm>
            <a:off x="5173451" y="3995380"/>
            <a:ext cx="336300" cy="397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2"/>
                </a:solidFill>
                <a:latin typeface="Calibri"/>
                <a:ea typeface="Calibri"/>
                <a:cs typeface="Calibri"/>
                <a:sym typeface="Calibri"/>
              </a:rPr>
              <a:t>**</a:t>
            </a:r>
            <a:endParaRPr b="0" i="0" sz="1200" u="none" cap="none" strike="noStrike">
              <a:solidFill>
                <a:schemeClr val="dk2"/>
              </a:solidFill>
              <a:latin typeface="Calibri"/>
              <a:ea typeface="Calibri"/>
              <a:cs typeface="Calibri"/>
              <a:sym typeface="Calibri"/>
            </a:endParaRPr>
          </a:p>
        </p:txBody>
      </p:sp>
      <p:sp>
        <p:nvSpPr>
          <p:cNvPr id="101" name="Google Shape;101;g3f54553dcc4_0_1418"/>
          <p:cNvSpPr txBox="1"/>
          <p:nvPr/>
        </p:nvSpPr>
        <p:spPr>
          <a:xfrm>
            <a:off x="6253250" y="4490175"/>
            <a:ext cx="1947600" cy="509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chemeClr val="dk2"/>
                </a:solidFill>
                <a:latin typeface="Calibri"/>
                <a:ea typeface="Calibri"/>
                <a:cs typeface="Calibri"/>
                <a:sym typeface="Calibri"/>
              </a:rPr>
              <a:t>** WCAG 2.1 AA compliant with grey,  blue, purple, and green text</a:t>
            </a:r>
            <a:endParaRPr b="0" i="0" sz="10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 name="Shape 15"/>
        <p:cNvGrpSpPr/>
        <p:nvPr/>
      </p:nvGrpSpPr>
      <p:grpSpPr>
        <a:xfrm>
          <a:off x="0" y="0"/>
          <a:ext cx="0" cy="0"/>
          <a:chOff x="0" y="0"/>
          <a:chExt cx="0" cy="0"/>
        </a:xfrm>
      </p:grpSpPr>
      <p:sp>
        <p:nvSpPr>
          <p:cNvPr id="16" name="Google Shape;16;g3f54553dcc4_0_141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7" name="Google Shape;17;g3f54553dcc4_0_141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8" name="Google Shape;18;g3f54553dcc4_0_14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 name="Shape 19"/>
        <p:cNvGrpSpPr/>
        <p:nvPr/>
      </p:nvGrpSpPr>
      <p:grpSpPr>
        <a:xfrm>
          <a:off x="0" y="0"/>
          <a:ext cx="0" cy="0"/>
          <a:chOff x="0" y="0"/>
          <a:chExt cx="0" cy="0"/>
        </a:xfrm>
      </p:grpSpPr>
      <p:sp>
        <p:nvSpPr>
          <p:cNvPr id="20" name="Google Shape;20;g3f54553dcc4_0_13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21" name="Google Shape;21;g3f54553dcc4_0_1364"/>
          <p:cNvSpPr/>
          <p:nvPr/>
        </p:nvSpPr>
        <p:spPr>
          <a:xfrm>
            <a:off x="1182313" y="2667746"/>
            <a:ext cx="1029600" cy="393600"/>
          </a:xfrm>
          <a:prstGeom prst="roundRect">
            <a:avLst>
              <a:gd fmla="val 18636" name="adj"/>
            </a:avLst>
          </a:prstGeom>
          <a:solidFill>
            <a:srgbClr val="5F477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lt1"/>
                </a:solidFill>
                <a:latin typeface="Calibri"/>
                <a:ea typeface="Calibri"/>
                <a:cs typeface="Calibri"/>
                <a:sym typeface="Calibri"/>
              </a:rPr>
              <a:t>CSE 160</a:t>
            </a:r>
            <a:endParaRPr b="1" i="0" sz="1800" u="none" cap="none" strike="noStrike">
              <a:solidFill>
                <a:schemeClr val="lt1"/>
              </a:solidFill>
              <a:latin typeface="Calibri"/>
              <a:ea typeface="Calibri"/>
              <a:cs typeface="Calibri"/>
              <a:sym typeface="Calibri"/>
            </a:endParaRPr>
          </a:p>
        </p:txBody>
      </p:sp>
      <p:sp>
        <p:nvSpPr>
          <p:cNvPr id="22" name="Google Shape;22;g3f54553dcc4_0_1364"/>
          <p:cNvSpPr txBox="1"/>
          <p:nvPr>
            <p:ph idx="1" type="subTitle"/>
          </p:nvPr>
        </p:nvSpPr>
        <p:spPr>
          <a:xfrm>
            <a:off x="2344275" y="2626049"/>
            <a:ext cx="5729400" cy="477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dk2"/>
              </a:buClr>
              <a:buSzPts val="2000"/>
              <a:buNone/>
              <a:defRPr sz="2000">
                <a:solidFill>
                  <a:schemeClr val="dk2"/>
                </a:solidFill>
              </a:defRPr>
            </a:lvl1pPr>
            <a:lvl2pPr lvl="1" algn="ctr">
              <a:lnSpc>
                <a:spcPct val="100000"/>
              </a:lnSpc>
              <a:spcBef>
                <a:spcPts val="0"/>
              </a:spcBef>
              <a:spcAft>
                <a:spcPts val="0"/>
              </a:spcAft>
              <a:buClr>
                <a:schemeClr val="dk2"/>
              </a:buClr>
              <a:buSzPts val="2000"/>
              <a:buNone/>
              <a:defRPr sz="2000">
                <a:solidFill>
                  <a:schemeClr val="dk2"/>
                </a:solidFill>
              </a:defRPr>
            </a:lvl2pPr>
            <a:lvl3pPr lvl="2" algn="ctr">
              <a:lnSpc>
                <a:spcPct val="100000"/>
              </a:lnSpc>
              <a:spcBef>
                <a:spcPts val="0"/>
              </a:spcBef>
              <a:spcAft>
                <a:spcPts val="0"/>
              </a:spcAft>
              <a:buClr>
                <a:schemeClr val="dk2"/>
              </a:buClr>
              <a:buSzPts val="2000"/>
              <a:buNone/>
              <a:defRPr sz="2000">
                <a:solidFill>
                  <a:schemeClr val="dk2"/>
                </a:solidFill>
              </a:defRPr>
            </a:lvl3pPr>
            <a:lvl4pPr lvl="3" algn="ctr">
              <a:lnSpc>
                <a:spcPct val="100000"/>
              </a:lnSpc>
              <a:spcBef>
                <a:spcPts val="0"/>
              </a:spcBef>
              <a:spcAft>
                <a:spcPts val="0"/>
              </a:spcAft>
              <a:buClr>
                <a:schemeClr val="dk2"/>
              </a:buClr>
              <a:buSzPts val="2000"/>
              <a:buNone/>
              <a:defRPr sz="2000">
                <a:solidFill>
                  <a:schemeClr val="dk2"/>
                </a:solidFill>
              </a:defRPr>
            </a:lvl4pPr>
            <a:lvl5pPr lvl="4" algn="ctr">
              <a:lnSpc>
                <a:spcPct val="100000"/>
              </a:lnSpc>
              <a:spcBef>
                <a:spcPts val="0"/>
              </a:spcBef>
              <a:spcAft>
                <a:spcPts val="0"/>
              </a:spcAft>
              <a:buClr>
                <a:schemeClr val="dk2"/>
              </a:buClr>
              <a:buSzPts val="2000"/>
              <a:buNone/>
              <a:defRPr sz="2000">
                <a:solidFill>
                  <a:schemeClr val="dk2"/>
                </a:solidFill>
              </a:defRPr>
            </a:lvl5pPr>
            <a:lvl6pPr lvl="5" algn="ctr">
              <a:lnSpc>
                <a:spcPct val="100000"/>
              </a:lnSpc>
              <a:spcBef>
                <a:spcPts val="0"/>
              </a:spcBef>
              <a:spcAft>
                <a:spcPts val="0"/>
              </a:spcAft>
              <a:buClr>
                <a:schemeClr val="dk2"/>
              </a:buClr>
              <a:buSzPts val="2000"/>
              <a:buNone/>
              <a:defRPr sz="2000">
                <a:solidFill>
                  <a:schemeClr val="dk2"/>
                </a:solidFill>
              </a:defRPr>
            </a:lvl6pPr>
            <a:lvl7pPr lvl="6" algn="ctr">
              <a:lnSpc>
                <a:spcPct val="100000"/>
              </a:lnSpc>
              <a:spcBef>
                <a:spcPts val="0"/>
              </a:spcBef>
              <a:spcAft>
                <a:spcPts val="0"/>
              </a:spcAft>
              <a:buClr>
                <a:schemeClr val="dk2"/>
              </a:buClr>
              <a:buSzPts val="2000"/>
              <a:buNone/>
              <a:defRPr sz="2000">
                <a:solidFill>
                  <a:schemeClr val="dk2"/>
                </a:solidFill>
              </a:defRPr>
            </a:lvl7pPr>
            <a:lvl8pPr lvl="7" algn="ctr">
              <a:lnSpc>
                <a:spcPct val="100000"/>
              </a:lnSpc>
              <a:spcBef>
                <a:spcPts val="0"/>
              </a:spcBef>
              <a:spcAft>
                <a:spcPts val="0"/>
              </a:spcAft>
              <a:buClr>
                <a:schemeClr val="dk2"/>
              </a:buClr>
              <a:buSzPts val="2000"/>
              <a:buNone/>
              <a:defRPr sz="2000">
                <a:solidFill>
                  <a:schemeClr val="dk2"/>
                </a:solidFill>
              </a:defRPr>
            </a:lvl8pPr>
            <a:lvl9pPr lvl="8" algn="ctr">
              <a:lnSpc>
                <a:spcPct val="100000"/>
              </a:lnSpc>
              <a:spcBef>
                <a:spcPts val="0"/>
              </a:spcBef>
              <a:spcAft>
                <a:spcPts val="0"/>
              </a:spcAft>
              <a:buClr>
                <a:schemeClr val="dk2"/>
              </a:buClr>
              <a:buSzPts val="2000"/>
              <a:buNone/>
              <a:defRPr sz="2000">
                <a:solidFill>
                  <a:schemeClr val="dk2"/>
                </a:solidFill>
              </a:defRPr>
            </a:lvl9pPr>
          </a:lstStyle>
          <a:p/>
        </p:txBody>
      </p:sp>
      <p:sp>
        <p:nvSpPr>
          <p:cNvPr id="23" name="Google Shape;23;g3f54553dcc4_0_1364"/>
          <p:cNvSpPr txBox="1"/>
          <p:nvPr>
            <p:ph type="ctrTitle"/>
          </p:nvPr>
        </p:nvSpPr>
        <p:spPr>
          <a:xfrm>
            <a:off x="1070175" y="1671819"/>
            <a:ext cx="7003500" cy="8853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 name="Shape 24"/>
        <p:cNvGrpSpPr/>
        <p:nvPr/>
      </p:nvGrpSpPr>
      <p:grpSpPr>
        <a:xfrm>
          <a:off x="0" y="0"/>
          <a:ext cx="0" cy="0"/>
          <a:chOff x="0" y="0"/>
          <a:chExt cx="0" cy="0"/>
        </a:xfrm>
      </p:grpSpPr>
      <p:sp>
        <p:nvSpPr>
          <p:cNvPr id="25" name="Google Shape;25;g3f54553dcc4_0_136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26" name="Google Shape;26;g3f54553dcc4_0_1369"/>
          <p:cNvSpPr txBox="1"/>
          <p:nvPr>
            <p:ph type="title"/>
          </p:nvPr>
        </p:nvSpPr>
        <p:spPr>
          <a:xfrm>
            <a:off x="813300" y="2150850"/>
            <a:ext cx="75174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 name="Shape 27"/>
        <p:cNvGrpSpPr/>
        <p:nvPr/>
      </p:nvGrpSpPr>
      <p:grpSpPr>
        <a:xfrm>
          <a:off x="0" y="0"/>
          <a:ext cx="0" cy="0"/>
          <a:chOff x="0" y="0"/>
          <a:chExt cx="0" cy="0"/>
        </a:xfrm>
      </p:grpSpPr>
      <p:sp>
        <p:nvSpPr>
          <p:cNvPr id="28" name="Google Shape;28;g3f54553dcc4_0_137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g3f54553dcc4_0_1376"/>
          <p:cNvSpPr txBox="1"/>
          <p:nvPr>
            <p:ph idx="1" type="body"/>
          </p:nvPr>
        </p:nvSpPr>
        <p:spPr>
          <a:xfrm>
            <a:off x="311700" y="1050535"/>
            <a:ext cx="39999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42900" lvl="1" marL="914400" algn="l">
              <a:lnSpc>
                <a:spcPct val="115000"/>
              </a:lnSpc>
              <a:spcBef>
                <a:spcPts val="0"/>
              </a:spcBef>
              <a:spcAft>
                <a:spcPts val="0"/>
              </a:spcAft>
              <a:buSzPts val="1800"/>
              <a:buChar char="○"/>
              <a:defRPr sz="1800"/>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0" name="Google Shape;30;g3f54553dcc4_0_1376"/>
          <p:cNvSpPr txBox="1"/>
          <p:nvPr>
            <p:ph idx="2" type="body"/>
          </p:nvPr>
        </p:nvSpPr>
        <p:spPr>
          <a:xfrm>
            <a:off x="4832400" y="1050535"/>
            <a:ext cx="39999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42900" lvl="1" marL="914400" algn="l">
              <a:lnSpc>
                <a:spcPct val="115000"/>
              </a:lnSpc>
              <a:spcBef>
                <a:spcPts val="0"/>
              </a:spcBef>
              <a:spcAft>
                <a:spcPts val="0"/>
              </a:spcAft>
              <a:buSzPts val="1800"/>
              <a:buChar char="○"/>
              <a:defRPr sz="1800"/>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1" name="Google Shape;31;g3f54553dcc4_0_1376"/>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g3f54553dcc4_0_1381"/>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p:txBody>
      </p:sp>
      <p:sp>
        <p:nvSpPr>
          <p:cNvPr id="34" name="Google Shape;34;g3f54553dcc4_0_138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5" name="Shape 35"/>
        <p:cNvGrpSpPr/>
        <p:nvPr/>
      </p:nvGrpSpPr>
      <p:grpSpPr>
        <a:xfrm>
          <a:off x="0" y="0"/>
          <a:ext cx="0" cy="0"/>
          <a:chOff x="0" y="0"/>
          <a:chExt cx="0" cy="0"/>
        </a:xfrm>
      </p:grpSpPr>
      <p:sp>
        <p:nvSpPr>
          <p:cNvPr id="36" name="Google Shape;36;g3f54553dcc4_0_138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37" name="Google Shape;37;g3f54553dcc4_0_1384"/>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3600"/>
              <a:buNone/>
              <a:defRPr/>
            </a:lvl1pPr>
            <a:lvl2pPr lvl="1" algn="l">
              <a:lnSpc>
                <a:spcPct val="100000"/>
              </a:lnSpc>
              <a:spcBef>
                <a:spcPts val="0"/>
              </a:spcBef>
              <a:spcAft>
                <a:spcPts val="0"/>
              </a:spcAft>
              <a:buSzPts val="3600"/>
              <a:buNone/>
              <a:defRPr/>
            </a:lvl2pPr>
            <a:lvl3pPr lvl="2" algn="l">
              <a:lnSpc>
                <a:spcPct val="100000"/>
              </a:lnSpc>
              <a:spcBef>
                <a:spcPts val="0"/>
              </a:spcBef>
              <a:spcAft>
                <a:spcPts val="0"/>
              </a:spcAft>
              <a:buSzPts val="3600"/>
              <a:buNone/>
              <a:defRPr/>
            </a:lvl3pPr>
            <a:lvl4pPr lvl="3" algn="l">
              <a:lnSpc>
                <a:spcPct val="100000"/>
              </a:lnSpc>
              <a:spcBef>
                <a:spcPts val="0"/>
              </a:spcBef>
              <a:spcAft>
                <a:spcPts val="0"/>
              </a:spcAft>
              <a:buSzPts val="3600"/>
              <a:buNone/>
              <a:defRPr/>
            </a:lvl4pPr>
            <a:lvl5pPr lvl="4" algn="l">
              <a:lnSpc>
                <a:spcPct val="100000"/>
              </a:lnSpc>
              <a:spcBef>
                <a:spcPts val="0"/>
              </a:spcBef>
              <a:spcAft>
                <a:spcPts val="0"/>
              </a:spcAft>
              <a:buSzPts val="3600"/>
              <a:buNone/>
              <a:defRPr/>
            </a:lvl5pPr>
            <a:lvl6pPr lvl="5" algn="l">
              <a:lnSpc>
                <a:spcPct val="100000"/>
              </a:lnSpc>
              <a:spcBef>
                <a:spcPts val="0"/>
              </a:spcBef>
              <a:spcAft>
                <a:spcPts val="0"/>
              </a:spcAft>
              <a:buSzPts val="3600"/>
              <a:buNone/>
              <a:defRPr/>
            </a:lvl6pPr>
            <a:lvl7pPr lvl="6" algn="l">
              <a:lnSpc>
                <a:spcPct val="100000"/>
              </a:lnSpc>
              <a:spcBef>
                <a:spcPts val="0"/>
              </a:spcBef>
              <a:spcAft>
                <a:spcPts val="0"/>
              </a:spcAft>
              <a:buSzPts val="3600"/>
              <a:buNone/>
              <a:defRPr/>
            </a:lvl7pPr>
            <a:lvl8pPr lvl="7" algn="l">
              <a:lnSpc>
                <a:spcPct val="100000"/>
              </a:lnSpc>
              <a:spcBef>
                <a:spcPts val="0"/>
              </a:spcBef>
              <a:spcAft>
                <a:spcPts val="0"/>
              </a:spcAft>
              <a:buSzPts val="3600"/>
              <a:buNone/>
              <a:defRPr/>
            </a:lvl8pPr>
            <a:lvl9pPr lvl="8" algn="l">
              <a:lnSpc>
                <a:spcPct val="100000"/>
              </a:lnSpc>
              <a:spcBef>
                <a:spcPts val="0"/>
              </a:spcBef>
              <a:spcAft>
                <a:spcPts val="0"/>
              </a:spcAft>
              <a:buSzPts val="3600"/>
              <a:buNone/>
              <a:defRPr/>
            </a:lvl9pPr>
          </a:lstStyle>
          <a:p/>
        </p:txBody>
      </p:sp>
      <p:sp>
        <p:nvSpPr>
          <p:cNvPr id="38" name="Google Shape;38;g3f54553dcc4_0_1384"/>
          <p:cNvSpPr txBox="1"/>
          <p:nvPr>
            <p:ph idx="1" type="body"/>
          </p:nvPr>
        </p:nvSpPr>
        <p:spPr>
          <a:xfrm>
            <a:off x="311700" y="1050535"/>
            <a:ext cx="39999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42900" lvl="1" marL="914400" algn="l">
              <a:lnSpc>
                <a:spcPct val="115000"/>
              </a:lnSpc>
              <a:spcBef>
                <a:spcPts val="0"/>
              </a:spcBef>
              <a:spcAft>
                <a:spcPts val="0"/>
              </a:spcAft>
              <a:buSzPts val="1800"/>
              <a:buChar char="○"/>
              <a:defRPr sz="1800"/>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g3f54553dcc4_0_1388"/>
          <p:cNvSpPr txBox="1"/>
          <p:nvPr>
            <p:ph type="title"/>
          </p:nvPr>
        </p:nvSpPr>
        <p:spPr>
          <a:xfrm>
            <a:off x="1388100" y="480725"/>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41" name="Google Shape;41;g3f54553dcc4_0_138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g3f54553dcc4_0_1391"/>
          <p:cNvSpPr/>
          <p:nvPr/>
        </p:nvSpPr>
        <p:spPr>
          <a:xfrm>
            <a:off x="4572000" y="-125"/>
            <a:ext cx="4572000" cy="5143500"/>
          </a:xfrm>
          <a:prstGeom prst="rect">
            <a:avLst/>
          </a:prstGeom>
          <a:solidFill>
            <a:srgbClr val="F7F7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University of Washington &quot;W&quot; logo in purple" id="44" name="Google Shape;44;g3f54553dcc4_0_1391"/>
          <p:cNvPicPr preferRelativeResize="0"/>
          <p:nvPr/>
        </p:nvPicPr>
        <p:blipFill rotWithShape="1">
          <a:blip r:embed="rId2">
            <a:alphaModFix/>
          </a:blip>
          <a:srcRect b="0" l="0" r="0" t="0"/>
          <a:stretch/>
        </p:blipFill>
        <p:spPr>
          <a:xfrm>
            <a:off x="8533619" y="50956"/>
            <a:ext cx="548700" cy="548700"/>
          </a:xfrm>
          <a:prstGeom prst="rect">
            <a:avLst/>
          </a:prstGeom>
          <a:noFill/>
          <a:ln>
            <a:noFill/>
          </a:ln>
        </p:spPr>
      </p:pic>
      <p:sp>
        <p:nvSpPr>
          <p:cNvPr id="45" name="Google Shape;45;g3f54553dcc4_0_139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6" name="Google Shape;46;g3f54553dcc4_0_139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7" name="Google Shape;47;g3f54553dcc4_0_139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42900" lvl="1" marL="914400" algn="l">
              <a:lnSpc>
                <a:spcPct val="115000"/>
              </a:lnSpc>
              <a:spcBef>
                <a:spcPts val="0"/>
              </a:spcBef>
              <a:spcAft>
                <a:spcPts val="0"/>
              </a:spcAft>
              <a:buSzPts val="1800"/>
              <a:buChar char="○"/>
              <a:defRPr sz="1800"/>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8" name="Google Shape;48;g3f54553dcc4_0_139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49" name="Google Shape;49;g3f54553dcc4_0_1391"/>
          <p:cNvSpPr/>
          <p:nvPr/>
        </p:nvSpPr>
        <p:spPr>
          <a:xfrm>
            <a:off x="1147175" y="4663150"/>
            <a:ext cx="3425100" cy="39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50" name="Google Shape;50;g3f54553dcc4_0_1391"/>
          <p:cNvSpPr txBox="1"/>
          <p:nvPr/>
        </p:nvSpPr>
        <p:spPr>
          <a:xfrm>
            <a:off x="348948" y="4703625"/>
            <a:ext cx="3863400" cy="346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Calibri"/>
                <a:ea typeface="Calibri"/>
                <a:cs typeface="Calibri"/>
                <a:sym typeface="Calibri"/>
              </a:rPr>
              <a:t>CSE 160:</a:t>
            </a:r>
            <a:r>
              <a:rPr b="0" i="0" lang="en" sz="1200" u="none" cap="none" strike="noStrike">
                <a:solidFill>
                  <a:schemeClr val="dk2"/>
                </a:solidFill>
                <a:latin typeface="Calibri"/>
                <a:ea typeface="Calibri"/>
                <a:cs typeface="Calibri"/>
                <a:sym typeface="Calibri"/>
              </a:rPr>
              <a:t> Nested Structures</a:t>
            </a:r>
            <a:endParaRPr b="0" i="0" sz="1200" u="none" cap="none" strike="noStrike">
              <a:solidFill>
                <a:schemeClr val="dk2"/>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1.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pic>
        <p:nvPicPr>
          <p:cNvPr descr="University of Washington &quot;W&quot; logo in purple" id="6" name="Google Shape;6;g3f54553dcc4_0_1358"/>
          <p:cNvPicPr preferRelativeResize="0"/>
          <p:nvPr/>
        </p:nvPicPr>
        <p:blipFill rotWithShape="1">
          <a:blip r:embed="rId1">
            <a:alphaModFix/>
          </a:blip>
          <a:srcRect b="0" l="0" r="0" t="0"/>
          <a:stretch/>
        </p:blipFill>
        <p:spPr>
          <a:xfrm>
            <a:off x="8533619" y="50956"/>
            <a:ext cx="548700" cy="548700"/>
          </a:xfrm>
          <a:prstGeom prst="rect">
            <a:avLst/>
          </a:prstGeom>
          <a:noFill/>
          <a:ln>
            <a:noFill/>
          </a:ln>
        </p:spPr>
      </p:pic>
      <p:sp>
        <p:nvSpPr>
          <p:cNvPr id="7" name="Google Shape;7;g3f54553dcc4_0_135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8" name="Google Shape;8;g3f54553dcc4_0_1358"/>
          <p:cNvSpPr txBox="1"/>
          <p:nvPr/>
        </p:nvSpPr>
        <p:spPr>
          <a:xfrm>
            <a:off x="2640300" y="4703625"/>
            <a:ext cx="3863400" cy="346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Calibri"/>
                <a:ea typeface="Calibri"/>
                <a:cs typeface="Calibri"/>
                <a:sym typeface="Calibri"/>
              </a:rPr>
              <a:t>CSE 160:</a:t>
            </a:r>
            <a:r>
              <a:rPr b="0" i="0" lang="en" sz="1200" u="none" cap="none" strike="noStrike">
                <a:solidFill>
                  <a:schemeClr val="dk2"/>
                </a:solidFill>
                <a:latin typeface="Calibri"/>
                <a:ea typeface="Calibri"/>
                <a:cs typeface="Calibri"/>
                <a:sym typeface="Calibri"/>
              </a:rPr>
              <a:t> Visualizations</a:t>
            </a:r>
            <a:endParaRPr b="0" i="0" sz="1200" u="none" cap="none" strike="noStrike">
              <a:solidFill>
                <a:schemeClr val="dk2"/>
              </a:solidFill>
              <a:latin typeface="Calibri"/>
              <a:ea typeface="Calibri"/>
              <a:cs typeface="Calibri"/>
              <a:sym typeface="Calibri"/>
            </a:endParaRPr>
          </a:p>
        </p:txBody>
      </p:sp>
      <p:sp>
        <p:nvSpPr>
          <p:cNvPr id="9" name="Google Shape;9;g3f54553dcc4_0_1358"/>
          <p:cNvSpPr txBox="1"/>
          <p:nvPr>
            <p:ph idx="1" type="body"/>
          </p:nvPr>
        </p:nvSpPr>
        <p:spPr>
          <a:xfrm>
            <a:off x="311700" y="1050525"/>
            <a:ext cx="8520600" cy="35493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1"/>
              </a:buClr>
              <a:buSzPts val="1800"/>
              <a:buFont typeface="Calibri"/>
              <a:buChar char="●"/>
              <a:defRPr b="0" i="0" sz="1800" u="none" cap="none" strike="noStrike">
                <a:solidFill>
                  <a:schemeClr val="dk1"/>
                </a:solidFill>
                <a:latin typeface="Calibri"/>
                <a:ea typeface="Calibri"/>
                <a:cs typeface="Calibri"/>
                <a:sym typeface="Calibri"/>
              </a:defRPr>
            </a:lvl1pPr>
            <a:lvl2pPr indent="-317500" lvl="1" marL="914400" marR="0" rtl="0" algn="l">
              <a:lnSpc>
                <a:spcPct val="115000"/>
              </a:lnSpc>
              <a:spcBef>
                <a:spcPts val="0"/>
              </a:spcBef>
              <a:spcAft>
                <a:spcPts val="0"/>
              </a:spcAft>
              <a:buClr>
                <a:schemeClr val="dk1"/>
              </a:buClr>
              <a:buSzPts val="1400"/>
              <a:buFont typeface="Calibri"/>
              <a:buChar char="○"/>
              <a:defRPr b="0" i="0" sz="1400" u="none" cap="none" strike="noStrike">
                <a:solidFill>
                  <a:schemeClr val="dk1"/>
                </a:solidFill>
                <a:latin typeface="Calibri"/>
                <a:ea typeface="Calibri"/>
                <a:cs typeface="Calibri"/>
                <a:sym typeface="Calibri"/>
              </a:defRPr>
            </a:lvl2pPr>
            <a:lvl3pPr indent="-317500" lvl="2" marL="1371600" marR="0" rtl="0" algn="l">
              <a:lnSpc>
                <a:spcPct val="115000"/>
              </a:lnSpc>
              <a:spcBef>
                <a:spcPts val="0"/>
              </a:spcBef>
              <a:spcAft>
                <a:spcPts val="0"/>
              </a:spcAft>
              <a:buClr>
                <a:schemeClr val="dk1"/>
              </a:buClr>
              <a:buSzPts val="1400"/>
              <a:buFont typeface="Calibri"/>
              <a:buChar char="■"/>
              <a:defRPr b="0" i="0" sz="1400" u="none" cap="none" strike="noStrike">
                <a:solidFill>
                  <a:schemeClr val="dk1"/>
                </a:solidFill>
                <a:latin typeface="Calibri"/>
                <a:ea typeface="Calibri"/>
                <a:cs typeface="Calibri"/>
                <a:sym typeface="Calibri"/>
              </a:defRPr>
            </a:lvl3pPr>
            <a:lvl4pPr indent="-317500" lvl="3" marL="1828800" marR="0" rtl="0" algn="l">
              <a:lnSpc>
                <a:spcPct val="115000"/>
              </a:lnSpc>
              <a:spcBef>
                <a:spcPts val="0"/>
              </a:spcBef>
              <a:spcAft>
                <a:spcPts val="0"/>
              </a:spcAft>
              <a:buClr>
                <a:schemeClr val="dk1"/>
              </a:buClr>
              <a:buSzPts val="1400"/>
              <a:buFont typeface="Calibri"/>
              <a:buChar char="●"/>
              <a:defRPr b="0" i="0" sz="1400" u="none" cap="none" strike="noStrike">
                <a:solidFill>
                  <a:schemeClr val="dk1"/>
                </a:solidFill>
                <a:latin typeface="Calibri"/>
                <a:ea typeface="Calibri"/>
                <a:cs typeface="Calibri"/>
                <a:sym typeface="Calibri"/>
              </a:defRPr>
            </a:lvl4pPr>
            <a:lvl5pPr indent="-317500" lvl="4" marL="2286000" marR="0" rtl="0" algn="l">
              <a:lnSpc>
                <a:spcPct val="115000"/>
              </a:lnSpc>
              <a:spcBef>
                <a:spcPts val="0"/>
              </a:spcBef>
              <a:spcAft>
                <a:spcPts val="0"/>
              </a:spcAft>
              <a:buClr>
                <a:schemeClr val="dk1"/>
              </a:buClr>
              <a:buSzPts val="1400"/>
              <a:buFont typeface="Calibri"/>
              <a:buChar char="○"/>
              <a:defRPr b="0" i="0" sz="1400" u="none" cap="none" strike="noStrike">
                <a:solidFill>
                  <a:schemeClr val="dk1"/>
                </a:solidFill>
                <a:latin typeface="Calibri"/>
                <a:ea typeface="Calibri"/>
                <a:cs typeface="Calibri"/>
                <a:sym typeface="Calibri"/>
              </a:defRPr>
            </a:lvl5pPr>
            <a:lvl6pPr indent="-317500" lvl="5" marL="2743200" marR="0" rtl="0" algn="l">
              <a:lnSpc>
                <a:spcPct val="115000"/>
              </a:lnSpc>
              <a:spcBef>
                <a:spcPts val="0"/>
              </a:spcBef>
              <a:spcAft>
                <a:spcPts val="0"/>
              </a:spcAft>
              <a:buClr>
                <a:schemeClr val="dk1"/>
              </a:buClr>
              <a:buSzPts val="1400"/>
              <a:buFont typeface="Calibri"/>
              <a:buChar char="■"/>
              <a:defRPr b="0" i="0" sz="1400" u="none" cap="none" strike="noStrike">
                <a:solidFill>
                  <a:schemeClr val="dk1"/>
                </a:solidFill>
                <a:latin typeface="Calibri"/>
                <a:ea typeface="Calibri"/>
                <a:cs typeface="Calibri"/>
                <a:sym typeface="Calibri"/>
              </a:defRPr>
            </a:lvl6pPr>
            <a:lvl7pPr indent="-317500" lvl="6" marL="3200400" marR="0" rtl="0" algn="l">
              <a:lnSpc>
                <a:spcPct val="115000"/>
              </a:lnSpc>
              <a:spcBef>
                <a:spcPts val="0"/>
              </a:spcBef>
              <a:spcAft>
                <a:spcPts val="0"/>
              </a:spcAft>
              <a:buClr>
                <a:schemeClr val="dk1"/>
              </a:buClr>
              <a:buSzPts val="1400"/>
              <a:buFont typeface="Calibri"/>
              <a:buChar char="●"/>
              <a:defRPr b="0" i="0" sz="1400" u="none" cap="none" strike="noStrike">
                <a:solidFill>
                  <a:schemeClr val="dk1"/>
                </a:solidFill>
                <a:latin typeface="Calibri"/>
                <a:ea typeface="Calibri"/>
                <a:cs typeface="Calibri"/>
                <a:sym typeface="Calibri"/>
              </a:defRPr>
            </a:lvl7pPr>
            <a:lvl8pPr indent="-317500" lvl="7" marL="3657600" marR="0" rtl="0" algn="l">
              <a:lnSpc>
                <a:spcPct val="115000"/>
              </a:lnSpc>
              <a:spcBef>
                <a:spcPts val="0"/>
              </a:spcBef>
              <a:spcAft>
                <a:spcPts val="0"/>
              </a:spcAft>
              <a:buClr>
                <a:schemeClr val="dk1"/>
              </a:buClr>
              <a:buSzPts val="1400"/>
              <a:buFont typeface="Calibri"/>
              <a:buChar char="○"/>
              <a:defRPr b="0" i="0" sz="1400" u="none" cap="none" strike="noStrike">
                <a:solidFill>
                  <a:schemeClr val="dk1"/>
                </a:solidFill>
                <a:latin typeface="Calibri"/>
                <a:ea typeface="Calibri"/>
                <a:cs typeface="Calibri"/>
                <a:sym typeface="Calibri"/>
              </a:defRPr>
            </a:lvl8pPr>
            <a:lvl9pPr indent="-317500" lvl="8" marL="4114800" marR="0" rtl="0" algn="l">
              <a:lnSpc>
                <a:spcPct val="115000"/>
              </a:lnSpc>
              <a:spcBef>
                <a:spcPts val="0"/>
              </a:spcBef>
              <a:spcAft>
                <a:spcPts val="0"/>
              </a:spcAft>
              <a:buClr>
                <a:schemeClr val="dk1"/>
              </a:buClr>
              <a:buSzPts val="1400"/>
              <a:buFont typeface="Calibri"/>
              <a:buChar char="■"/>
              <a:defRPr b="0" i="0" sz="1400" u="none" cap="none" strike="noStrike">
                <a:solidFill>
                  <a:schemeClr val="dk1"/>
                </a:solidFill>
                <a:latin typeface="Calibri"/>
                <a:ea typeface="Calibri"/>
                <a:cs typeface="Calibri"/>
                <a:sym typeface="Calibri"/>
              </a:defRPr>
            </a:lvl9pPr>
          </a:lstStyle>
          <a:p/>
        </p:txBody>
      </p:sp>
      <p:sp>
        <p:nvSpPr>
          <p:cNvPr id="10" name="Google Shape;10;g3f54553dcc4_0_1358"/>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3600"/>
              <a:buFont typeface="Calibri"/>
              <a:buNone/>
              <a:defRPr b="1"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chemeClr val="dk1"/>
              </a:buClr>
              <a:buSzPts val="3600"/>
              <a:buFont typeface="Calibri"/>
              <a:buNone/>
              <a:defRPr b="1"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chemeClr val="dk1"/>
              </a:buClr>
              <a:buSzPts val="3600"/>
              <a:buFont typeface="Calibri"/>
              <a:buNone/>
              <a:defRPr b="1"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chemeClr val="dk1"/>
              </a:buClr>
              <a:buSzPts val="3600"/>
              <a:buFont typeface="Calibri"/>
              <a:buNone/>
              <a:defRPr b="1"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chemeClr val="dk1"/>
              </a:buClr>
              <a:buSzPts val="3600"/>
              <a:buFont typeface="Calibri"/>
              <a:buNone/>
              <a:defRPr b="1"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chemeClr val="dk1"/>
              </a:buClr>
              <a:buSzPts val="3600"/>
              <a:buFont typeface="Calibri"/>
              <a:buNone/>
              <a:defRPr b="1"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chemeClr val="dk1"/>
              </a:buClr>
              <a:buSzPts val="3600"/>
              <a:buFont typeface="Calibri"/>
              <a:buNone/>
              <a:defRPr b="1"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chemeClr val="dk1"/>
              </a:buClr>
              <a:buSzPts val="3600"/>
              <a:buFont typeface="Calibri"/>
              <a:buNone/>
              <a:defRPr b="1"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chemeClr val="dk1"/>
              </a:buClr>
              <a:buSzPts val="3600"/>
              <a:buFont typeface="Calibri"/>
              <a:buNone/>
              <a:defRPr b="1" i="0" sz="36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www.gradescope.com/courses/1326397/assignments/8310498/review_grades" TargetMode="External"/><Relationship Id="rId4" Type="http://schemas.openxmlformats.org/officeDocument/2006/relationships/hyperlink" Target="https://courses.cs.washington.edu/courses/cse160/26su/programming_activities/" TargetMode="External"/><Relationship Id="rId5" Type="http://schemas.openxmlformats.org/officeDocument/2006/relationships/hyperlink" Target="https://courses.cs.washington.edu/courses/cse160/26su/homework/a4/" TargetMode="External"/><Relationship Id="rId6" Type="http://schemas.openxmlformats.org/officeDocument/2006/relationships/hyperlink" Target="https://edstem.org/us/courses/99670/discussion/8171660" TargetMode="External"/><Relationship Id="rId7" Type="http://schemas.openxmlformats.org/officeDocument/2006/relationships/hyperlink" Target="https://docs.google.com/forms/d/e/1FAIpQLSdobLZObAv4EYxxOixt0d1TR5JGCLzKaDcTZwJmsMgrsYj_qw/viewform?usp=dialo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g3ef6940a823_0_319"/>
          <p:cNvSpPr txBox="1"/>
          <p:nvPr>
            <p:ph idx="1" type="subTitle"/>
          </p:nvPr>
        </p:nvSpPr>
        <p:spPr>
          <a:xfrm>
            <a:off x="2344275" y="2626049"/>
            <a:ext cx="5729400" cy="4770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SzPts val="2000"/>
              <a:buNone/>
            </a:pPr>
            <a:r>
              <a:rPr lang="en"/>
              <a:t>Summer 2026</a:t>
            </a:r>
            <a:endParaRPr/>
          </a:p>
        </p:txBody>
      </p:sp>
      <p:sp>
        <p:nvSpPr>
          <p:cNvPr id="107" name="Google Shape;107;g3ef6940a823_0_319"/>
          <p:cNvSpPr txBox="1"/>
          <p:nvPr>
            <p:ph type="ctrTitle"/>
          </p:nvPr>
        </p:nvSpPr>
        <p:spPr>
          <a:xfrm>
            <a:off x="1070175" y="1671819"/>
            <a:ext cx="7003500" cy="8853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Visualization (II)</a:t>
            </a:r>
            <a:endParaRPr/>
          </a:p>
        </p:txBody>
      </p:sp>
      <p:sp>
        <p:nvSpPr>
          <p:cNvPr id="108" name="Google Shape;108;g3ef6940a823_0_319"/>
          <p:cNvSpPr/>
          <p:nvPr/>
        </p:nvSpPr>
        <p:spPr>
          <a:xfrm>
            <a:off x="138846" y="4717784"/>
            <a:ext cx="664500" cy="296400"/>
          </a:xfrm>
          <a:prstGeom prst="roundRect">
            <a:avLst>
              <a:gd fmla="val 18636" name="adj"/>
            </a:avLst>
          </a:prstGeom>
          <a:solidFill>
            <a:srgbClr val="41594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Calibri"/>
                <a:ea typeface="Calibri"/>
                <a:cs typeface="Calibri"/>
                <a:sym typeface="Calibri"/>
              </a:rPr>
              <a:t>Sli.do</a:t>
            </a:r>
            <a:endParaRPr b="1" i="0" sz="1400" u="none" cap="none" strike="noStrike">
              <a:solidFill>
                <a:schemeClr val="lt1"/>
              </a:solidFill>
              <a:latin typeface="Calibri"/>
              <a:ea typeface="Calibri"/>
              <a:cs typeface="Calibri"/>
              <a:sym typeface="Calibri"/>
            </a:endParaRPr>
          </a:p>
        </p:txBody>
      </p:sp>
      <p:sp>
        <p:nvSpPr>
          <p:cNvPr id="109" name="Google Shape;109;g3ef6940a823_0_319"/>
          <p:cNvSpPr txBox="1"/>
          <p:nvPr/>
        </p:nvSpPr>
        <p:spPr>
          <a:xfrm>
            <a:off x="849528" y="4666069"/>
            <a:ext cx="858900" cy="387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accent3"/>
                </a:solidFill>
                <a:latin typeface="Calibri"/>
                <a:ea typeface="Calibri"/>
                <a:cs typeface="Calibri"/>
                <a:sym typeface="Calibri"/>
              </a:rPr>
              <a:t>#cse160</a:t>
            </a:r>
            <a:endParaRPr b="1" i="0" sz="1400" u="none" cap="none" strike="noStrike">
              <a:solidFill>
                <a:schemeClr val="accent3"/>
              </a:solidFill>
              <a:latin typeface="Calibri"/>
              <a:ea typeface="Calibri"/>
              <a:cs typeface="Calibri"/>
              <a:sym typeface="Calibri"/>
            </a:endParaRPr>
          </a:p>
        </p:txBody>
      </p:sp>
      <p:sp>
        <p:nvSpPr>
          <p:cNvPr id="110" name="Google Shape;110;g3ef6940a823_0_3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11" name="Google Shape;111;g3ef6940a823_0_319"/>
          <p:cNvSpPr txBox="1"/>
          <p:nvPr/>
        </p:nvSpPr>
        <p:spPr>
          <a:xfrm>
            <a:off x="7787175" y="3530275"/>
            <a:ext cx="1285800" cy="461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rgbClr val="434343"/>
                </a:solidFill>
                <a:latin typeface="Calibri"/>
                <a:ea typeface="Calibri"/>
                <a:cs typeface="Calibri"/>
                <a:sym typeface="Calibri"/>
              </a:rPr>
              <a:t>Questions?</a:t>
            </a:r>
            <a:endParaRPr b="1" i="0" sz="1800" u="none" cap="none" strike="noStrike">
              <a:solidFill>
                <a:srgbClr val="434343"/>
              </a:solidFill>
              <a:latin typeface="Calibri"/>
              <a:ea typeface="Calibri"/>
              <a:cs typeface="Calibri"/>
              <a:sym typeface="Calibri"/>
            </a:endParaRPr>
          </a:p>
        </p:txBody>
      </p:sp>
      <p:pic>
        <p:nvPicPr>
          <p:cNvPr id="112" name="Google Shape;112;g3ef6940a823_0_319"/>
          <p:cNvPicPr preferRelativeResize="0"/>
          <p:nvPr/>
        </p:nvPicPr>
        <p:blipFill rotWithShape="1">
          <a:blip r:embed="rId3">
            <a:alphaModFix/>
          </a:blip>
          <a:srcRect b="0" l="0" r="0" t="0"/>
          <a:stretch/>
        </p:blipFill>
        <p:spPr>
          <a:xfrm>
            <a:off x="1070173" y="414976"/>
            <a:ext cx="1495600" cy="1128649"/>
          </a:xfrm>
          <a:prstGeom prst="rect">
            <a:avLst/>
          </a:prstGeom>
          <a:noFill/>
          <a:ln>
            <a:noFill/>
          </a:ln>
        </p:spPr>
      </p:pic>
      <p:pic>
        <p:nvPicPr>
          <p:cNvPr id="113" name="Google Shape;113;g3ef6940a823_0_319" title="slido.png"/>
          <p:cNvPicPr preferRelativeResize="0"/>
          <p:nvPr/>
        </p:nvPicPr>
        <p:blipFill>
          <a:blip r:embed="rId4">
            <a:alphaModFix/>
          </a:blip>
          <a:stretch>
            <a:fillRect/>
          </a:stretch>
        </p:blipFill>
        <p:spPr>
          <a:xfrm>
            <a:off x="7813114" y="3925173"/>
            <a:ext cx="1233925" cy="12183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g3f54553dcc4_0_11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37" name="Google Shape;237;g3f54553dcc4_0_1164"/>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Matplotlib Functions</a:t>
            </a:r>
            <a:endParaRPr/>
          </a:p>
        </p:txBody>
      </p:sp>
      <p:sp>
        <p:nvSpPr>
          <p:cNvPr id="238" name="Google Shape;238;g3f54553dcc4_0_1164"/>
          <p:cNvSpPr/>
          <p:nvPr/>
        </p:nvSpPr>
        <p:spPr>
          <a:xfrm>
            <a:off x="454350" y="1285646"/>
            <a:ext cx="4000800" cy="645300"/>
          </a:xfrm>
          <a:prstGeom prst="roundRect">
            <a:avLst>
              <a:gd fmla="val 18300" name="adj"/>
            </a:avLst>
          </a:prstGeom>
          <a:solidFill>
            <a:srgbClr val="FDF6E7"/>
          </a:solidFill>
          <a:ln>
            <a:noFill/>
          </a:ln>
        </p:spPr>
        <p:txBody>
          <a:bodyPr anchorCtr="0" anchor="ctr" bIns="140325" lIns="140325" spcFirstLastPara="1" rIns="140325" wrap="square" tIns="140325">
            <a:noAutofit/>
          </a:bodyPr>
          <a:lstStyle/>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plot</a:t>
            </a:r>
            <a:r>
              <a:rPr b="0" i="0" lang="en" sz="1642" u="none" cap="none" strike="noStrike">
                <a:solidFill>
                  <a:schemeClr val="dk1"/>
                </a:solidFill>
                <a:latin typeface="Roboto Mono"/>
                <a:ea typeface="Roboto Mono"/>
                <a:cs typeface="Roboto Mono"/>
                <a:sym typeface="Roboto Mono"/>
              </a:rPr>
              <a:t>(x_data, y_data)</a:t>
            </a:r>
            <a:endParaRPr b="0" i="0" sz="1642" u="none" cap="none" strike="noStrike">
              <a:solidFill>
                <a:srgbClr val="9900FF"/>
              </a:solidFill>
              <a:latin typeface="Roboto Mono"/>
              <a:ea typeface="Roboto Mono"/>
              <a:cs typeface="Roboto Mono"/>
              <a:sym typeface="Roboto Mono"/>
            </a:endParaRPr>
          </a:p>
        </p:txBody>
      </p:sp>
      <p:sp>
        <p:nvSpPr>
          <p:cNvPr id="239" name="Google Shape;239;g3f54553dcc4_0_1164"/>
          <p:cNvSpPr/>
          <p:nvPr/>
        </p:nvSpPr>
        <p:spPr>
          <a:xfrm>
            <a:off x="4831500" y="1933665"/>
            <a:ext cx="4000800" cy="645300"/>
          </a:xfrm>
          <a:prstGeom prst="roundRect">
            <a:avLst>
              <a:gd fmla="val 18300" name="adj"/>
            </a:avLst>
          </a:prstGeom>
          <a:solidFill>
            <a:srgbClr val="FDF6E7"/>
          </a:solidFill>
          <a:ln>
            <a:noFill/>
          </a:ln>
        </p:spPr>
        <p:txBody>
          <a:bodyPr anchorCtr="0" anchor="ctr" bIns="140325" lIns="140325" spcFirstLastPara="1" rIns="140325" wrap="square" tIns="140325">
            <a:noAutofit/>
          </a:bodyPr>
          <a:lstStyle/>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xlabel</a:t>
            </a:r>
            <a:r>
              <a:rPr b="0" i="0" lang="en" sz="1642" u="none" cap="none" strike="noStrike">
                <a:solidFill>
                  <a:schemeClr val="dk1"/>
                </a:solidFill>
                <a:latin typeface="Roboto Mono"/>
                <a:ea typeface="Roboto Mono"/>
                <a:cs typeface="Roboto Mono"/>
                <a:sym typeface="Roboto Mono"/>
              </a:rPr>
              <a:t>(</a:t>
            </a:r>
            <a:r>
              <a:rPr b="0" i="0" lang="en" sz="1642" u="none" cap="none" strike="noStrike">
                <a:solidFill>
                  <a:schemeClr val="accent4"/>
                </a:solidFill>
                <a:latin typeface="Roboto Mono"/>
                <a:ea typeface="Roboto Mono"/>
                <a:cs typeface="Roboto Mono"/>
                <a:sym typeface="Roboto Mono"/>
              </a:rPr>
              <a:t>"X Label"</a:t>
            </a:r>
            <a:r>
              <a:rPr b="0" i="0" lang="en" sz="1642" u="none" cap="none" strike="noStrike">
                <a:solidFill>
                  <a:schemeClr val="dk1"/>
                </a:solidFill>
                <a:latin typeface="Roboto Mono"/>
                <a:ea typeface="Roboto Mono"/>
                <a:cs typeface="Roboto Mono"/>
                <a:sym typeface="Roboto Mono"/>
              </a:rPr>
              <a:t>)</a:t>
            </a:r>
            <a:endParaRPr b="0" i="0" sz="1642" u="none" cap="none" strike="noStrike">
              <a:solidFill>
                <a:srgbClr val="9900FF"/>
              </a:solidFill>
              <a:latin typeface="Roboto Mono"/>
              <a:ea typeface="Roboto Mono"/>
              <a:cs typeface="Roboto Mono"/>
              <a:sym typeface="Roboto Mono"/>
            </a:endParaRPr>
          </a:p>
        </p:txBody>
      </p:sp>
      <p:sp>
        <p:nvSpPr>
          <p:cNvPr id="240" name="Google Shape;240;g3f54553dcc4_0_1164"/>
          <p:cNvSpPr/>
          <p:nvPr/>
        </p:nvSpPr>
        <p:spPr>
          <a:xfrm>
            <a:off x="4831500" y="3257227"/>
            <a:ext cx="4000800" cy="645300"/>
          </a:xfrm>
          <a:prstGeom prst="roundRect">
            <a:avLst>
              <a:gd fmla="val 18300" name="adj"/>
            </a:avLst>
          </a:prstGeom>
          <a:solidFill>
            <a:srgbClr val="FDF6E7"/>
          </a:solidFill>
          <a:ln>
            <a:noFill/>
          </a:ln>
        </p:spPr>
        <p:txBody>
          <a:bodyPr anchorCtr="0" anchor="ctr" bIns="140325" lIns="140325" spcFirstLastPara="1" rIns="140325" wrap="square" tIns="140325">
            <a:noAutofit/>
          </a:bodyPr>
          <a:lstStyle/>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ylabel</a:t>
            </a:r>
            <a:r>
              <a:rPr b="0" i="0" lang="en" sz="1642" u="none" cap="none" strike="noStrike">
                <a:solidFill>
                  <a:schemeClr val="dk1"/>
                </a:solidFill>
                <a:latin typeface="Roboto Mono"/>
                <a:ea typeface="Roboto Mono"/>
                <a:cs typeface="Roboto Mono"/>
                <a:sym typeface="Roboto Mono"/>
              </a:rPr>
              <a:t>(</a:t>
            </a:r>
            <a:r>
              <a:rPr b="0" i="0" lang="en" sz="1642" u="none" cap="none" strike="noStrike">
                <a:solidFill>
                  <a:schemeClr val="accent4"/>
                </a:solidFill>
                <a:latin typeface="Roboto Mono"/>
                <a:ea typeface="Roboto Mono"/>
                <a:cs typeface="Roboto Mono"/>
                <a:sym typeface="Roboto Mono"/>
              </a:rPr>
              <a:t>"Y Label"</a:t>
            </a:r>
            <a:r>
              <a:rPr b="0" i="0" lang="en" sz="1642" u="none" cap="none" strike="noStrike">
                <a:solidFill>
                  <a:schemeClr val="dk1"/>
                </a:solidFill>
                <a:latin typeface="Roboto Mono"/>
                <a:ea typeface="Roboto Mono"/>
                <a:cs typeface="Roboto Mono"/>
                <a:sym typeface="Roboto Mono"/>
              </a:rPr>
              <a:t>)</a:t>
            </a:r>
            <a:endParaRPr b="0" i="0" sz="1642" u="none" cap="none" strike="noStrike">
              <a:solidFill>
                <a:srgbClr val="9900FF"/>
              </a:solidFill>
              <a:latin typeface="Roboto Mono"/>
              <a:ea typeface="Roboto Mono"/>
              <a:cs typeface="Roboto Mono"/>
              <a:sym typeface="Roboto Mono"/>
            </a:endParaRPr>
          </a:p>
        </p:txBody>
      </p:sp>
      <p:sp>
        <p:nvSpPr>
          <p:cNvPr id="241" name="Google Shape;241;g3f54553dcc4_0_1164"/>
          <p:cNvSpPr txBox="1"/>
          <p:nvPr>
            <p:ph idx="1" type="body"/>
          </p:nvPr>
        </p:nvSpPr>
        <p:spPr>
          <a:xfrm>
            <a:off x="454350" y="2013752"/>
            <a:ext cx="3741000" cy="2116500"/>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
              <a:t>Pass in two lists of data, with the x values before the y values</a:t>
            </a:r>
            <a:endParaRPr/>
          </a:p>
          <a:p>
            <a:pPr indent="-342900" lvl="0" marL="457200" rtl="0" algn="l">
              <a:lnSpc>
                <a:spcPct val="100000"/>
              </a:lnSpc>
              <a:spcBef>
                <a:spcPts val="0"/>
              </a:spcBef>
              <a:spcAft>
                <a:spcPts val="0"/>
              </a:spcAft>
              <a:buSzPts val="1800"/>
              <a:buChar char="●"/>
            </a:pPr>
            <a:r>
              <a:rPr lang="en"/>
              <a:t>Values at the same index are corresponding to one another</a:t>
            </a:r>
            <a:endParaRPr/>
          </a:p>
          <a:p>
            <a:pPr indent="-342900" lvl="0" marL="457200" rtl="0" algn="l">
              <a:lnSpc>
                <a:spcPct val="100000"/>
              </a:lnSpc>
              <a:spcBef>
                <a:spcPts val="0"/>
              </a:spcBef>
              <a:spcAft>
                <a:spcPts val="0"/>
              </a:spcAft>
              <a:buSzPts val="1800"/>
              <a:buChar char="●"/>
            </a:pPr>
            <a:r>
              <a:rPr lang="en"/>
              <a:t>Connects points in the order they appear in your list - so x_data should usually be in ascending order</a:t>
            </a:r>
            <a:endParaRPr/>
          </a:p>
        </p:txBody>
      </p:sp>
      <p:sp>
        <p:nvSpPr>
          <p:cNvPr id="242" name="Google Shape;242;g3f54553dcc4_0_1164"/>
          <p:cNvSpPr txBox="1"/>
          <p:nvPr>
            <p:ph idx="1" type="body"/>
          </p:nvPr>
        </p:nvSpPr>
        <p:spPr>
          <a:xfrm>
            <a:off x="4831500" y="2663827"/>
            <a:ext cx="3741000" cy="848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Pass in a string to label the x axis</a:t>
            </a:r>
            <a:endParaRPr/>
          </a:p>
        </p:txBody>
      </p:sp>
      <p:sp>
        <p:nvSpPr>
          <p:cNvPr id="243" name="Google Shape;243;g3f54553dcc4_0_1164"/>
          <p:cNvSpPr txBox="1"/>
          <p:nvPr>
            <p:ph idx="1" type="body"/>
          </p:nvPr>
        </p:nvSpPr>
        <p:spPr>
          <a:xfrm>
            <a:off x="4831500" y="3997297"/>
            <a:ext cx="3741000" cy="848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Pass in a string to label the y axis</a:t>
            </a:r>
            <a:endParaRPr/>
          </a:p>
        </p:txBody>
      </p:sp>
      <p:sp>
        <p:nvSpPr>
          <p:cNvPr id="244" name="Google Shape;244;g3f54553dcc4_0_1164"/>
          <p:cNvSpPr/>
          <p:nvPr/>
        </p:nvSpPr>
        <p:spPr>
          <a:xfrm>
            <a:off x="4831500" y="554828"/>
            <a:ext cx="4000800" cy="645300"/>
          </a:xfrm>
          <a:prstGeom prst="roundRect">
            <a:avLst>
              <a:gd fmla="val 18300" name="adj"/>
            </a:avLst>
          </a:prstGeom>
          <a:solidFill>
            <a:srgbClr val="FDF6E7"/>
          </a:solidFill>
          <a:ln>
            <a:noFill/>
          </a:ln>
        </p:spPr>
        <p:txBody>
          <a:bodyPr anchorCtr="0" anchor="ctr" bIns="140325" lIns="140325" spcFirstLastPara="1" rIns="140325" wrap="square" tIns="140325">
            <a:noAutofit/>
          </a:bodyPr>
          <a:lstStyle/>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title</a:t>
            </a:r>
            <a:r>
              <a:rPr b="0" i="0" lang="en" sz="1642" u="none" cap="none" strike="noStrike">
                <a:solidFill>
                  <a:schemeClr val="dk1"/>
                </a:solidFill>
                <a:latin typeface="Roboto Mono"/>
                <a:ea typeface="Roboto Mono"/>
                <a:cs typeface="Roboto Mono"/>
                <a:sym typeface="Roboto Mono"/>
              </a:rPr>
              <a:t>(</a:t>
            </a:r>
            <a:r>
              <a:rPr b="0" i="0" lang="en" sz="1642" u="none" cap="none" strike="noStrike">
                <a:solidFill>
                  <a:schemeClr val="accent4"/>
                </a:solidFill>
                <a:latin typeface="Roboto Mono"/>
                <a:ea typeface="Roboto Mono"/>
                <a:cs typeface="Roboto Mono"/>
                <a:sym typeface="Roboto Mono"/>
              </a:rPr>
              <a:t>"Title"</a:t>
            </a:r>
            <a:r>
              <a:rPr b="0" i="0" lang="en" sz="1642" u="none" cap="none" strike="noStrike">
                <a:solidFill>
                  <a:schemeClr val="dk1"/>
                </a:solidFill>
                <a:latin typeface="Roboto Mono"/>
                <a:ea typeface="Roboto Mono"/>
                <a:cs typeface="Roboto Mono"/>
                <a:sym typeface="Roboto Mono"/>
              </a:rPr>
              <a:t>)</a:t>
            </a:r>
            <a:endParaRPr b="0" i="0" sz="1642" u="none" cap="none" strike="noStrike">
              <a:solidFill>
                <a:srgbClr val="9900FF"/>
              </a:solidFill>
              <a:latin typeface="Roboto Mono"/>
              <a:ea typeface="Roboto Mono"/>
              <a:cs typeface="Roboto Mono"/>
              <a:sym typeface="Roboto Mono"/>
            </a:endParaRPr>
          </a:p>
        </p:txBody>
      </p:sp>
      <p:sp>
        <p:nvSpPr>
          <p:cNvPr id="245" name="Google Shape;245;g3f54553dcc4_0_1164"/>
          <p:cNvSpPr txBox="1"/>
          <p:nvPr>
            <p:ph idx="1" type="body"/>
          </p:nvPr>
        </p:nvSpPr>
        <p:spPr>
          <a:xfrm>
            <a:off x="4831500" y="1296938"/>
            <a:ext cx="3741000" cy="848400"/>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
              <a:t>Pass in a string to title the graph</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g3f54553dcc4_0_117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51" name="Google Shape;251;g3f54553dcc4_0_1177"/>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Matplotlib Functions - Data Labels &amp; Legends</a:t>
            </a:r>
            <a:endParaRPr/>
          </a:p>
        </p:txBody>
      </p:sp>
      <p:sp>
        <p:nvSpPr>
          <p:cNvPr id="252" name="Google Shape;252;g3f54553dcc4_0_1177"/>
          <p:cNvSpPr/>
          <p:nvPr/>
        </p:nvSpPr>
        <p:spPr>
          <a:xfrm>
            <a:off x="454350" y="1344494"/>
            <a:ext cx="4000800" cy="848400"/>
          </a:xfrm>
          <a:prstGeom prst="roundRect">
            <a:avLst>
              <a:gd fmla="val 18300" name="adj"/>
            </a:avLst>
          </a:prstGeom>
          <a:solidFill>
            <a:srgbClr val="FDF6E7"/>
          </a:solidFill>
          <a:ln>
            <a:noFill/>
          </a:ln>
        </p:spPr>
        <p:txBody>
          <a:bodyPr anchorCtr="0" anchor="ctr" bIns="140325" lIns="140325" spcFirstLastPara="1" rIns="140325" wrap="square" tIns="140325">
            <a:noAutofit/>
          </a:bodyPr>
          <a:lstStyle/>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plot</a:t>
            </a:r>
            <a:r>
              <a:rPr b="0" i="0" lang="en" sz="1642" u="none" cap="none" strike="noStrike">
                <a:solidFill>
                  <a:schemeClr val="dk1"/>
                </a:solidFill>
                <a:latin typeface="Roboto Mono"/>
                <a:ea typeface="Roboto Mono"/>
                <a:cs typeface="Roboto Mono"/>
                <a:sym typeface="Roboto Mono"/>
              </a:rPr>
              <a:t>(x_data, y_data, label = </a:t>
            </a:r>
            <a:r>
              <a:rPr b="0" i="0" lang="en" sz="1642" u="none" cap="none" strike="noStrike">
                <a:solidFill>
                  <a:schemeClr val="accent4"/>
                </a:solidFill>
                <a:latin typeface="Roboto Mono"/>
                <a:ea typeface="Roboto Mono"/>
                <a:cs typeface="Roboto Mono"/>
                <a:sym typeface="Roboto Mono"/>
              </a:rPr>
              <a:t>“Your Label”</a:t>
            </a:r>
            <a:r>
              <a:rPr b="0" i="0" lang="en" sz="1642" u="none" cap="none" strike="noStrike">
                <a:solidFill>
                  <a:schemeClr val="dk1"/>
                </a:solidFill>
                <a:latin typeface="Roboto Mono"/>
                <a:ea typeface="Roboto Mono"/>
                <a:cs typeface="Roboto Mono"/>
                <a:sym typeface="Roboto Mono"/>
              </a:rPr>
              <a:t>)</a:t>
            </a:r>
            <a:endParaRPr b="0" i="0" sz="1642" u="none" cap="none" strike="noStrike">
              <a:solidFill>
                <a:srgbClr val="9900FF"/>
              </a:solidFill>
              <a:latin typeface="Roboto Mono"/>
              <a:ea typeface="Roboto Mono"/>
              <a:cs typeface="Roboto Mono"/>
              <a:sym typeface="Roboto Mono"/>
            </a:endParaRPr>
          </a:p>
        </p:txBody>
      </p:sp>
      <p:sp>
        <p:nvSpPr>
          <p:cNvPr id="253" name="Google Shape;253;g3f54553dcc4_0_1177"/>
          <p:cNvSpPr txBox="1"/>
          <p:nvPr>
            <p:ph idx="1" type="body"/>
          </p:nvPr>
        </p:nvSpPr>
        <p:spPr>
          <a:xfrm>
            <a:off x="454350" y="2254694"/>
            <a:ext cx="3741000" cy="848400"/>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
              <a:t>Pass in two lists and a string label</a:t>
            </a:r>
            <a:endParaRPr/>
          </a:p>
        </p:txBody>
      </p:sp>
      <p:sp>
        <p:nvSpPr>
          <p:cNvPr id="254" name="Google Shape;254;g3f54553dcc4_0_1177"/>
          <p:cNvSpPr/>
          <p:nvPr/>
        </p:nvSpPr>
        <p:spPr>
          <a:xfrm>
            <a:off x="454350" y="2909762"/>
            <a:ext cx="4000800" cy="624900"/>
          </a:xfrm>
          <a:prstGeom prst="roundRect">
            <a:avLst>
              <a:gd fmla="val 18300" name="adj"/>
            </a:avLst>
          </a:prstGeom>
          <a:solidFill>
            <a:srgbClr val="FDF6E7"/>
          </a:solidFill>
          <a:ln>
            <a:noFill/>
          </a:ln>
        </p:spPr>
        <p:txBody>
          <a:bodyPr anchorCtr="0" anchor="ctr" bIns="140325" lIns="140325" spcFirstLastPara="1" rIns="140325" wrap="square" tIns="140325">
            <a:noAutofit/>
          </a:bodyPr>
          <a:lstStyle/>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legend</a:t>
            </a:r>
            <a:r>
              <a:rPr b="0" i="0" lang="en" sz="1642" u="none" cap="none" strike="noStrike">
                <a:solidFill>
                  <a:schemeClr val="dk1"/>
                </a:solidFill>
                <a:latin typeface="Roboto Mono"/>
                <a:ea typeface="Roboto Mono"/>
                <a:cs typeface="Roboto Mono"/>
                <a:sym typeface="Roboto Mono"/>
              </a:rPr>
              <a:t>()</a:t>
            </a:r>
            <a:endParaRPr b="0" i="0" sz="1642" u="none" cap="none" strike="noStrike">
              <a:solidFill>
                <a:schemeClr val="dk1"/>
              </a:solidFill>
              <a:latin typeface="Roboto Mono"/>
              <a:ea typeface="Roboto Mono"/>
              <a:cs typeface="Roboto Mono"/>
              <a:sym typeface="Roboto Mono"/>
            </a:endParaRPr>
          </a:p>
        </p:txBody>
      </p:sp>
      <p:sp>
        <p:nvSpPr>
          <p:cNvPr id="255" name="Google Shape;255;g3f54553dcc4_0_1177"/>
          <p:cNvSpPr txBox="1"/>
          <p:nvPr>
            <p:ph idx="1" type="body"/>
          </p:nvPr>
        </p:nvSpPr>
        <p:spPr>
          <a:xfrm>
            <a:off x="454350" y="3609861"/>
            <a:ext cx="3741000" cy="848400"/>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
              <a:t>Adds a legend to your graph; you can also modify its location</a:t>
            </a:r>
            <a:endParaRPr/>
          </a:p>
        </p:txBody>
      </p:sp>
      <p:pic>
        <p:nvPicPr>
          <p:cNvPr descr="Graph of years vs. questions posted on stackoverflow&#10;" id="256" name="Google Shape;256;g3f54553dcc4_0_1177"/>
          <p:cNvPicPr preferRelativeResize="0"/>
          <p:nvPr/>
        </p:nvPicPr>
        <p:blipFill rotWithShape="1">
          <a:blip r:embed="rId3">
            <a:alphaModFix/>
          </a:blip>
          <a:srcRect b="0" l="0" r="0" t="0"/>
          <a:stretch/>
        </p:blipFill>
        <p:spPr>
          <a:xfrm>
            <a:off x="4879275" y="1367955"/>
            <a:ext cx="3741000" cy="280576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g3f54553dcc4_0_118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62" name="Google Shape;262;g3f54553dcc4_0_1187"/>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Matplotlib Functions</a:t>
            </a:r>
            <a:endParaRPr/>
          </a:p>
        </p:txBody>
      </p:sp>
      <p:sp>
        <p:nvSpPr>
          <p:cNvPr id="263" name="Google Shape;263;g3f54553dcc4_0_1187"/>
          <p:cNvSpPr/>
          <p:nvPr/>
        </p:nvSpPr>
        <p:spPr>
          <a:xfrm>
            <a:off x="454350" y="1607268"/>
            <a:ext cx="4000800" cy="624900"/>
          </a:xfrm>
          <a:prstGeom prst="roundRect">
            <a:avLst>
              <a:gd fmla="val 18300" name="adj"/>
            </a:avLst>
          </a:prstGeom>
          <a:solidFill>
            <a:srgbClr val="FDF6E7"/>
          </a:solidFill>
          <a:ln>
            <a:noFill/>
          </a:ln>
        </p:spPr>
        <p:txBody>
          <a:bodyPr anchorCtr="0" anchor="ctr" bIns="140325" lIns="140325" spcFirstLastPara="1" rIns="140325" wrap="square" tIns="140325">
            <a:noAutofit/>
          </a:bodyPr>
          <a:lstStyle/>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savefig</a:t>
            </a:r>
            <a:r>
              <a:rPr b="0" i="0" lang="en" sz="1642" u="none" cap="none" strike="noStrike">
                <a:solidFill>
                  <a:schemeClr val="dk1"/>
                </a:solidFill>
                <a:latin typeface="Roboto Mono"/>
                <a:ea typeface="Roboto Mono"/>
                <a:cs typeface="Roboto Mono"/>
                <a:sym typeface="Roboto Mono"/>
              </a:rPr>
              <a:t>(</a:t>
            </a:r>
            <a:r>
              <a:rPr b="0" i="0" lang="en" sz="1642" u="none" cap="none" strike="noStrike">
                <a:solidFill>
                  <a:schemeClr val="accent4"/>
                </a:solidFill>
                <a:latin typeface="Roboto Mono"/>
                <a:ea typeface="Roboto Mono"/>
                <a:cs typeface="Roboto Mono"/>
                <a:sym typeface="Roboto Mono"/>
              </a:rPr>
              <a:t>"your_filename"</a:t>
            </a:r>
            <a:r>
              <a:rPr b="0" i="0" lang="en" sz="1642" u="none" cap="none" strike="noStrike">
                <a:solidFill>
                  <a:schemeClr val="dk1"/>
                </a:solidFill>
                <a:latin typeface="Roboto Mono"/>
                <a:ea typeface="Roboto Mono"/>
                <a:cs typeface="Roboto Mono"/>
                <a:sym typeface="Roboto Mono"/>
              </a:rPr>
              <a:t>)</a:t>
            </a:r>
            <a:endParaRPr b="0" i="0" sz="1642" u="none" cap="none" strike="noStrike">
              <a:solidFill>
                <a:schemeClr val="dk1"/>
              </a:solidFill>
              <a:latin typeface="Roboto Mono"/>
              <a:ea typeface="Roboto Mono"/>
              <a:cs typeface="Roboto Mono"/>
              <a:sym typeface="Roboto Mono"/>
            </a:endParaRPr>
          </a:p>
        </p:txBody>
      </p:sp>
      <p:sp>
        <p:nvSpPr>
          <p:cNvPr id="264" name="Google Shape;264;g3f54553dcc4_0_1187"/>
          <p:cNvSpPr txBox="1"/>
          <p:nvPr>
            <p:ph idx="1" type="body"/>
          </p:nvPr>
        </p:nvSpPr>
        <p:spPr>
          <a:xfrm>
            <a:off x="454350" y="2307356"/>
            <a:ext cx="4000800" cy="848400"/>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
              <a:t>Pass in a string for the filename</a:t>
            </a:r>
            <a:endParaRPr/>
          </a:p>
          <a:p>
            <a:pPr indent="-342900" lvl="0" marL="457200" rtl="0" algn="l">
              <a:lnSpc>
                <a:spcPct val="100000"/>
              </a:lnSpc>
              <a:spcBef>
                <a:spcPts val="0"/>
              </a:spcBef>
              <a:spcAft>
                <a:spcPts val="0"/>
              </a:spcAft>
              <a:buSzPts val="1800"/>
              <a:buChar char="●"/>
            </a:pPr>
            <a:r>
              <a:rPr lang="en"/>
              <a:t>Will save the figures into a .png file on your computer</a:t>
            </a:r>
            <a:endParaRPr/>
          </a:p>
        </p:txBody>
      </p:sp>
      <p:sp>
        <p:nvSpPr>
          <p:cNvPr id="265" name="Google Shape;265;g3f54553dcc4_0_1187"/>
          <p:cNvSpPr/>
          <p:nvPr/>
        </p:nvSpPr>
        <p:spPr>
          <a:xfrm>
            <a:off x="4703575" y="1607268"/>
            <a:ext cx="4000800" cy="624900"/>
          </a:xfrm>
          <a:prstGeom prst="roundRect">
            <a:avLst>
              <a:gd fmla="val 18300" name="adj"/>
            </a:avLst>
          </a:prstGeom>
          <a:solidFill>
            <a:srgbClr val="FDF6E7"/>
          </a:solidFill>
          <a:ln>
            <a:noFill/>
          </a:ln>
        </p:spPr>
        <p:txBody>
          <a:bodyPr anchorCtr="0" anchor="ctr" bIns="140325" lIns="140325" spcFirstLastPara="1" rIns="140325" wrap="square" tIns="140325">
            <a:noAutofit/>
          </a:bodyPr>
          <a:lstStyle/>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clf</a:t>
            </a:r>
            <a:r>
              <a:rPr b="0" i="0" lang="en" sz="1642" u="none" cap="none" strike="noStrike">
                <a:solidFill>
                  <a:schemeClr val="dk1"/>
                </a:solidFill>
                <a:latin typeface="Roboto Mono"/>
                <a:ea typeface="Roboto Mono"/>
                <a:cs typeface="Roboto Mono"/>
                <a:sym typeface="Roboto Mono"/>
              </a:rPr>
              <a:t>()</a:t>
            </a:r>
            <a:endParaRPr b="0" i="0" sz="1642" u="none" cap="none" strike="noStrike">
              <a:solidFill>
                <a:schemeClr val="dk1"/>
              </a:solidFill>
              <a:latin typeface="Roboto Mono"/>
              <a:ea typeface="Roboto Mono"/>
              <a:cs typeface="Roboto Mono"/>
              <a:sym typeface="Roboto Mono"/>
            </a:endParaRPr>
          </a:p>
        </p:txBody>
      </p:sp>
      <p:sp>
        <p:nvSpPr>
          <p:cNvPr id="266" name="Google Shape;266;g3f54553dcc4_0_1187"/>
          <p:cNvSpPr txBox="1"/>
          <p:nvPr>
            <p:ph idx="1" type="body"/>
          </p:nvPr>
        </p:nvSpPr>
        <p:spPr>
          <a:xfrm>
            <a:off x="4703575" y="2307356"/>
            <a:ext cx="4000800" cy="848400"/>
          </a:xfrm>
          <a:prstGeom prst="rect">
            <a:avLst/>
          </a:prstGeom>
          <a:noFill/>
          <a:ln>
            <a:noFill/>
          </a:ln>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lang="en"/>
              <a:t>Will reset your plot so you are not unintentionally adding new data points/lines each time you run your code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g3f54553dcc4_0_119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72" name="Google Shape;272;g3f54553dcc4_0_1196"/>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Matplotlib Functions</a:t>
            </a:r>
            <a:endParaRPr/>
          </a:p>
        </p:txBody>
      </p:sp>
      <p:sp>
        <p:nvSpPr>
          <p:cNvPr id="273" name="Google Shape;273;g3f54553dcc4_0_1196"/>
          <p:cNvSpPr/>
          <p:nvPr/>
        </p:nvSpPr>
        <p:spPr>
          <a:xfrm>
            <a:off x="4831500" y="1450322"/>
            <a:ext cx="4000800" cy="848400"/>
          </a:xfrm>
          <a:prstGeom prst="roundRect">
            <a:avLst>
              <a:gd fmla="val 18300" name="adj"/>
            </a:avLst>
          </a:prstGeom>
          <a:solidFill>
            <a:srgbClr val="FDF6E7"/>
          </a:solidFill>
          <a:ln>
            <a:noFill/>
          </a:ln>
        </p:spPr>
        <p:txBody>
          <a:bodyPr anchorCtr="0" anchor="ctr" bIns="140325" lIns="140325" spcFirstLastPara="1" rIns="140325" wrap="square" tIns="140325">
            <a:noAutofit/>
          </a:bodyPr>
          <a:lstStyle/>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xlim</a:t>
            </a:r>
            <a:r>
              <a:rPr b="0" i="0" lang="en" sz="1642" u="none" cap="none" strike="noStrike">
                <a:solidFill>
                  <a:schemeClr val="dk1"/>
                </a:solidFill>
                <a:latin typeface="Roboto Mono"/>
                <a:ea typeface="Roboto Mono"/>
                <a:cs typeface="Roboto Mono"/>
                <a:sym typeface="Roboto Mono"/>
              </a:rPr>
              <a:t>(low, high)</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ylim</a:t>
            </a:r>
            <a:r>
              <a:rPr b="0" i="0" lang="en" sz="1642" u="none" cap="none" strike="noStrike">
                <a:solidFill>
                  <a:schemeClr val="dk1"/>
                </a:solidFill>
                <a:latin typeface="Roboto Mono"/>
                <a:ea typeface="Roboto Mono"/>
                <a:cs typeface="Roboto Mono"/>
                <a:sym typeface="Roboto Mono"/>
              </a:rPr>
              <a:t>(low, high)</a:t>
            </a:r>
            <a:endParaRPr b="0" i="0" sz="1642" u="none" cap="none" strike="noStrike">
              <a:solidFill>
                <a:schemeClr val="dk1"/>
              </a:solidFill>
              <a:latin typeface="Roboto Mono"/>
              <a:ea typeface="Roboto Mono"/>
              <a:cs typeface="Roboto Mono"/>
              <a:sym typeface="Roboto Mono"/>
            </a:endParaRPr>
          </a:p>
        </p:txBody>
      </p:sp>
      <p:sp>
        <p:nvSpPr>
          <p:cNvPr id="274" name="Google Shape;274;g3f54553dcc4_0_1196"/>
          <p:cNvSpPr/>
          <p:nvPr/>
        </p:nvSpPr>
        <p:spPr>
          <a:xfrm>
            <a:off x="311700" y="1450322"/>
            <a:ext cx="4000800" cy="848400"/>
          </a:xfrm>
          <a:prstGeom prst="roundRect">
            <a:avLst>
              <a:gd fmla="val 18300" name="adj"/>
            </a:avLst>
          </a:prstGeom>
          <a:solidFill>
            <a:srgbClr val="FDF6E7"/>
          </a:solidFill>
          <a:ln>
            <a:noFill/>
          </a:ln>
        </p:spPr>
        <p:txBody>
          <a:bodyPr anchorCtr="0" anchor="ctr" bIns="140325" lIns="140325" spcFirstLastPara="1" rIns="140325" wrap="square" tIns="140325">
            <a:noAutofit/>
          </a:bodyPr>
          <a:lstStyle/>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axhline</a:t>
            </a:r>
            <a:r>
              <a:rPr b="0" i="0" lang="en" sz="1642" u="none" cap="none" strike="noStrike">
                <a:solidFill>
                  <a:schemeClr val="dk1"/>
                </a:solidFill>
                <a:latin typeface="Roboto Mono"/>
                <a:ea typeface="Roboto Mono"/>
                <a:cs typeface="Roboto Mono"/>
                <a:sym typeface="Roboto Mono"/>
              </a:rPr>
              <a:t>(val)</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axvline</a:t>
            </a:r>
            <a:r>
              <a:rPr b="0" i="0" lang="en" sz="1642" u="none" cap="none" strike="noStrike">
                <a:solidFill>
                  <a:schemeClr val="dk1"/>
                </a:solidFill>
                <a:latin typeface="Roboto Mono"/>
                <a:ea typeface="Roboto Mono"/>
                <a:cs typeface="Roboto Mono"/>
                <a:sym typeface="Roboto Mono"/>
              </a:rPr>
              <a:t>(val)</a:t>
            </a:r>
            <a:endParaRPr b="0" i="0" sz="1642" u="none" cap="none" strike="noStrike">
              <a:solidFill>
                <a:schemeClr val="dk1"/>
              </a:solidFill>
              <a:latin typeface="Roboto Mono"/>
              <a:ea typeface="Roboto Mono"/>
              <a:cs typeface="Roboto Mono"/>
              <a:sym typeface="Roboto Mono"/>
            </a:endParaRPr>
          </a:p>
        </p:txBody>
      </p:sp>
      <p:sp>
        <p:nvSpPr>
          <p:cNvPr id="275" name="Google Shape;275;g3f54553dcc4_0_1196"/>
          <p:cNvSpPr txBox="1"/>
          <p:nvPr/>
        </p:nvSpPr>
        <p:spPr>
          <a:xfrm>
            <a:off x="4725667" y="2300727"/>
            <a:ext cx="4000800" cy="1293000"/>
          </a:xfrm>
          <a:prstGeom prst="rect">
            <a:avLst/>
          </a:prstGeom>
          <a:noFill/>
          <a:ln>
            <a:noFill/>
          </a:ln>
        </p:spPr>
        <p:txBody>
          <a:bodyPr anchorCtr="0" anchor="t" bIns="91425" lIns="91425" spcFirstLastPara="1" rIns="91425" wrap="square" tIns="91425">
            <a:spAutoFit/>
          </a:bodyPr>
          <a:lstStyle/>
          <a:p>
            <a:pPr indent="-342900" lvl="0" marL="4572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These functions limit the range of the axes</a:t>
            </a:r>
            <a:endParaRPr b="0" i="0" sz="1800" u="none" cap="none" strike="noStrike">
              <a:solidFill>
                <a:schemeClr val="dk1"/>
              </a:solidFill>
              <a:latin typeface="Calibri"/>
              <a:ea typeface="Calibri"/>
              <a:cs typeface="Calibri"/>
              <a:sym typeface="Calibri"/>
            </a:endParaRPr>
          </a:p>
          <a:p>
            <a:pPr indent="-342900" lvl="0" marL="4572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Both numbers are inclusive (unlike range)</a:t>
            </a:r>
            <a:endParaRPr b="0" i="0" sz="1800" u="none" cap="none" strike="noStrike">
              <a:solidFill>
                <a:schemeClr val="dk1"/>
              </a:solidFill>
              <a:latin typeface="Calibri"/>
              <a:ea typeface="Calibri"/>
              <a:cs typeface="Calibri"/>
              <a:sym typeface="Calibri"/>
            </a:endParaRPr>
          </a:p>
        </p:txBody>
      </p:sp>
      <p:sp>
        <p:nvSpPr>
          <p:cNvPr id="276" name="Google Shape;276;g3f54553dcc4_0_1196"/>
          <p:cNvSpPr txBox="1"/>
          <p:nvPr/>
        </p:nvSpPr>
        <p:spPr>
          <a:xfrm>
            <a:off x="206555" y="2298727"/>
            <a:ext cx="4059900" cy="1293000"/>
          </a:xfrm>
          <a:prstGeom prst="rect">
            <a:avLst/>
          </a:prstGeom>
          <a:noFill/>
          <a:ln>
            <a:noFill/>
          </a:ln>
        </p:spPr>
        <p:txBody>
          <a:bodyPr anchorCtr="0" anchor="t" bIns="91425" lIns="91425" spcFirstLastPara="1" rIns="91425" wrap="square" tIns="91425">
            <a:spAutoFit/>
          </a:bodyPr>
          <a:lstStyle/>
          <a:p>
            <a:pPr indent="-342900" lvl="0" marL="4572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Draws axis lines at the specified value</a:t>
            </a:r>
            <a:endParaRPr b="0" i="0" sz="1800" u="none" cap="none" strike="noStrike">
              <a:solidFill>
                <a:schemeClr val="dk1"/>
              </a:solidFill>
              <a:latin typeface="Calibri"/>
              <a:ea typeface="Calibri"/>
              <a:cs typeface="Calibri"/>
              <a:sym typeface="Calibri"/>
            </a:endParaRPr>
          </a:p>
          <a:p>
            <a:pPr indent="-342900" lvl="0" marL="4572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.axhline() is for a horizontal line</a:t>
            </a:r>
            <a:endParaRPr b="0" i="0" sz="1800" u="none" cap="none" strike="noStrike">
              <a:solidFill>
                <a:schemeClr val="dk1"/>
              </a:solidFill>
              <a:latin typeface="Calibri"/>
              <a:ea typeface="Calibri"/>
              <a:cs typeface="Calibri"/>
              <a:sym typeface="Calibri"/>
            </a:endParaRPr>
          </a:p>
          <a:p>
            <a:pPr indent="-342900" lvl="0" marL="457200" marR="0" rtl="0" algn="l">
              <a:lnSpc>
                <a:spcPct val="100000"/>
              </a:lnSpc>
              <a:spcBef>
                <a:spcPts val="0"/>
              </a:spcBef>
              <a:spcAft>
                <a:spcPts val="0"/>
              </a:spcAft>
              <a:buClr>
                <a:schemeClr val="dk1"/>
              </a:buClr>
              <a:buSzPts val="1800"/>
              <a:buFont typeface="Calibri"/>
              <a:buChar char="●"/>
            </a:pPr>
            <a:r>
              <a:rPr b="0" i="0" lang="en" sz="1800" u="none" cap="none" strike="noStrike">
                <a:solidFill>
                  <a:schemeClr val="dk1"/>
                </a:solidFill>
                <a:latin typeface="Calibri"/>
                <a:ea typeface="Calibri"/>
                <a:cs typeface="Calibri"/>
                <a:sym typeface="Calibri"/>
              </a:rPr>
              <a:t>.axvline() is for a vertical line</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g3f54553dcc4_0_12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82" name="Google Shape;282;g3f54553dcc4_0_1264"/>
          <p:cNvSpPr txBox="1"/>
          <p:nvPr>
            <p:ph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12000"/>
              <a:buNone/>
            </a:pPr>
            <a:r>
              <a:rPr lang="en" sz="8000">
                <a:solidFill>
                  <a:schemeClr val="accent1"/>
                </a:solidFill>
              </a:rPr>
              <a:t>NFL</a:t>
            </a:r>
            <a:endParaRPr sz="8000">
              <a:solidFill>
                <a:schemeClr val="accen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g3f54553dcc4_0_126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88" name="Google Shape;288;g3f54553dcc4_0_1269"/>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chemeClr val="accent3"/>
                </a:solidFill>
              </a:rPr>
              <a:t>Example: </a:t>
            </a:r>
            <a:r>
              <a:rPr lang="en"/>
              <a:t>NFL</a:t>
            </a:r>
            <a:endParaRPr/>
          </a:p>
          <a:p>
            <a:pPr indent="0" lvl="0" marL="0" rtl="0" algn="l">
              <a:lnSpc>
                <a:spcPct val="100000"/>
              </a:lnSpc>
              <a:spcBef>
                <a:spcPts val="0"/>
              </a:spcBef>
              <a:spcAft>
                <a:spcPts val="0"/>
              </a:spcAft>
              <a:buSzPct val="111111"/>
              <a:buNone/>
            </a:pPr>
            <a:r>
              <a:t/>
            </a:r>
            <a:endParaRPr/>
          </a:p>
        </p:txBody>
      </p:sp>
      <p:grpSp>
        <p:nvGrpSpPr>
          <p:cNvPr id="289" name="Google Shape;289;g3f54553dcc4_0_1269"/>
          <p:cNvGrpSpPr/>
          <p:nvPr/>
        </p:nvGrpSpPr>
        <p:grpSpPr>
          <a:xfrm>
            <a:off x="1414370" y="1131925"/>
            <a:ext cx="3251247" cy="1692575"/>
            <a:chOff x="6021174" y="842400"/>
            <a:chExt cx="3783600" cy="1692575"/>
          </a:xfrm>
        </p:grpSpPr>
        <p:sp>
          <p:nvSpPr>
            <p:cNvPr id="290" name="Google Shape;290;g3f54553dcc4_0_1269"/>
            <p:cNvSpPr/>
            <p:nvPr/>
          </p:nvSpPr>
          <p:spPr>
            <a:xfrm>
              <a:off x="6021174" y="842400"/>
              <a:ext cx="3783600" cy="1252500"/>
            </a:xfrm>
            <a:prstGeom prst="roundRect">
              <a:avLst>
                <a:gd fmla="val 4221" name="adj"/>
              </a:avLst>
            </a:prstGeom>
            <a:noFill/>
            <a:ln cap="flat" cmpd="sng" w="28575">
              <a:solidFill>
                <a:srgbClr val="AB5457"/>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schedule_season,schedule_date,team_home…..</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2018,2019-01-06,Chicago Bears…..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2022,2023-01-08,Atlanta Falcons…..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1981,1981-10-11,San Francisco 49ers…..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2014,2014-10-12,Oakland Raiders…..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2012,2012-10-14,Arizona Cardinals…..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34343"/>
                </a:solidFill>
                <a:latin typeface="Calibri"/>
                <a:ea typeface="Calibri"/>
                <a:cs typeface="Calibri"/>
                <a:sym typeface="Calibri"/>
              </a:endParaRPr>
            </a:p>
          </p:txBody>
        </p:sp>
        <p:sp>
          <p:nvSpPr>
            <p:cNvPr id="291" name="Google Shape;291;g3f54553dcc4_0_1269"/>
            <p:cNvSpPr txBox="1"/>
            <p:nvPr/>
          </p:nvSpPr>
          <p:spPr>
            <a:xfrm>
              <a:off x="6753323" y="2141375"/>
              <a:ext cx="23193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AB5457"/>
                  </a:solidFill>
                  <a:latin typeface="Roboto Mono"/>
                  <a:ea typeface="Roboto Mono"/>
                  <a:cs typeface="Roboto Mono"/>
                  <a:sym typeface="Roboto Mono"/>
                </a:rPr>
                <a:t>games_data.csv</a:t>
              </a:r>
              <a:endParaRPr b="1" i="0" sz="1600" u="none" cap="none" strike="noStrike">
                <a:solidFill>
                  <a:srgbClr val="AB5457"/>
                </a:solidFill>
                <a:latin typeface="Roboto Mono"/>
                <a:ea typeface="Roboto Mono"/>
                <a:cs typeface="Roboto Mono"/>
                <a:sym typeface="Roboto Mono"/>
              </a:endParaRPr>
            </a:p>
          </p:txBody>
        </p:sp>
      </p:grpSp>
      <p:grpSp>
        <p:nvGrpSpPr>
          <p:cNvPr id="292" name="Google Shape;292;g3f54553dcc4_0_1269"/>
          <p:cNvGrpSpPr/>
          <p:nvPr/>
        </p:nvGrpSpPr>
        <p:grpSpPr>
          <a:xfrm>
            <a:off x="4988324" y="1131925"/>
            <a:ext cx="2502300" cy="1692575"/>
            <a:chOff x="7091100" y="842400"/>
            <a:chExt cx="2502300" cy="1692575"/>
          </a:xfrm>
        </p:grpSpPr>
        <p:sp>
          <p:nvSpPr>
            <p:cNvPr id="293" name="Google Shape;293;g3f54553dcc4_0_1269"/>
            <p:cNvSpPr/>
            <p:nvPr/>
          </p:nvSpPr>
          <p:spPr>
            <a:xfrm>
              <a:off x="7091100" y="842400"/>
              <a:ext cx="2502300" cy="1214700"/>
            </a:xfrm>
            <a:prstGeom prst="roundRect">
              <a:avLst>
                <a:gd fmla="val 4221" name="adj"/>
              </a:avLst>
            </a:prstGeom>
            <a:noFill/>
            <a:ln cap="flat" cmpd="sng" w="28575">
              <a:solidFill>
                <a:srgbClr val="475D9A"/>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accent2"/>
                  </a:solidFill>
                  <a:latin typeface="Roboto Mono"/>
                  <a:ea typeface="Roboto Mono"/>
                  <a:cs typeface="Roboto Mono"/>
                  <a:sym typeface="Roboto Mono"/>
                </a:rPr>
                <a:t>def</a:t>
              </a:r>
              <a:r>
                <a:rPr b="0" i="0" lang="en" sz="1200" u="none" cap="none" strike="noStrike">
                  <a:solidFill>
                    <a:srgbClr val="434343"/>
                  </a:solidFill>
                  <a:latin typeface="Roboto Mono"/>
                  <a:ea typeface="Roboto Mono"/>
                  <a:cs typeface="Roboto Mono"/>
                  <a:sym typeface="Roboto Mono"/>
                </a:rPr>
                <a:t> </a:t>
              </a:r>
              <a:r>
                <a:rPr b="1" i="0" lang="en" sz="1200" u="none" cap="none" strike="noStrike">
                  <a:solidFill>
                    <a:schemeClr val="accent1"/>
                  </a:solidFill>
                  <a:latin typeface="Roboto Mono"/>
                  <a:ea typeface="Roboto Mono"/>
                  <a:cs typeface="Roboto Mono"/>
                  <a:sym typeface="Roboto Mono"/>
                </a:rPr>
                <a:t>load_games</a:t>
              </a:r>
              <a:r>
                <a:rPr b="0" i="0" lang="en" sz="1200" u="none" cap="none" strike="noStrike">
                  <a:solidFill>
                    <a:srgbClr val="434343"/>
                  </a:solidFill>
                  <a:latin typeface="Roboto Mono"/>
                  <a:ea typeface="Roboto Mono"/>
                  <a:cs typeface="Roboto Mono"/>
                  <a:sym typeface="Roboto Mono"/>
                </a:rPr>
                <a:t>(csv_file)</a:t>
              </a:r>
              <a:r>
                <a:rPr b="0" i="0" lang="en" sz="1200" u="none" cap="none" strike="noStrike">
                  <a:solidFill>
                    <a:srgbClr val="434343"/>
                  </a:solidFill>
                  <a:latin typeface="Calibri"/>
                  <a:ea typeface="Calibri"/>
                  <a:cs typeface="Calibri"/>
                  <a:sym typeface="Calibri"/>
                </a:rPr>
                <a:t>:</a:t>
              </a:r>
              <a:endParaRPr b="0" i="0" sz="1200" u="none" cap="none" strike="noStrike">
                <a:solidFill>
                  <a:srgbClr val="434343"/>
                </a:solidFill>
                <a:latin typeface="Calibri"/>
                <a:ea typeface="Calibri"/>
                <a:cs typeface="Calibri"/>
                <a:sym typeface="Calibri"/>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a:t>
              </a:r>
              <a:endParaRPr b="0" i="0" sz="1200" u="none" cap="none" strike="noStrike">
                <a:solidFill>
                  <a:srgbClr val="434343"/>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with open(csv...</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	...</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	...</a:t>
              </a:r>
              <a:endParaRPr b="0" i="0" sz="1200" u="none" cap="none" strike="noStrike">
                <a:solidFill>
                  <a:srgbClr val="434343"/>
                </a:solidFill>
                <a:latin typeface="Roboto Mono"/>
                <a:ea typeface="Roboto Mono"/>
                <a:cs typeface="Roboto Mono"/>
                <a:sym typeface="Roboto Mono"/>
              </a:endParaRPr>
            </a:p>
          </p:txBody>
        </p:sp>
        <p:sp>
          <p:nvSpPr>
            <p:cNvPr id="294" name="Google Shape;294;g3f54553dcc4_0_1269"/>
            <p:cNvSpPr txBox="1"/>
            <p:nvPr/>
          </p:nvSpPr>
          <p:spPr>
            <a:xfrm>
              <a:off x="7115250" y="2141375"/>
              <a:ext cx="19065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475D9A"/>
                  </a:solidFill>
                  <a:latin typeface="Roboto Mono"/>
                  <a:ea typeface="Roboto Mono"/>
                  <a:cs typeface="Roboto Mono"/>
                  <a:sym typeface="Roboto Mono"/>
                </a:rPr>
                <a:t>parse_data.py</a:t>
              </a:r>
              <a:endParaRPr b="1" i="0" sz="1600" u="none" cap="none" strike="noStrike">
                <a:solidFill>
                  <a:srgbClr val="475D9A"/>
                </a:solidFill>
                <a:latin typeface="Roboto Mono"/>
                <a:ea typeface="Roboto Mono"/>
                <a:cs typeface="Roboto Mono"/>
                <a:sym typeface="Roboto Mono"/>
              </a:endParaRPr>
            </a:p>
          </p:txBody>
        </p:sp>
      </p:grpSp>
      <p:grpSp>
        <p:nvGrpSpPr>
          <p:cNvPr id="295" name="Google Shape;295;g3f54553dcc4_0_1269"/>
          <p:cNvGrpSpPr/>
          <p:nvPr/>
        </p:nvGrpSpPr>
        <p:grpSpPr>
          <a:xfrm>
            <a:off x="2946300" y="3130217"/>
            <a:ext cx="3251400" cy="1692599"/>
            <a:chOff x="7091095" y="842397"/>
            <a:chExt cx="3251400" cy="1174030"/>
          </a:xfrm>
        </p:grpSpPr>
        <p:sp>
          <p:nvSpPr>
            <p:cNvPr id="296" name="Google Shape;296;g3f54553dcc4_0_1269"/>
            <p:cNvSpPr/>
            <p:nvPr/>
          </p:nvSpPr>
          <p:spPr>
            <a:xfrm>
              <a:off x="7091095" y="842397"/>
              <a:ext cx="3251400" cy="780300"/>
            </a:xfrm>
            <a:prstGeom prst="roundRect">
              <a:avLst>
                <a:gd fmla="val 4221" name="adj"/>
              </a:avLst>
            </a:prstGeom>
            <a:noFill/>
            <a:ln cap="flat" cmpd="sng" w="28575">
              <a:solidFill>
                <a:schemeClr val="accent6"/>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accent2"/>
                  </a:solidFill>
                  <a:latin typeface="Roboto Mono"/>
                  <a:ea typeface="Roboto Mono"/>
                  <a:cs typeface="Roboto Mono"/>
                  <a:sym typeface="Roboto Mono"/>
                </a:rPr>
                <a:t>def </a:t>
              </a:r>
              <a:r>
                <a:rPr b="1" i="0" lang="en" sz="1200" u="none" cap="none" strike="noStrike">
                  <a:solidFill>
                    <a:schemeClr val="accent1"/>
                  </a:solidFill>
                  <a:latin typeface="Roboto Mono"/>
                  <a:ea typeface="Roboto Mono"/>
                  <a:cs typeface="Roboto Mono"/>
                  <a:sym typeface="Roboto Mono"/>
                </a:rPr>
                <a:t>get_avgs_and_seasons</a:t>
              </a:r>
              <a:r>
                <a:rPr b="0" i="0" lang="en" sz="1200" u="none" cap="none" strike="noStrike">
                  <a:solidFill>
                    <a:srgbClr val="434343"/>
                  </a:solidFill>
                  <a:latin typeface="Roboto Mono"/>
                  <a:ea typeface="Roboto Mono"/>
                  <a:cs typeface="Roboto Mono"/>
                  <a:sym typeface="Roboto Mono"/>
                </a:rPr>
                <a:t>(games):</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	</a:t>
              </a:r>
              <a:r>
                <a:rPr b="0" i="0" lang="en" sz="1200" u="none" cap="none" strike="noStrike">
                  <a:solidFill>
                    <a:schemeClr val="dk1"/>
                  </a:solidFill>
                  <a:latin typeface="Roboto Mono"/>
                  <a:ea typeface="Roboto Mono"/>
                  <a:cs typeface="Roboto Mono"/>
                  <a:sym typeface="Roboto Mono"/>
                </a:rPr>
                <a:t>...</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season_totals = {}</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season_counts = {}</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a:t>
              </a:r>
              <a:endParaRPr b="0" i="0" sz="1200" u="none" cap="none" strike="noStrike">
                <a:solidFill>
                  <a:srgbClr val="434343"/>
                </a:solidFill>
                <a:latin typeface="Roboto Mono"/>
                <a:ea typeface="Roboto Mono"/>
                <a:cs typeface="Roboto Mono"/>
                <a:sym typeface="Roboto Mono"/>
              </a:endParaRPr>
            </a:p>
          </p:txBody>
        </p:sp>
        <p:sp>
          <p:nvSpPr>
            <p:cNvPr id="297" name="Google Shape;297;g3f54553dcc4_0_1269"/>
            <p:cNvSpPr txBox="1"/>
            <p:nvPr/>
          </p:nvSpPr>
          <p:spPr>
            <a:xfrm>
              <a:off x="7724925" y="1622827"/>
              <a:ext cx="19065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accent6"/>
                  </a:solidFill>
                  <a:latin typeface="Roboto Mono"/>
                  <a:ea typeface="Roboto Mono"/>
                  <a:cs typeface="Roboto Mono"/>
                  <a:sym typeface="Roboto Mono"/>
                </a:rPr>
                <a:t>plot_nfl.py</a:t>
              </a:r>
              <a:endParaRPr b="1" i="0" sz="1600" u="none" cap="none" strike="noStrike">
                <a:solidFill>
                  <a:schemeClr val="accent6"/>
                </a:solidFill>
                <a:latin typeface="Roboto Mono"/>
                <a:ea typeface="Roboto Mono"/>
                <a:cs typeface="Roboto Mono"/>
                <a:sym typeface="Roboto Mono"/>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g3f54553dcc4_0_128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303" name="Google Shape;303;g3f54553dcc4_0_1283"/>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chemeClr val="accent3"/>
                </a:solidFill>
              </a:rPr>
              <a:t>Example 2: </a:t>
            </a:r>
            <a:r>
              <a:rPr lang="en"/>
              <a:t>NFL</a:t>
            </a:r>
            <a:endParaRPr/>
          </a:p>
          <a:p>
            <a:pPr indent="0" lvl="0" marL="0" rtl="0" algn="l">
              <a:lnSpc>
                <a:spcPct val="100000"/>
              </a:lnSpc>
              <a:spcBef>
                <a:spcPts val="0"/>
              </a:spcBef>
              <a:spcAft>
                <a:spcPts val="0"/>
              </a:spcAft>
              <a:buSzPct val="111111"/>
              <a:buNone/>
            </a:pPr>
            <a:r>
              <a:t/>
            </a:r>
            <a:endParaRPr/>
          </a:p>
        </p:txBody>
      </p:sp>
      <p:grpSp>
        <p:nvGrpSpPr>
          <p:cNvPr id="304" name="Google Shape;304;g3f54553dcc4_0_1283"/>
          <p:cNvGrpSpPr/>
          <p:nvPr/>
        </p:nvGrpSpPr>
        <p:grpSpPr>
          <a:xfrm>
            <a:off x="4988324" y="1131925"/>
            <a:ext cx="2502300" cy="1692575"/>
            <a:chOff x="7091100" y="842400"/>
            <a:chExt cx="2502300" cy="1692575"/>
          </a:xfrm>
        </p:grpSpPr>
        <p:sp>
          <p:nvSpPr>
            <p:cNvPr id="305" name="Google Shape;305;g3f54553dcc4_0_1283"/>
            <p:cNvSpPr/>
            <p:nvPr/>
          </p:nvSpPr>
          <p:spPr>
            <a:xfrm>
              <a:off x="7091100" y="842400"/>
              <a:ext cx="2502300" cy="1214700"/>
            </a:xfrm>
            <a:prstGeom prst="roundRect">
              <a:avLst>
                <a:gd fmla="val 4221" name="adj"/>
              </a:avLst>
            </a:prstGeom>
            <a:noFill/>
            <a:ln cap="flat" cmpd="sng" w="28575">
              <a:solidFill>
                <a:srgbClr val="475D9A"/>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accent2"/>
                  </a:solidFill>
                  <a:latin typeface="Roboto Mono"/>
                  <a:ea typeface="Roboto Mono"/>
                  <a:cs typeface="Roboto Mono"/>
                  <a:sym typeface="Roboto Mono"/>
                </a:rPr>
                <a:t>def</a:t>
              </a:r>
              <a:r>
                <a:rPr b="0" i="0" lang="en" sz="1200" u="none" cap="none" strike="noStrike">
                  <a:solidFill>
                    <a:srgbClr val="434343"/>
                  </a:solidFill>
                  <a:latin typeface="Roboto Mono"/>
                  <a:ea typeface="Roboto Mono"/>
                  <a:cs typeface="Roboto Mono"/>
                  <a:sym typeface="Roboto Mono"/>
                </a:rPr>
                <a:t> </a:t>
              </a:r>
              <a:r>
                <a:rPr b="1" i="0" lang="en" sz="1200" u="none" cap="none" strike="noStrike">
                  <a:solidFill>
                    <a:schemeClr val="accent1"/>
                  </a:solidFill>
                  <a:latin typeface="Roboto Mono"/>
                  <a:ea typeface="Roboto Mono"/>
                  <a:cs typeface="Roboto Mono"/>
                  <a:sym typeface="Roboto Mono"/>
                </a:rPr>
                <a:t>load_games</a:t>
              </a:r>
              <a:r>
                <a:rPr b="0" i="0" lang="en" sz="1200" u="none" cap="none" strike="noStrike">
                  <a:solidFill>
                    <a:srgbClr val="434343"/>
                  </a:solidFill>
                  <a:latin typeface="Roboto Mono"/>
                  <a:ea typeface="Roboto Mono"/>
                  <a:cs typeface="Roboto Mono"/>
                  <a:sym typeface="Roboto Mono"/>
                </a:rPr>
                <a:t>(csv_file)</a:t>
              </a:r>
              <a:r>
                <a:rPr b="0" i="0" lang="en" sz="1200" u="none" cap="none" strike="noStrike">
                  <a:solidFill>
                    <a:srgbClr val="434343"/>
                  </a:solidFill>
                  <a:latin typeface="Calibri"/>
                  <a:ea typeface="Calibri"/>
                  <a:cs typeface="Calibri"/>
                  <a:sym typeface="Calibri"/>
                </a:rPr>
                <a:t>:</a:t>
              </a:r>
              <a:endParaRPr b="0" i="0" sz="1200" u="none" cap="none" strike="noStrike">
                <a:solidFill>
                  <a:srgbClr val="434343"/>
                </a:solidFill>
                <a:latin typeface="Calibri"/>
                <a:ea typeface="Calibri"/>
                <a:cs typeface="Calibri"/>
                <a:sym typeface="Calibri"/>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a:t>
              </a:r>
              <a:endParaRPr b="0" i="0" sz="1200" u="none" cap="none" strike="noStrike">
                <a:solidFill>
                  <a:srgbClr val="434343"/>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with open(csv...</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	...</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	...</a:t>
              </a:r>
              <a:endParaRPr b="0" i="0" sz="1200" u="none" cap="none" strike="noStrike">
                <a:solidFill>
                  <a:srgbClr val="434343"/>
                </a:solidFill>
                <a:latin typeface="Roboto Mono"/>
                <a:ea typeface="Roboto Mono"/>
                <a:cs typeface="Roboto Mono"/>
                <a:sym typeface="Roboto Mono"/>
              </a:endParaRPr>
            </a:p>
          </p:txBody>
        </p:sp>
        <p:sp>
          <p:nvSpPr>
            <p:cNvPr id="306" name="Google Shape;306;g3f54553dcc4_0_1283"/>
            <p:cNvSpPr txBox="1"/>
            <p:nvPr/>
          </p:nvSpPr>
          <p:spPr>
            <a:xfrm>
              <a:off x="7115250" y="2141375"/>
              <a:ext cx="19065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475D9A"/>
                  </a:solidFill>
                  <a:latin typeface="Roboto Mono"/>
                  <a:ea typeface="Roboto Mono"/>
                  <a:cs typeface="Roboto Mono"/>
                  <a:sym typeface="Roboto Mono"/>
                </a:rPr>
                <a:t>parse_data.py</a:t>
              </a:r>
              <a:endParaRPr b="1" i="0" sz="1600" u="none" cap="none" strike="noStrike">
                <a:solidFill>
                  <a:srgbClr val="475D9A"/>
                </a:solidFill>
                <a:latin typeface="Roboto Mono"/>
                <a:ea typeface="Roboto Mono"/>
                <a:cs typeface="Roboto Mono"/>
                <a:sym typeface="Roboto Mono"/>
              </a:endParaRPr>
            </a:p>
          </p:txBody>
        </p:sp>
      </p:grpSp>
      <p:grpSp>
        <p:nvGrpSpPr>
          <p:cNvPr id="307" name="Google Shape;307;g3f54553dcc4_0_1283"/>
          <p:cNvGrpSpPr/>
          <p:nvPr/>
        </p:nvGrpSpPr>
        <p:grpSpPr>
          <a:xfrm>
            <a:off x="2946300" y="3130217"/>
            <a:ext cx="3251400" cy="1692599"/>
            <a:chOff x="7091095" y="842397"/>
            <a:chExt cx="3251400" cy="1174030"/>
          </a:xfrm>
        </p:grpSpPr>
        <p:sp>
          <p:nvSpPr>
            <p:cNvPr id="308" name="Google Shape;308;g3f54553dcc4_0_1283"/>
            <p:cNvSpPr/>
            <p:nvPr/>
          </p:nvSpPr>
          <p:spPr>
            <a:xfrm>
              <a:off x="7091095" y="842397"/>
              <a:ext cx="3251400" cy="780300"/>
            </a:xfrm>
            <a:prstGeom prst="roundRect">
              <a:avLst>
                <a:gd fmla="val 4221" name="adj"/>
              </a:avLst>
            </a:prstGeom>
            <a:noFill/>
            <a:ln cap="flat" cmpd="sng" w="28575">
              <a:solidFill>
                <a:schemeClr val="accent6"/>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accent2"/>
                  </a:solidFill>
                  <a:latin typeface="Roboto Mono"/>
                  <a:ea typeface="Roboto Mono"/>
                  <a:cs typeface="Roboto Mono"/>
                  <a:sym typeface="Roboto Mono"/>
                </a:rPr>
                <a:t>def </a:t>
              </a:r>
              <a:r>
                <a:rPr b="1" i="0" lang="en" sz="1200" u="none" cap="none" strike="noStrike">
                  <a:solidFill>
                    <a:schemeClr val="accent1"/>
                  </a:solidFill>
                  <a:latin typeface="Roboto Mono"/>
                  <a:ea typeface="Roboto Mono"/>
                  <a:cs typeface="Roboto Mono"/>
                  <a:sym typeface="Roboto Mono"/>
                </a:rPr>
                <a:t>get_avgs_and_seasons</a:t>
              </a:r>
              <a:r>
                <a:rPr b="0" i="0" lang="en" sz="1200" u="none" cap="none" strike="noStrike">
                  <a:solidFill>
                    <a:srgbClr val="434343"/>
                  </a:solidFill>
                  <a:latin typeface="Roboto Mono"/>
                  <a:ea typeface="Roboto Mono"/>
                  <a:cs typeface="Roboto Mono"/>
                  <a:sym typeface="Roboto Mono"/>
                </a:rPr>
                <a:t>(games):</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	</a:t>
              </a:r>
              <a:r>
                <a:rPr b="0" i="0" lang="en" sz="1200" u="none" cap="none" strike="noStrike">
                  <a:solidFill>
                    <a:schemeClr val="dk1"/>
                  </a:solidFill>
                  <a:latin typeface="Roboto Mono"/>
                  <a:ea typeface="Roboto Mono"/>
                  <a:cs typeface="Roboto Mono"/>
                  <a:sym typeface="Roboto Mono"/>
                </a:rPr>
                <a:t>...</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season_totals = {}</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season_counts = {}</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a:t>
              </a:r>
              <a:endParaRPr b="0" i="0" sz="1200" u="none" cap="none" strike="noStrike">
                <a:solidFill>
                  <a:srgbClr val="434343"/>
                </a:solidFill>
                <a:latin typeface="Roboto Mono"/>
                <a:ea typeface="Roboto Mono"/>
                <a:cs typeface="Roboto Mono"/>
                <a:sym typeface="Roboto Mono"/>
              </a:endParaRPr>
            </a:p>
          </p:txBody>
        </p:sp>
        <p:sp>
          <p:nvSpPr>
            <p:cNvPr id="309" name="Google Shape;309;g3f54553dcc4_0_1283"/>
            <p:cNvSpPr txBox="1"/>
            <p:nvPr/>
          </p:nvSpPr>
          <p:spPr>
            <a:xfrm>
              <a:off x="7724925" y="1622827"/>
              <a:ext cx="19065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accent6"/>
                  </a:solidFill>
                  <a:latin typeface="Roboto Mono"/>
                  <a:ea typeface="Roboto Mono"/>
                  <a:cs typeface="Roboto Mono"/>
                  <a:sym typeface="Roboto Mono"/>
                </a:rPr>
                <a:t>plot_nfl.py</a:t>
              </a:r>
              <a:endParaRPr b="1" i="0" sz="1600" u="none" cap="none" strike="noStrike">
                <a:solidFill>
                  <a:schemeClr val="accent6"/>
                </a:solidFill>
                <a:latin typeface="Roboto Mono"/>
                <a:ea typeface="Roboto Mono"/>
                <a:cs typeface="Roboto Mono"/>
                <a:sym typeface="Roboto Mono"/>
              </a:endParaRPr>
            </a:p>
          </p:txBody>
        </p:sp>
      </p:grpSp>
      <p:sp>
        <p:nvSpPr>
          <p:cNvPr id="310" name="Google Shape;310;g3f54553dcc4_0_1283"/>
          <p:cNvSpPr/>
          <p:nvPr/>
        </p:nvSpPr>
        <p:spPr>
          <a:xfrm>
            <a:off x="-8583" y="0"/>
            <a:ext cx="9144000" cy="5143500"/>
          </a:xfrm>
          <a:prstGeom prst="rect">
            <a:avLst/>
          </a:prstGeom>
          <a:solidFill>
            <a:srgbClr val="FFFDFD">
              <a:alpha val="70196"/>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nvGrpSpPr>
          <p:cNvPr id="311" name="Google Shape;311;g3f54553dcc4_0_1283"/>
          <p:cNvGrpSpPr/>
          <p:nvPr/>
        </p:nvGrpSpPr>
        <p:grpSpPr>
          <a:xfrm>
            <a:off x="1414370" y="1131925"/>
            <a:ext cx="3251247" cy="1692575"/>
            <a:chOff x="6021174" y="842400"/>
            <a:chExt cx="3783600" cy="1692575"/>
          </a:xfrm>
        </p:grpSpPr>
        <p:sp>
          <p:nvSpPr>
            <p:cNvPr id="312" name="Google Shape;312;g3f54553dcc4_0_1283"/>
            <p:cNvSpPr/>
            <p:nvPr/>
          </p:nvSpPr>
          <p:spPr>
            <a:xfrm>
              <a:off x="6021174" y="842400"/>
              <a:ext cx="3783600" cy="1252500"/>
            </a:xfrm>
            <a:prstGeom prst="roundRect">
              <a:avLst>
                <a:gd fmla="val 4221" name="adj"/>
              </a:avLst>
            </a:prstGeom>
            <a:noFill/>
            <a:ln cap="flat" cmpd="sng" w="28575">
              <a:solidFill>
                <a:srgbClr val="AB5457"/>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schedule_season,schedule_date,team_home…..</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2018,2019-01-06,Chicago Bears…..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2022,2023-01-08,Atlanta Falcons…..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1981,1981-10-11,San Francisco 49ers…..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2014,2014-10-12,Oakland Raiders…..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2012,2012-10-14,Arizona Cardinals…..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34343"/>
                </a:solidFill>
                <a:latin typeface="Calibri"/>
                <a:ea typeface="Calibri"/>
                <a:cs typeface="Calibri"/>
                <a:sym typeface="Calibri"/>
              </a:endParaRPr>
            </a:p>
          </p:txBody>
        </p:sp>
        <p:sp>
          <p:nvSpPr>
            <p:cNvPr id="313" name="Google Shape;313;g3f54553dcc4_0_1283"/>
            <p:cNvSpPr txBox="1"/>
            <p:nvPr/>
          </p:nvSpPr>
          <p:spPr>
            <a:xfrm>
              <a:off x="6753323" y="2141375"/>
              <a:ext cx="23193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AB5457"/>
                  </a:solidFill>
                  <a:latin typeface="Roboto Mono"/>
                  <a:ea typeface="Roboto Mono"/>
                  <a:cs typeface="Roboto Mono"/>
                  <a:sym typeface="Roboto Mono"/>
                </a:rPr>
                <a:t>games_data.csv</a:t>
              </a:r>
              <a:endParaRPr b="1" i="0" sz="1600" u="none" cap="none" strike="noStrike">
                <a:solidFill>
                  <a:srgbClr val="AB5457"/>
                </a:solidFill>
                <a:latin typeface="Roboto Mono"/>
                <a:ea typeface="Roboto Mono"/>
                <a:cs typeface="Roboto Mono"/>
                <a:sym typeface="Roboto Mono"/>
              </a:endParaRPr>
            </a:p>
          </p:txBody>
        </p:sp>
      </p:grpSp>
      <p:cxnSp>
        <p:nvCxnSpPr>
          <p:cNvPr id="314" name="Google Shape;314;g3f54553dcc4_0_1283"/>
          <p:cNvCxnSpPr/>
          <p:nvPr/>
        </p:nvCxnSpPr>
        <p:spPr>
          <a:xfrm flipH="1">
            <a:off x="1035000" y="2556000"/>
            <a:ext cx="436200" cy="801900"/>
          </a:xfrm>
          <a:prstGeom prst="straightConnector1">
            <a:avLst/>
          </a:prstGeom>
          <a:noFill/>
          <a:ln cap="flat" cmpd="sng" w="19050">
            <a:solidFill>
              <a:schemeClr val="accent4"/>
            </a:solidFill>
            <a:prstDash val="solid"/>
            <a:round/>
            <a:headEnd len="sm" w="sm" type="none"/>
            <a:tailEnd len="med" w="med" type="triangle"/>
          </a:ln>
        </p:spPr>
      </p:cxnSp>
      <p:sp>
        <p:nvSpPr>
          <p:cNvPr id="315" name="Google Shape;315;g3f54553dcc4_0_1283"/>
          <p:cNvSpPr txBox="1"/>
          <p:nvPr>
            <p:ph idx="4294967295" type="body"/>
          </p:nvPr>
        </p:nvSpPr>
        <p:spPr>
          <a:xfrm>
            <a:off x="166951" y="3355468"/>
            <a:ext cx="2429100" cy="7956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rPr lang="en"/>
              <a:t>CSV file containing the data</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g3f54553dcc4_0_130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321" name="Google Shape;321;g3f54553dcc4_0_1300"/>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chemeClr val="accent3"/>
                </a:solidFill>
              </a:rPr>
              <a:t>Example 2: </a:t>
            </a:r>
            <a:r>
              <a:rPr lang="en"/>
              <a:t>NFL</a:t>
            </a:r>
            <a:endParaRPr/>
          </a:p>
          <a:p>
            <a:pPr indent="0" lvl="0" marL="0" rtl="0" algn="l">
              <a:lnSpc>
                <a:spcPct val="100000"/>
              </a:lnSpc>
              <a:spcBef>
                <a:spcPts val="0"/>
              </a:spcBef>
              <a:spcAft>
                <a:spcPts val="0"/>
              </a:spcAft>
              <a:buSzPct val="111111"/>
              <a:buNone/>
            </a:pPr>
            <a:r>
              <a:t/>
            </a:r>
            <a:endParaRPr/>
          </a:p>
        </p:txBody>
      </p:sp>
      <p:grpSp>
        <p:nvGrpSpPr>
          <p:cNvPr id="322" name="Google Shape;322;g3f54553dcc4_0_1300"/>
          <p:cNvGrpSpPr/>
          <p:nvPr/>
        </p:nvGrpSpPr>
        <p:grpSpPr>
          <a:xfrm>
            <a:off x="1414370" y="1131925"/>
            <a:ext cx="3251247" cy="1692575"/>
            <a:chOff x="6021174" y="842400"/>
            <a:chExt cx="3783600" cy="1692575"/>
          </a:xfrm>
        </p:grpSpPr>
        <p:sp>
          <p:nvSpPr>
            <p:cNvPr id="323" name="Google Shape;323;g3f54553dcc4_0_1300"/>
            <p:cNvSpPr/>
            <p:nvPr/>
          </p:nvSpPr>
          <p:spPr>
            <a:xfrm>
              <a:off x="6021174" y="842400"/>
              <a:ext cx="3783600" cy="1252500"/>
            </a:xfrm>
            <a:prstGeom prst="roundRect">
              <a:avLst>
                <a:gd fmla="val 4221" name="adj"/>
              </a:avLst>
            </a:prstGeom>
            <a:noFill/>
            <a:ln cap="flat" cmpd="sng" w="28575">
              <a:solidFill>
                <a:srgbClr val="AB5457"/>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schedule_season,schedule_date,team_home…..</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2018,2019-01-06,Chicago Bears…..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2022,2023-01-08,Atlanta Falcons…..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1981,1981-10-11,San Francisco 49ers…..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2014,2014-10-12,Oakland Raiders…..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2012,2012-10-14,Arizona Cardinals…..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34343"/>
                </a:solidFill>
                <a:latin typeface="Calibri"/>
                <a:ea typeface="Calibri"/>
                <a:cs typeface="Calibri"/>
                <a:sym typeface="Calibri"/>
              </a:endParaRPr>
            </a:p>
          </p:txBody>
        </p:sp>
        <p:sp>
          <p:nvSpPr>
            <p:cNvPr id="324" name="Google Shape;324;g3f54553dcc4_0_1300"/>
            <p:cNvSpPr txBox="1"/>
            <p:nvPr/>
          </p:nvSpPr>
          <p:spPr>
            <a:xfrm>
              <a:off x="6753323" y="2141375"/>
              <a:ext cx="23193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AB5457"/>
                  </a:solidFill>
                  <a:latin typeface="Roboto Mono"/>
                  <a:ea typeface="Roboto Mono"/>
                  <a:cs typeface="Roboto Mono"/>
                  <a:sym typeface="Roboto Mono"/>
                </a:rPr>
                <a:t>games_data.csv</a:t>
              </a:r>
              <a:endParaRPr b="1" i="0" sz="1600" u="none" cap="none" strike="noStrike">
                <a:solidFill>
                  <a:srgbClr val="AB5457"/>
                </a:solidFill>
                <a:latin typeface="Roboto Mono"/>
                <a:ea typeface="Roboto Mono"/>
                <a:cs typeface="Roboto Mono"/>
                <a:sym typeface="Roboto Mono"/>
              </a:endParaRPr>
            </a:p>
          </p:txBody>
        </p:sp>
      </p:grpSp>
      <p:grpSp>
        <p:nvGrpSpPr>
          <p:cNvPr id="325" name="Google Shape;325;g3f54553dcc4_0_1300"/>
          <p:cNvGrpSpPr/>
          <p:nvPr/>
        </p:nvGrpSpPr>
        <p:grpSpPr>
          <a:xfrm>
            <a:off x="2946300" y="3130217"/>
            <a:ext cx="3251400" cy="1692599"/>
            <a:chOff x="7091095" y="842397"/>
            <a:chExt cx="3251400" cy="1174030"/>
          </a:xfrm>
        </p:grpSpPr>
        <p:sp>
          <p:nvSpPr>
            <p:cNvPr id="326" name="Google Shape;326;g3f54553dcc4_0_1300"/>
            <p:cNvSpPr/>
            <p:nvPr/>
          </p:nvSpPr>
          <p:spPr>
            <a:xfrm>
              <a:off x="7091095" y="842397"/>
              <a:ext cx="3251400" cy="780300"/>
            </a:xfrm>
            <a:prstGeom prst="roundRect">
              <a:avLst>
                <a:gd fmla="val 4221" name="adj"/>
              </a:avLst>
            </a:prstGeom>
            <a:noFill/>
            <a:ln cap="flat" cmpd="sng" w="28575">
              <a:solidFill>
                <a:schemeClr val="accent6"/>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accent2"/>
                  </a:solidFill>
                  <a:latin typeface="Roboto Mono"/>
                  <a:ea typeface="Roboto Mono"/>
                  <a:cs typeface="Roboto Mono"/>
                  <a:sym typeface="Roboto Mono"/>
                </a:rPr>
                <a:t>def </a:t>
              </a:r>
              <a:r>
                <a:rPr b="1" i="0" lang="en" sz="1200" u="none" cap="none" strike="noStrike">
                  <a:solidFill>
                    <a:schemeClr val="accent1"/>
                  </a:solidFill>
                  <a:latin typeface="Roboto Mono"/>
                  <a:ea typeface="Roboto Mono"/>
                  <a:cs typeface="Roboto Mono"/>
                  <a:sym typeface="Roboto Mono"/>
                </a:rPr>
                <a:t>get_avgs_and_seasons</a:t>
              </a:r>
              <a:r>
                <a:rPr b="0" i="0" lang="en" sz="1200" u="none" cap="none" strike="noStrike">
                  <a:solidFill>
                    <a:srgbClr val="434343"/>
                  </a:solidFill>
                  <a:latin typeface="Roboto Mono"/>
                  <a:ea typeface="Roboto Mono"/>
                  <a:cs typeface="Roboto Mono"/>
                  <a:sym typeface="Roboto Mono"/>
                </a:rPr>
                <a:t>(games):</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	</a:t>
              </a:r>
              <a:r>
                <a:rPr b="0" i="0" lang="en" sz="1200" u="none" cap="none" strike="noStrike">
                  <a:solidFill>
                    <a:schemeClr val="dk1"/>
                  </a:solidFill>
                  <a:latin typeface="Roboto Mono"/>
                  <a:ea typeface="Roboto Mono"/>
                  <a:cs typeface="Roboto Mono"/>
                  <a:sym typeface="Roboto Mono"/>
                </a:rPr>
                <a:t>...</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season_totals = {}</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season_counts = {}</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a:t>
              </a:r>
              <a:endParaRPr b="0" i="0" sz="1200" u="none" cap="none" strike="noStrike">
                <a:solidFill>
                  <a:srgbClr val="434343"/>
                </a:solidFill>
                <a:latin typeface="Roboto Mono"/>
                <a:ea typeface="Roboto Mono"/>
                <a:cs typeface="Roboto Mono"/>
                <a:sym typeface="Roboto Mono"/>
              </a:endParaRPr>
            </a:p>
          </p:txBody>
        </p:sp>
        <p:sp>
          <p:nvSpPr>
            <p:cNvPr id="327" name="Google Shape;327;g3f54553dcc4_0_1300"/>
            <p:cNvSpPr txBox="1"/>
            <p:nvPr/>
          </p:nvSpPr>
          <p:spPr>
            <a:xfrm>
              <a:off x="7724925" y="1622827"/>
              <a:ext cx="19065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accent6"/>
                  </a:solidFill>
                  <a:latin typeface="Roboto Mono"/>
                  <a:ea typeface="Roboto Mono"/>
                  <a:cs typeface="Roboto Mono"/>
                  <a:sym typeface="Roboto Mono"/>
                </a:rPr>
                <a:t>plot_nfl.py</a:t>
              </a:r>
              <a:endParaRPr b="1" i="0" sz="1600" u="none" cap="none" strike="noStrike">
                <a:solidFill>
                  <a:schemeClr val="accent6"/>
                </a:solidFill>
                <a:latin typeface="Roboto Mono"/>
                <a:ea typeface="Roboto Mono"/>
                <a:cs typeface="Roboto Mono"/>
                <a:sym typeface="Roboto Mono"/>
              </a:endParaRPr>
            </a:p>
          </p:txBody>
        </p:sp>
      </p:grpSp>
      <p:sp>
        <p:nvSpPr>
          <p:cNvPr id="328" name="Google Shape;328;g3f54553dcc4_0_1300"/>
          <p:cNvSpPr/>
          <p:nvPr/>
        </p:nvSpPr>
        <p:spPr>
          <a:xfrm>
            <a:off x="0" y="-4"/>
            <a:ext cx="9144000" cy="5143500"/>
          </a:xfrm>
          <a:prstGeom prst="rect">
            <a:avLst/>
          </a:prstGeom>
          <a:solidFill>
            <a:srgbClr val="FFFDFD">
              <a:alpha val="70196"/>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nvGrpSpPr>
          <p:cNvPr id="329" name="Google Shape;329;g3f54553dcc4_0_1300"/>
          <p:cNvGrpSpPr/>
          <p:nvPr/>
        </p:nvGrpSpPr>
        <p:grpSpPr>
          <a:xfrm>
            <a:off x="4988324" y="1131925"/>
            <a:ext cx="2502300" cy="1692575"/>
            <a:chOff x="7091100" y="842400"/>
            <a:chExt cx="2502300" cy="1692575"/>
          </a:xfrm>
        </p:grpSpPr>
        <p:sp>
          <p:nvSpPr>
            <p:cNvPr id="330" name="Google Shape;330;g3f54553dcc4_0_1300"/>
            <p:cNvSpPr/>
            <p:nvPr/>
          </p:nvSpPr>
          <p:spPr>
            <a:xfrm>
              <a:off x="7091100" y="842400"/>
              <a:ext cx="2502300" cy="1214700"/>
            </a:xfrm>
            <a:prstGeom prst="roundRect">
              <a:avLst>
                <a:gd fmla="val 4221" name="adj"/>
              </a:avLst>
            </a:prstGeom>
            <a:noFill/>
            <a:ln cap="flat" cmpd="sng" w="28575">
              <a:solidFill>
                <a:srgbClr val="475D9A"/>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accent2"/>
                  </a:solidFill>
                  <a:latin typeface="Roboto Mono"/>
                  <a:ea typeface="Roboto Mono"/>
                  <a:cs typeface="Roboto Mono"/>
                  <a:sym typeface="Roboto Mono"/>
                </a:rPr>
                <a:t>def</a:t>
              </a:r>
              <a:r>
                <a:rPr b="0" i="0" lang="en" sz="1200" u="none" cap="none" strike="noStrike">
                  <a:solidFill>
                    <a:srgbClr val="434343"/>
                  </a:solidFill>
                  <a:latin typeface="Roboto Mono"/>
                  <a:ea typeface="Roboto Mono"/>
                  <a:cs typeface="Roboto Mono"/>
                  <a:sym typeface="Roboto Mono"/>
                </a:rPr>
                <a:t> </a:t>
              </a:r>
              <a:r>
                <a:rPr b="1" i="0" lang="en" sz="1200" u="none" cap="none" strike="noStrike">
                  <a:solidFill>
                    <a:schemeClr val="accent1"/>
                  </a:solidFill>
                  <a:latin typeface="Roboto Mono"/>
                  <a:ea typeface="Roboto Mono"/>
                  <a:cs typeface="Roboto Mono"/>
                  <a:sym typeface="Roboto Mono"/>
                </a:rPr>
                <a:t>load_games</a:t>
              </a:r>
              <a:r>
                <a:rPr b="0" i="0" lang="en" sz="1200" u="none" cap="none" strike="noStrike">
                  <a:solidFill>
                    <a:srgbClr val="434343"/>
                  </a:solidFill>
                  <a:latin typeface="Roboto Mono"/>
                  <a:ea typeface="Roboto Mono"/>
                  <a:cs typeface="Roboto Mono"/>
                  <a:sym typeface="Roboto Mono"/>
                </a:rPr>
                <a:t>(csv_file)</a:t>
              </a:r>
              <a:r>
                <a:rPr b="0" i="0" lang="en" sz="1200" u="none" cap="none" strike="noStrike">
                  <a:solidFill>
                    <a:srgbClr val="434343"/>
                  </a:solidFill>
                  <a:latin typeface="Calibri"/>
                  <a:ea typeface="Calibri"/>
                  <a:cs typeface="Calibri"/>
                  <a:sym typeface="Calibri"/>
                </a:rPr>
                <a:t>:</a:t>
              </a:r>
              <a:endParaRPr b="0" i="0" sz="1200" u="none" cap="none" strike="noStrike">
                <a:solidFill>
                  <a:srgbClr val="434343"/>
                </a:solidFill>
                <a:latin typeface="Calibri"/>
                <a:ea typeface="Calibri"/>
                <a:cs typeface="Calibri"/>
                <a:sym typeface="Calibri"/>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a:t>
              </a:r>
              <a:endParaRPr b="0" i="0" sz="1200" u="none" cap="none" strike="noStrike">
                <a:solidFill>
                  <a:srgbClr val="434343"/>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with open(csv...</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	...</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	...</a:t>
              </a:r>
              <a:endParaRPr b="0" i="0" sz="1200" u="none" cap="none" strike="noStrike">
                <a:solidFill>
                  <a:srgbClr val="434343"/>
                </a:solidFill>
                <a:latin typeface="Roboto Mono"/>
                <a:ea typeface="Roboto Mono"/>
                <a:cs typeface="Roboto Mono"/>
                <a:sym typeface="Roboto Mono"/>
              </a:endParaRPr>
            </a:p>
          </p:txBody>
        </p:sp>
        <p:sp>
          <p:nvSpPr>
            <p:cNvPr id="331" name="Google Shape;331;g3f54553dcc4_0_1300"/>
            <p:cNvSpPr txBox="1"/>
            <p:nvPr/>
          </p:nvSpPr>
          <p:spPr>
            <a:xfrm>
              <a:off x="7115250" y="2141375"/>
              <a:ext cx="19065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475D9A"/>
                  </a:solidFill>
                  <a:latin typeface="Roboto Mono"/>
                  <a:ea typeface="Roboto Mono"/>
                  <a:cs typeface="Roboto Mono"/>
                  <a:sym typeface="Roboto Mono"/>
                </a:rPr>
                <a:t>parse_data.py</a:t>
              </a:r>
              <a:endParaRPr b="1" i="0" sz="1600" u="none" cap="none" strike="noStrike">
                <a:solidFill>
                  <a:srgbClr val="475D9A"/>
                </a:solidFill>
                <a:latin typeface="Roboto Mono"/>
                <a:ea typeface="Roboto Mono"/>
                <a:cs typeface="Roboto Mono"/>
                <a:sym typeface="Roboto Mono"/>
              </a:endParaRPr>
            </a:p>
          </p:txBody>
        </p:sp>
      </p:grpSp>
      <p:cxnSp>
        <p:nvCxnSpPr>
          <p:cNvPr id="332" name="Google Shape;332;g3f54553dcc4_0_1300"/>
          <p:cNvCxnSpPr/>
          <p:nvPr/>
        </p:nvCxnSpPr>
        <p:spPr>
          <a:xfrm>
            <a:off x="7516325" y="2461550"/>
            <a:ext cx="532200" cy="1090500"/>
          </a:xfrm>
          <a:prstGeom prst="straightConnector1">
            <a:avLst/>
          </a:prstGeom>
          <a:noFill/>
          <a:ln cap="flat" cmpd="sng" w="19050">
            <a:solidFill>
              <a:schemeClr val="accent1"/>
            </a:solidFill>
            <a:prstDash val="solid"/>
            <a:round/>
            <a:headEnd len="sm" w="sm" type="none"/>
            <a:tailEnd len="med" w="med" type="triangle"/>
          </a:ln>
        </p:spPr>
      </p:cxnSp>
      <p:sp>
        <p:nvSpPr>
          <p:cNvPr id="333" name="Google Shape;333;g3f54553dcc4_0_1300"/>
          <p:cNvSpPr txBox="1"/>
          <p:nvPr>
            <p:ph idx="4294967295" type="body"/>
          </p:nvPr>
        </p:nvSpPr>
        <p:spPr>
          <a:xfrm>
            <a:off x="6648275" y="3578725"/>
            <a:ext cx="2373000" cy="1392300"/>
          </a:xfrm>
          <a:prstGeom prst="rect">
            <a:avLst/>
          </a:prstGeom>
          <a:noFill/>
          <a:ln>
            <a:noFill/>
          </a:ln>
        </p:spPr>
        <p:txBody>
          <a:bodyPr anchorCtr="0" anchor="t" bIns="91425" lIns="91425" spcFirstLastPara="1" rIns="91425" wrap="square" tIns="91425">
            <a:normAutofit fontScale="85000" lnSpcReduction="20000"/>
          </a:bodyPr>
          <a:lstStyle/>
          <a:p>
            <a:pPr indent="0" lvl="0" marL="0" rtl="0" algn="l">
              <a:lnSpc>
                <a:spcPct val="115000"/>
              </a:lnSpc>
              <a:spcBef>
                <a:spcPts val="0"/>
              </a:spcBef>
              <a:spcAft>
                <a:spcPts val="1200"/>
              </a:spcAft>
              <a:buSzPct val="117647"/>
              <a:buNone/>
            </a:pPr>
            <a:r>
              <a:rPr lang="en"/>
              <a:t>Python file that contains a function load_games, which parses csv data and returns a dictionary representation of the data</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g3f54553dcc4_0_13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339" name="Google Shape;339;g3f54553dcc4_0_1317"/>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chemeClr val="accent3"/>
                </a:solidFill>
              </a:rPr>
              <a:t>Example 2: </a:t>
            </a:r>
            <a:r>
              <a:rPr lang="en"/>
              <a:t>NFL</a:t>
            </a:r>
            <a:endParaRPr/>
          </a:p>
        </p:txBody>
      </p:sp>
      <p:grpSp>
        <p:nvGrpSpPr>
          <p:cNvPr id="340" name="Google Shape;340;g3f54553dcc4_0_1317"/>
          <p:cNvGrpSpPr/>
          <p:nvPr/>
        </p:nvGrpSpPr>
        <p:grpSpPr>
          <a:xfrm>
            <a:off x="1414370" y="1131925"/>
            <a:ext cx="3251247" cy="1692575"/>
            <a:chOff x="6021174" y="842400"/>
            <a:chExt cx="3783600" cy="1692575"/>
          </a:xfrm>
        </p:grpSpPr>
        <p:sp>
          <p:nvSpPr>
            <p:cNvPr id="341" name="Google Shape;341;g3f54553dcc4_0_1317"/>
            <p:cNvSpPr/>
            <p:nvPr/>
          </p:nvSpPr>
          <p:spPr>
            <a:xfrm>
              <a:off x="6021174" y="842400"/>
              <a:ext cx="3783600" cy="1252500"/>
            </a:xfrm>
            <a:prstGeom prst="roundRect">
              <a:avLst>
                <a:gd fmla="val 4221" name="adj"/>
              </a:avLst>
            </a:prstGeom>
            <a:noFill/>
            <a:ln cap="flat" cmpd="sng" w="28575">
              <a:solidFill>
                <a:srgbClr val="AB5457"/>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schedule_season,schedule_date,team_home…..</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2018,2019-01-06,Chicago Bears…..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2022,2023-01-08,Atlanta Falcons…..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1981,1981-10-11,San Francisco 49ers…..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2014,2014-10-12,Oakland Raiders…..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2012,2012-10-14,Arizona Cardinals…..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34343"/>
                </a:solidFill>
                <a:latin typeface="Calibri"/>
                <a:ea typeface="Calibri"/>
                <a:cs typeface="Calibri"/>
                <a:sym typeface="Calibri"/>
              </a:endParaRPr>
            </a:p>
          </p:txBody>
        </p:sp>
        <p:sp>
          <p:nvSpPr>
            <p:cNvPr id="342" name="Google Shape;342;g3f54553dcc4_0_1317"/>
            <p:cNvSpPr txBox="1"/>
            <p:nvPr/>
          </p:nvSpPr>
          <p:spPr>
            <a:xfrm>
              <a:off x="6753323" y="2141375"/>
              <a:ext cx="23193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AB5457"/>
                  </a:solidFill>
                  <a:latin typeface="Roboto Mono"/>
                  <a:ea typeface="Roboto Mono"/>
                  <a:cs typeface="Roboto Mono"/>
                  <a:sym typeface="Roboto Mono"/>
                </a:rPr>
                <a:t>games_data.csv</a:t>
              </a:r>
              <a:endParaRPr b="1" i="0" sz="1600" u="none" cap="none" strike="noStrike">
                <a:solidFill>
                  <a:srgbClr val="AB5457"/>
                </a:solidFill>
                <a:latin typeface="Roboto Mono"/>
                <a:ea typeface="Roboto Mono"/>
                <a:cs typeface="Roboto Mono"/>
                <a:sym typeface="Roboto Mono"/>
              </a:endParaRPr>
            </a:p>
          </p:txBody>
        </p:sp>
      </p:grpSp>
      <p:grpSp>
        <p:nvGrpSpPr>
          <p:cNvPr id="343" name="Google Shape;343;g3f54553dcc4_0_1317"/>
          <p:cNvGrpSpPr/>
          <p:nvPr/>
        </p:nvGrpSpPr>
        <p:grpSpPr>
          <a:xfrm>
            <a:off x="4988324" y="1131925"/>
            <a:ext cx="2502300" cy="1692575"/>
            <a:chOff x="7091100" y="842400"/>
            <a:chExt cx="2502300" cy="1692575"/>
          </a:xfrm>
        </p:grpSpPr>
        <p:sp>
          <p:nvSpPr>
            <p:cNvPr id="344" name="Google Shape;344;g3f54553dcc4_0_1317"/>
            <p:cNvSpPr/>
            <p:nvPr/>
          </p:nvSpPr>
          <p:spPr>
            <a:xfrm>
              <a:off x="7091100" y="842400"/>
              <a:ext cx="2502300" cy="1214700"/>
            </a:xfrm>
            <a:prstGeom prst="roundRect">
              <a:avLst>
                <a:gd fmla="val 4221" name="adj"/>
              </a:avLst>
            </a:prstGeom>
            <a:noFill/>
            <a:ln cap="flat" cmpd="sng" w="28575">
              <a:solidFill>
                <a:srgbClr val="475D9A"/>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accent2"/>
                  </a:solidFill>
                  <a:latin typeface="Roboto Mono"/>
                  <a:ea typeface="Roboto Mono"/>
                  <a:cs typeface="Roboto Mono"/>
                  <a:sym typeface="Roboto Mono"/>
                </a:rPr>
                <a:t>def</a:t>
              </a:r>
              <a:r>
                <a:rPr b="0" i="0" lang="en" sz="1200" u="none" cap="none" strike="noStrike">
                  <a:solidFill>
                    <a:srgbClr val="434343"/>
                  </a:solidFill>
                  <a:latin typeface="Roboto Mono"/>
                  <a:ea typeface="Roboto Mono"/>
                  <a:cs typeface="Roboto Mono"/>
                  <a:sym typeface="Roboto Mono"/>
                </a:rPr>
                <a:t> </a:t>
              </a:r>
              <a:r>
                <a:rPr b="1" i="0" lang="en" sz="1200" u="none" cap="none" strike="noStrike">
                  <a:solidFill>
                    <a:schemeClr val="accent1"/>
                  </a:solidFill>
                  <a:latin typeface="Roboto Mono"/>
                  <a:ea typeface="Roboto Mono"/>
                  <a:cs typeface="Roboto Mono"/>
                  <a:sym typeface="Roboto Mono"/>
                </a:rPr>
                <a:t>load_games</a:t>
              </a:r>
              <a:r>
                <a:rPr b="0" i="0" lang="en" sz="1200" u="none" cap="none" strike="noStrike">
                  <a:solidFill>
                    <a:srgbClr val="434343"/>
                  </a:solidFill>
                  <a:latin typeface="Roboto Mono"/>
                  <a:ea typeface="Roboto Mono"/>
                  <a:cs typeface="Roboto Mono"/>
                  <a:sym typeface="Roboto Mono"/>
                </a:rPr>
                <a:t>(csv_file)</a:t>
              </a:r>
              <a:r>
                <a:rPr b="0" i="0" lang="en" sz="1200" u="none" cap="none" strike="noStrike">
                  <a:solidFill>
                    <a:srgbClr val="434343"/>
                  </a:solidFill>
                  <a:latin typeface="Calibri"/>
                  <a:ea typeface="Calibri"/>
                  <a:cs typeface="Calibri"/>
                  <a:sym typeface="Calibri"/>
                </a:rPr>
                <a:t>:</a:t>
              </a:r>
              <a:endParaRPr b="0" i="0" sz="1200" u="none" cap="none" strike="noStrike">
                <a:solidFill>
                  <a:srgbClr val="434343"/>
                </a:solidFill>
                <a:latin typeface="Calibri"/>
                <a:ea typeface="Calibri"/>
                <a:cs typeface="Calibri"/>
                <a:sym typeface="Calibri"/>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a:t>
              </a:r>
              <a:endParaRPr b="0" i="0" sz="1200" u="none" cap="none" strike="noStrike">
                <a:solidFill>
                  <a:srgbClr val="434343"/>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with open(csv...</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	...</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	...</a:t>
              </a:r>
              <a:endParaRPr b="0" i="0" sz="1200" u="none" cap="none" strike="noStrike">
                <a:solidFill>
                  <a:srgbClr val="434343"/>
                </a:solidFill>
                <a:latin typeface="Roboto Mono"/>
                <a:ea typeface="Roboto Mono"/>
                <a:cs typeface="Roboto Mono"/>
                <a:sym typeface="Roboto Mono"/>
              </a:endParaRPr>
            </a:p>
          </p:txBody>
        </p:sp>
        <p:sp>
          <p:nvSpPr>
            <p:cNvPr id="345" name="Google Shape;345;g3f54553dcc4_0_1317"/>
            <p:cNvSpPr txBox="1"/>
            <p:nvPr/>
          </p:nvSpPr>
          <p:spPr>
            <a:xfrm>
              <a:off x="7115250" y="2141375"/>
              <a:ext cx="19065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475D9A"/>
                  </a:solidFill>
                  <a:latin typeface="Roboto Mono"/>
                  <a:ea typeface="Roboto Mono"/>
                  <a:cs typeface="Roboto Mono"/>
                  <a:sym typeface="Roboto Mono"/>
                </a:rPr>
                <a:t>parse_data.py</a:t>
              </a:r>
              <a:endParaRPr b="1" i="0" sz="1600" u="none" cap="none" strike="noStrike">
                <a:solidFill>
                  <a:srgbClr val="475D9A"/>
                </a:solidFill>
                <a:latin typeface="Roboto Mono"/>
                <a:ea typeface="Roboto Mono"/>
                <a:cs typeface="Roboto Mono"/>
                <a:sym typeface="Roboto Mono"/>
              </a:endParaRPr>
            </a:p>
          </p:txBody>
        </p:sp>
      </p:grpSp>
      <p:sp>
        <p:nvSpPr>
          <p:cNvPr id="346" name="Google Shape;346;g3f54553dcc4_0_1317"/>
          <p:cNvSpPr/>
          <p:nvPr/>
        </p:nvSpPr>
        <p:spPr>
          <a:xfrm>
            <a:off x="0" y="0"/>
            <a:ext cx="9184500" cy="5143500"/>
          </a:xfrm>
          <a:prstGeom prst="rect">
            <a:avLst/>
          </a:prstGeom>
          <a:solidFill>
            <a:srgbClr val="FFFDFD">
              <a:alpha val="70196"/>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nvGrpSpPr>
          <p:cNvPr id="347" name="Google Shape;347;g3f54553dcc4_0_1317"/>
          <p:cNvGrpSpPr/>
          <p:nvPr/>
        </p:nvGrpSpPr>
        <p:grpSpPr>
          <a:xfrm>
            <a:off x="2946300" y="3130217"/>
            <a:ext cx="3251400" cy="1692599"/>
            <a:chOff x="7091095" y="842397"/>
            <a:chExt cx="3251400" cy="1174030"/>
          </a:xfrm>
        </p:grpSpPr>
        <p:sp>
          <p:nvSpPr>
            <p:cNvPr id="348" name="Google Shape;348;g3f54553dcc4_0_1317"/>
            <p:cNvSpPr/>
            <p:nvPr/>
          </p:nvSpPr>
          <p:spPr>
            <a:xfrm>
              <a:off x="7091095" y="842397"/>
              <a:ext cx="3251400" cy="780300"/>
            </a:xfrm>
            <a:prstGeom prst="roundRect">
              <a:avLst>
                <a:gd fmla="val 4221" name="adj"/>
              </a:avLst>
            </a:prstGeom>
            <a:noFill/>
            <a:ln cap="flat" cmpd="sng" w="28575">
              <a:solidFill>
                <a:schemeClr val="accent6"/>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accent2"/>
                  </a:solidFill>
                  <a:latin typeface="Roboto Mono"/>
                  <a:ea typeface="Roboto Mono"/>
                  <a:cs typeface="Roboto Mono"/>
                  <a:sym typeface="Roboto Mono"/>
                </a:rPr>
                <a:t>def </a:t>
              </a:r>
              <a:r>
                <a:rPr b="1" i="0" lang="en" sz="1200" u="none" cap="none" strike="noStrike">
                  <a:solidFill>
                    <a:schemeClr val="accent1"/>
                  </a:solidFill>
                  <a:latin typeface="Roboto Mono"/>
                  <a:ea typeface="Roboto Mono"/>
                  <a:cs typeface="Roboto Mono"/>
                  <a:sym typeface="Roboto Mono"/>
                </a:rPr>
                <a:t>get_avgs_and_seasons</a:t>
              </a:r>
              <a:r>
                <a:rPr b="0" i="0" lang="en" sz="1200" u="none" cap="none" strike="noStrike">
                  <a:solidFill>
                    <a:srgbClr val="434343"/>
                  </a:solidFill>
                  <a:latin typeface="Roboto Mono"/>
                  <a:ea typeface="Roboto Mono"/>
                  <a:cs typeface="Roboto Mono"/>
                  <a:sym typeface="Roboto Mono"/>
                </a:rPr>
                <a:t>(games):</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	</a:t>
              </a:r>
              <a:r>
                <a:rPr b="0" i="0" lang="en" sz="1200" u="none" cap="none" strike="noStrike">
                  <a:solidFill>
                    <a:schemeClr val="dk1"/>
                  </a:solidFill>
                  <a:latin typeface="Roboto Mono"/>
                  <a:ea typeface="Roboto Mono"/>
                  <a:cs typeface="Roboto Mono"/>
                  <a:sym typeface="Roboto Mono"/>
                </a:rPr>
                <a:t>...</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season_totals = {}</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season_counts = {}</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a:t>
              </a:r>
              <a:endParaRPr b="0" i="0" sz="1200" u="none" cap="none" strike="noStrike">
                <a:solidFill>
                  <a:srgbClr val="434343"/>
                </a:solidFill>
                <a:latin typeface="Roboto Mono"/>
                <a:ea typeface="Roboto Mono"/>
                <a:cs typeface="Roboto Mono"/>
                <a:sym typeface="Roboto Mono"/>
              </a:endParaRPr>
            </a:p>
          </p:txBody>
        </p:sp>
        <p:sp>
          <p:nvSpPr>
            <p:cNvPr id="349" name="Google Shape;349;g3f54553dcc4_0_1317"/>
            <p:cNvSpPr txBox="1"/>
            <p:nvPr/>
          </p:nvSpPr>
          <p:spPr>
            <a:xfrm>
              <a:off x="7724925" y="1622827"/>
              <a:ext cx="19065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accent6"/>
                  </a:solidFill>
                  <a:latin typeface="Roboto Mono"/>
                  <a:ea typeface="Roboto Mono"/>
                  <a:cs typeface="Roboto Mono"/>
                  <a:sym typeface="Roboto Mono"/>
                </a:rPr>
                <a:t>plot_nfl.py</a:t>
              </a:r>
              <a:endParaRPr b="1" i="0" sz="1600" u="none" cap="none" strike="noStrike">
                <a:solidFill>
                  <a:schemeClr val="accent6"/>
                </a:solidFill>
                <a:latin typeface="Roboto Mono"/>
                <a:ea typeface="Roboto Mono"/>
                <a:cs typeface="Roboto Mono"/>
                <a:sym typeface="Roboto Mono"/>
              </a:endParaRPr>
            </a:p>
          </p:txBody>
        </p:sp>
      </p:grpSp>
      <p:cxnSp>
        <p:nvCxnSpPr>
          <p:cNvPr id="350" name="Google Shape;350;g3f54553dcc4_0_1317"/>
          <p:cNvCxnSpPr/>
          <p:nvPr/>
        </p:nvCxnSpPr>
        <p:spPr>
          <a:xfrm flipH="1">
            <a:off x="2339325" y="3414700"/>
            <a:ext cx="480000" cy="314100"/>
          </a:xfrm>
          <a:prstGeom prst="straightConnector1">
            <a:avLst/>
          </a:prstGeom>
          <a:noFill/>
          <a:ln cap="flat" cmpd="sng" w="19050">
            <a:solidFill>
              <a:schemeClr val="accent6"/>
            </a:solidFill>
            <a:prstDash val="solid"/>
            <a:round/>
            <a:headEnd len="sm" w="sm" type="none"/>
            <a:tailEnd len="med" w="med" type="triangle"/>
          </a:ln>
        </p:spPr>
      </p:cxnSp>
      <p:sp>
        <p:nvSpPr>
          <p:cNvPr id="351" name="Google Shape;351;g3f54553dcc4_0_1317"/>
          <p:cNvSpPr txBox="1"/>
          <p:nvPr>
            <p:ph idx="4294967295" type="body"/>
          </p:nvPr>
        </p:nvSpPr>
        <p:spPr>
          <a:xfrm>
            <a:off x="235725" y="3728800"/>
            <a:ext cx="2583600" cy="1242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935"/>
              <a:buNone/>
            </a:pPr>
            <a:r>
              <a:rPr lang="en" sz="1430"/>
              <a:t>A file containing a function that parses dictionary data into two lists we can use to graph! Also the place we’ll be putting  graphing code</a:t>
            </a:r>
            <a:endParaRPr sz="143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g3f54553dcc4_0_13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357" name="Google Shape;357;g3f54553dcc4_0_1334"/>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chemeClr val="accent3"/>
                </a:solidFill>
              </a:rPr>
              <a:t>Example:</a:t>
            </a:r>
            <a:r>
              <a:rPr lang="en"/>
              <a:t> NFL</a:t>
            </a:r>
            <a:endParaRPr/>
          </a:p>
        </p:txBody>
      </p:sp>
      <p:grpSp>
        <p:nvGrpSpPr>
          <p:cNvPr id="358" name="Google Shape;358;g3f54553dcc4_0_1334"/>
          <p:cNvGrpSpPr/>
          <p:nvPr/>
        </p:nvGrpSpPr>
        <p:grpSpPr>
          <a:xfrm>
            <a:off x="100600" y="1131925"/>
            <a:ext cx="2795990" cy="1692575"/>
            <a:chOff x="6021188" y="842400"/>
            <a:chExt cx="3253800" cy="1692575"/>
          </a:xfrm>
        </p:grpSpPr>
        <p:sp>
          <p:nvSpPr>
            <p:cNvPr id="359" name="Google Shape;359;g3f54553dcc4_0_1334"/>
            <p:cNvSpPr/>
            <p:nvPr/>
          </p:nvSpPr>
          <p:spPr>
            <a:xfrm>
              <a:off x="6021188" y="842400"/>
              <a:ext cx="3253800" cy="1252500"/>
            </a:xfrm>
            <a:prstGeom prst="roundRect">
              <a:avLst>
                <a:gd fmla="val 4221" name="adj"/>
              </a:avLst>
            </a:prstGeom>
            <a:noFill/>
            <a:ln cap="flat" cmpd="sng" w="28575">
              <a:solidFill>
                <a:srgbClr val="AB5457"/>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schedule_season,schedule_date…</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2018,2019-01-06,Chicago Bears…..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2022,2023-01-08,Atlanta Falcons…..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1981,1981-10-11,San Francisco 49ers…..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2014,2014-10-12,Oakland Raiders…..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2012,2012-10-14,Arizona Cardinals…..</a:t>
              </a:r>
              <a:endParaRPr b="0" i="0" sz="1200" u="none" cap="none" strike="noStrike">
                <a:solidFill>
                  <a:srgbClr val="434343"/>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434343"/>
                </a:solidFill>
                <a:latin typeface="Calibri"/>
                <a:ea typeface="Calibri"/>
                <a:cs typeface="Calibri"/>
                <a:sym typeface="Calibri"/>
              </a:endParaRPr>
            </a:p>
          </p:txBody>
        </p:sp>
        <p:sp>
          <p:nvSpPr>
            <p:cNvPr id="360" name="Google Shape;360;g3f54553dcc4_0_1334"/>
            <p:cNvSpPr txBox="1"/>
            <p:nvPr/>
          </p:nvSpPr>
          <p:spPr>
            <a:xfrm>
              <a:off x="6473525" y="2141375"/>
              <a:ext cx="23193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AB5457"/>
                  </a:solidFill>
                  <a:latin typeface="Roboto Mono"/>
                  <a:ea typeface="Roboto Mono"/>
                  <a:cs typeface="Roboto Mono"/>
                  <a:sym typeface="Roboto Mono"/>
                </a:rPr>
                <a:t>games_data.csv</a:t>
              </a:r>
              <a:endParaRPr b="1" i="0" sz="1600" u="none" cap="none" strike="noStrike">
                <a:solidFill>
                  <a:srgbClr val="AB5457"/>
                </a:solidFill>
                <a:latin typeface="Roboto Mono"/>
                <a:ea typeface="Roboto Mono"/>
                <a:cs typeface="Roboto Mono"/>
                <a:sym typeface="Roboto Mono"/>
              </a:endParaRPr>
            </a:p>
          </p:txBody>
        </p:sp>
      </p:grpSp>
      <p:grpSp>
        <p:nvGrpSpPr>
          <p:cNvPr id="361" name="Google Shape;361;g3f54553dcc4_0_1334"/>
          <p:cNvGrpSpPr/>
          <p:nvPr/>
        </p:nvGrpSpPr>
        <p:grpSpPr>
          <a:xfrm>
            <a:off x="3082057" y="1131925"/>
            <a:ext cx="2502300" cy="1692575"/>
            <a:chOff x="7091105" y="842400"/>
            <a:chExt cx="2502300" cy="1692575"/>
          </a:xfrm>
        </p:grpSpPr>
        <p:sp>
          <p:nvSpPr>
            <p:cNvPr id="362" name="Google Shape;362;g3f54553dcc4_0_1334"/>
            <p:cNvSpPr/>
            <p:nvPr/>
          </p:nvSpPr>
          <p:spPr>
            <a:xfrm>
              <a:off x="7091105" y="842400"/>
              <a:ext cx="2502300" cy="1260900"/>
            </a:xfrm>
            <a:prstGeom prst="roundRect">
              <a:avLst>
                <a:gd fmla="val 4221" name="adj"/>
              </a:avLst>
            </a:prstGeom>
            <a:noFill/>
            <a:ln cap="flat" cmpd="sng" w="28575">
              <a:solidFill>
                <a:srgbClr val="475D9A"/>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accent2"/>
                  </a:solidFill>
                  <a:latin typeface="Roboto Mono"/>
                  <a:ea typeface="Roboto Mono"/>
                  <a:cs typeface="Roboto Mono"/>
                  <a:sym typeface="Roboto Mono"/>
                </a:rPr>
                <a:t>def</a:t>
              </a:r>
              <a:r>
                <a:rPr b="0" i="0" lang="en" sz="1200" u="none" cap="none" strike="noStrike">
                  <a:solidFill>
                    <a:srgbClr val="434343"/>
                  </a:solidFill>
                  <a:latin typeface="Roboto Mono"/>
                  <a:ea typeface="Roboto Mono"/>
                  <a:cs typeface="Roboto Mono"/>
                  <a:sym typeface="Roboto Mono"/>
                </a:rPr>
                <a:t> </a:t>
              </a:r>
              <a:r>
                <a:rPr b="1" i="0" lang="en" sz="1200" u="none" cap="none" strike="noStrike">
                  <a:solidFill>
                    <a:schemeClr val="accent1"/>
                  </a:solidFill>
                  <a:latin typeface="Roboto Mono"/>
                  <a:ea typeface="Roboto Mono"/>
                  <a:cs typeface="Roboto Mono"/>
                  <a:sym typeface="Roboto Mono"/>
                </a:rPr>
                <a:t>load_games</a:t>
              </a:r>
              <a:r>
                <a:rPr b="0" i="0" lang="en" sz="1200" u="none" cap="none" strike="noStrike">
                  <a:solidFill>
                    <a:srgbClr val="434343"/>
                  </a:solidFill>
                  <a:latin typeface="Roboto Mono"/>
                  <a:ea typeface="Roboto Mono"/>
                  <a:cs typeface="Roboto Mono"/>
                  <a:sym typeface="Roboto Mono"/>
                </a:rPr>
                <a:t>(csv_file)</a:t>
              </a:r>
              <a:r>
                <a:rPr b="0" i="0" lang="en" sz="1200" u="none" cap="none" strike="noStrike">
                  <a:solidFill>
                    <a:srgbClr val="434343"/>
                  </a:solidFill>
                  <a:latin typeface="Calibri"/>
                  <a:ea typeface="Calibri"/>
                  <a:cs typeface="Calibri"/>
                  <a:sym typeface="Calibri"/>
                </a:rPr>
                <a:t>:</a:t>
              </a:r>
              <a:endParaRPr b="0" i="0" sz="1200" u="none" cap="none" strike="noStrike">
                <a:solidFill>
                  <a:srgbClr val="434343"/>
                </a:solidFill>
                <a:latin typeface="Calibri"/>
                <a:ea typeface="Calibri"/>
                <a:cs typeface="Calibri"/>
                <a:sym typeface="Calibri"/>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a:t>
              </a:r>
              <a:endParaRPr b="0" i="0" sz="1200" u="none" cap="none" strike="noStrike">
                <a:solidFill>
                  <a:srgbClr val="434343"/>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with open(csv...</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	...</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Roboto Mono"/>
                  <a:ea typeface="Roboto Mono"/>
                  <a:cs typeface="Roboto Mono"/>
                  <a:sym typeface="Roboto Mono"/>
                </a:rPr>
                <a:t>	...</a:t>
              </a:r>
              <a:endParaRPr b="0" i="0" sz="1200" u="none" cap="none" strike="noStrike">
                <a:solidFill>
                  <a:srgbClr val="434343"/>
                </a:solidFill>
                <a:latin typeface="Roboto Mono"/>
                <a:ea typeface="Roboto Mono"/>
                <a:cs typeface="Roboto Mono"/>
                <a:sym typeface="Roboto Mono"/>
              </a:endParaRPr>
            </a:p>
          </p:txBody>
        </p:sp>
        <p:sp>
          <p:nvSpPr>
            <p:cNvPr id="363" name="Google Shape;363;g3f54553dcc4_0_1334"/>
            <p:cNvSpPr txBox="1"/>
            <p:nvPr/>
          </p:nvSpPr>
          <p:spPr>
            <a:xfrm>
              <a:off x="7390028" y="2141375"/>
              <a:ext cx="1906500" cy="393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475D9A"/>
                  </a:solidFill>
                  <a:latin typeface="Roboto Mono"/>
                  <a:ea typeface="Roboto Mono"/>
                  <a:cs typeface="Roboto Mono"/>
                  <a:sym typeface="Roboto Mono"/>
                </a:rPr>
                <a:t>parse_data.py</a:t>
              </a:r>
              <a:endParaRPr b="1" i="0" sz="1600" u="none" cap="none" strike="noStrike">
                <a:solidFill>
                  <a:srgbClr val="475D9A"/>
                </a:solidFill>
                <a:latin typeface="Roboto Mono"/>
                <a:ea typeface="Roboto Mono"/>
                <a:cs typeface="Roboto Mono"/>
                <a:sym typeface="Roboto Mono"/>
              </a:endParaRPr>
            </a:p>
          </p:txBody>
        </p:sp>
      </p:grpSp>
      <p:grpSp>
        <p:nvGrpSpPr>
          <p:cNvPr id="364" name="Google Shape;364;g3f54553dcc4_0_1334"/>
          <p:cNvGrpSpPr/>
          <p:nvPr/>
        </p:nvGrpSpPr>
        <p:grpSpPr>
          <a:xfrm>
            <a:off x="5805450" y="1149025"/>
            <a:ext cx="3251400" cy="1716103"/>
            <a:chOff x="7091091" y="842402"/>
            <a:chExt cx="3251400" cy="1190333"/>
          </a:xfrm>
        </p:grpSpPr>
        <p:sp>
          <p:nvSpPr>
            <p:cNvPr id="365" name="Google Shape;365;g3f54553dcc4_0_1334"/>
            <p:cNvSpPr/>
            <p:nvPr/>
          </p:nvSpPr>
          <p:spPr>
            <a:xfrm>
              <a:off x="7091091" y="842402"/>
              <a:ext cx="3251400" cy="856800"/>
            </a:xfrm>
            <a:prstGeom prst="roundRect">
              <a:avLst>
                <a:gd fmla="val 4221" name="adj"/>
              </a:avLst>
            </a:prstGeom>
            <a:noFill/>
            <a:ln cap="flat" cmpd="sng" w="28575">
              <a:solidFill>
                <a:schemeClr val="accent6"/>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accent2"/>
                  </a:solidFill>
                  <a:latin typeface="Roboto Mono"/>
                  <a:ea typeface="Roboto Mono"/>
                  <a:cs typeface="Roboto Mono"/>
                  <a:sym typeface="Roboto Mono"/>
                </a:rPr>
                <a:t>def </a:t>
              </a:r>
              <a:r>
                <a:rPr b="1" i="0" lang="en" sz="1200" u="none" cap="none" strike="noStrike">
                  <a:solidFill>
                    <a:schemeClr val="accent1"/>
                  </a:solidFill>
                  <a:latin typeface="Roboto Mono"/>
                  <a:ea typeface="Roboto Mono"/>
                  <a:cs typeface="Roboto Mono"/>
                  <a:sym typeface="Roboto Mono"/>
                </a:rPr>
                <a:t>get_avgs_and_seasons</a:t>
              </a:r>
              <a:r>
                <a:rPr b="0" i="0" lang="en" sz="1200" u="none" cap="none" strike="noStrike">
                  <a:solidFill>
                    <a:srgbClr val="434343"/>
                  </a:solidFill>
                  <a:latin typeface="Roboto Mono"/>
                  <a:ea typeface="Roboto Mono"/>
                  <a:cs typeface="Roboto Mono"/>
                  <a:sym typeface="Roboto Mono"/>
                </a:rPr>
                <a:t>(games):</a:t>
              </a:r>
              <a:endParaRPr b="0" i="0" sz="1200" u="none" cap="none" strike="noStrike">
                <a:solidFill>
                  <a:srgbClr val="434343"/>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434343"/>
                  </a:solidFill>
                  <a:latin typeface="Calibri"/>
                  <a:ea typeface="Calibri"/>
                  <a:cs typeface="Calibri"/>
                  <a:sym typeface="Calibri"/>
                </a:rPr>
                <a:t>	</a:t>
              </a:r>
              <a:r>
                <a:rPr b="0" i="0" lang="en" sz="1200" u="none" cap="none" strike="noStrike">
                  <a:solidFill>
                    <a:schemeClr val="dk1"/>
                  </a:solidFill>
                  <a:latin typeface="Roboto Mono"/>
                  <a:ea typeface="Roboto Mono"/>
                  <a:cs typeface="Roboto Mono"/>
                  <a:sym typeface="Roboto Mono"/>
                </a:rPr>
                <a:t>...</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season_totals = {}</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season_counts = {}</a:t>
              </a:r>
              <a:endParaRPr b="0" i="0" sz="1200" u="none" cap="none" strike="noStrike">
                <a:solidFill>
                  <a:schemeClr val="dk1"/>
                </a:solidFill>
                <a:latin typeface="Roboto Mono"/>
                <a:ea typeface="Roboto Mono"/>
                <a:cs typeface="Roboto Mono"/>
                <a:sym typeface="Roboto Mono"/>
              </a:endParaRPr>
            </a:p>
            <a:p>
              <a:pPr indent="457200" lvl="0" marL="0" marR="0" rtl="0" algn="l">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Roboto Mono"/>
                  <a:ea typeface="Roboto Mono"/>
                  <a:cs typeface="Roboto Mono"/>
                  <a:sym typeface="Roboto Mono"/>
                </a:rPr>
                <a:t>...</a:t>
              </a:r>
              <a:endParaRPr b="0" i="0" sz="1200" u="none" cap="none" strike="noStrike">
                <a:solidFill>
                  <a:srgbClr val="434343"/>
                </a:solidFill>
                <a:latin typeface="Roboto Mono"/>
                <a:ea typeface="Roboto Mono"/>
                <a:cs typeface="Roboto Mono"/>
                <a:sym typeface="Roboto Mono"/>
              </a:endParaRPr>
            </a:p>
          </p:txBody>
        </p:sp>
        <p:sp>
          <p:nvSpPr>
            <p:cNvPr id="366" name="Google Shape;366;g3f54553dcc4_0_1334"/>
            <p:cNvSpPr txBox="1"/>
            <p:nvPr/>
          </p:nvSpPr>
          <p:spPr>
            <a:xfrm>
              <a:off x="7767866" y="1730035"/>
              <a:ext cx="1906500" cy="3027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chemeClr val="accent6"/>
                  </a:solidFill>
                  <a:latin typeface="Roboto Mono"/>
                  <a:ea typeface="Roboto Mono"/>
                  <a:cs typeface="Roboto Mono"/>
                  <a:sym typeface="Roboto Mono"/>
                </a:rPr>
                <a:t>plot_nfl.py</a:t>
              </a:r>
              <a:endParaRPr b="1" i="0" sz="1600" u="none" cap="none" strike="noStrike">
                <a:solidFill>
                  <a:schemeClr val="accent6"/>
                </a:solidFill>
                <a:latin typeface="Roboto Mono"/>
                <a:ea typeface="Roboto Mono"/>
                <a:cs typeface="Roboto Mono"/>
                <a:sym typeface="Roboto Mono"/>
              </a:endParaRPr>
            </a:p>
          </p:txBody>
        </p:sp>
      </p:grpSp>
      <p:grpSp>
        <p:nvGrpSpPr>
          <p:cNvPr id="367" name="Google Shape;367;g3f54553dcc4_0_1334"/>
          <p:cNvGrpSpPr/>
          <p:nvPr/>
        </p:nvGrpSpPr>
        <p:grpSpPr>
          <a:xfrm>
            <a:off x="311700" y="3284677"/>
            <a:ext cx="8419800" cy="1641995"/>
            <a:chOff x="311700" y="2076163"/>
            <a:chExt cx="8419800" cy="1641995"/>
          </a:xfrm>
        </p:grpSpPr>
        <p:sp>
          <p:nvSpPr>
            <p:cNvPr id="368" name="Google Shape;368;g3f54553dcc4_0_1334"/>
            <p:cNvSpPr txBox="1"/>
            <p:nvPr/>
          </p:nvSpPr>
          <p:spPr>
            <a:xfrm>
              <a:off x="311700" y="2525958"/>
              <a:ext cx="8419800" cy="1192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434343"/>
                  </a:solidFill>
                  <a:latin typeface="Calibri"/>
                  <a:ea typeface="Calibri"/>
                  <a:cs typeface="Calibri"/>
                  <a:sym typeface="Calibri"/>
                </a:rPr>
                <a:t>Within the </a:t>
              </a:r>
              <a:r>
                <a:rPr b="1" i="0" lang="en" sz="1600" u="none" cap="none" strike="noStrike">
                  <a:solidFill>
                    <a:schemeClr val="accent6"/>
                  </a:solidFill>
                  <a:latin typeface="Roboto Mono"/>
                  <a:ea typeface="Roboto Mono"/>
                  <a:cs typeface="Roboto Mono"/>
                  <a:sym typeface="Roboto Mono"/>
                </a:rPr>
                <a:t>plot_nfl.py</a:t>
              </a:r>
              <a:r>
                <a:rPr b="1" i="0" lang="en" sz="1600" u="none" cap="none" strike="noStrike">
                  <a:solidFill>
                    <a:schemeClr val="accent6"/>
                  </a:solidFill>
                  <a:latin typeface="Calibri"/>
                  <a:ea typeface="Calibri"/>
                  <a:cs typeface="Calibri"/>
                  <a:sym typeface="Calibri"/>
                </a:rPr>
                <a:t> </a:t>
              </a:r>
              <a:r>
                <a:rPr b="0" i="0" lang="en" sz="1800" u="none" cap="none" strike="noStrike">
                  <a:solidFill>
                    <a:schemeClr val="dk1"/>
                  </a:solidFill>
                  <a:latin typeface="Calibri"/>
                  <a:ea typeface="Calibri"/>
                  <a:cs typeface="Calibri"/>
                  <a:sym typeface="Calibri"/>
                </a:rPr>
                <a:t>file, write code that calls the previously defined functions and plots the data returned from </a:t>
              </a:r>
              <a:r>
                <a:rPr b="1" i="0" lang="en" sz="1800" u="none" cap="none" strike="noStrike">
                  <a:solidFill>
                    <a:schemeClr val="accent1"/>
                  </a:solidFill>
                  <a:latin typeface="Calibri"/>
                  <a:ea typeface="Calibri"/>
                  <a:cs typeface="Calibri"/>
                  <a:sym typeface="Calibri"/>
                </a:rPr>
                <a:t>get_avgs_and_seasons</a:t>
              </a:r>
              <a:r>
                <a:rPr b="0" i="0" lang="en" sz="1800" u="none" cap="none" strike="noStrike">
                  <a:solidFill>
                    <a:schemeClr val="dk1"/>
                  </a:solidFill>
                  <a:latin typeface="Calibri"/>
                  <a:ea typeface="Calibri"/>
                  <a:cs typeface="Calibri"/>
                  <a:sym typeface="Calibri"/>
                </a:rPr>
                <a:t> on a graph (with a title and axis labels)</a:t>
              </a:r>
              <a:endParaRPr b="1" i="0" sz="1800" u="none" cap="none" strike="noStrike">
                <a:solidFill>
                  <a:schemeClr val="accent6"/>
                </a:solidFill>
                <a:latin typeface="Roboto Mono"/>
                <a:ea typeface="Roboto Mono"/>
                <a:cs typeface="Roboto Mono"/>
                <a:sym typeface="Roboto Mono"/>
              </a:endParaRPr>
            </a:p>
          </p:txBody>
        </p:sp>
        <p:sp>
          <p:nvSpPr>
            <p:cNvPr id="369" name="Google Shape;369;g3f54553dcc4_0_1334"/>
            <p:cNvSpPr/>
            <p:nvPr/>
          </p:nvSpPr>
          <p:spPr>
            <a:xfrm>
              <a:off x="311700" y="2076163"/>
              <a:ext cx="907800" cy="330000"/>
            </a:xfrm>
            <a:prstGeom prst="roundRect">
              <a:avLst>
                <a:gd fmla="val 16667" name="adj"/>
              </a:avLst>
            </a:prstGeom>
            <a:solidFill>
              <a:srgbClr val="41594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FFFFFF"/>
                  </a:solidFill>
                  <a:latin typeface="Calibri"/>
                  <a:ea typeface="Calibri"/>
                  <a:cs typeface="Calibri"/>
                  <a:sym typeface="Calibri"/>
                </a:rPr>
                <a:t>Your Task</a:t>
              </a:r>
              <a:endParaRPr b="1" i="0" sz="1400" u="none" cap="none" strike="noStrike">
                <a:solidFill>
                  <a:srgbClr val="FFFFFF"/>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g3f5dc4b7b0c_0_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19" name="Google Shape;119;g3f5dc4b7b0c_0_0"/>
          <p:cNvSpPr txBox="1"/>
          <p:nvPr>
            <p:ph idx="1" type="body"/>
          </p:nvPr>
        </p:nvSpPr>
        <p:spPr>
          <a:xfrm>
            <a:off x="311700" y="1050525"/>
            <a:ext cx="8709600" cy="3549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b="1" lang="en" u="sng">
                <a:solidFill>
                  <a:schemeClr val="hlink"/>
                </a:solidFill>
                <a:hlinkClick r:id="rId3"/>
              </a:rPr>
              <a:t>Midterm Scores</a:t>
            </a:r>
            <a:r>
              <a:rPr lang="en"/>
              <a:t> available on Gradescope</a:t>
            </a:r>
            <a:endParaRPr/>
          </a:p>
          <a:p>
            <a:pPr indent="-342900" lvl="1" marL="914400" rtl="0" algn="l">
              <a:lnSpc>
                <a:spcPct val="150000"/>
              </a:lnSpc>
              <a:spcBef>
                <a:spcPts val="0"/>
              </a:spcBef>
              <a:spcAft>
                <a:spcPts val="0"/>
              </a:spcAft>
              <a:buSzPts val="1800"/>
              <a:buChar char="○"/>
            </a:pPr>
            <a:r>
              <a:rPr lang="en"/>
              <a:t>Accepting Regrade Requests until Friday, July 31 at 11:59pm</a:t>
            </a:r>
            <a:endParaRPr/>
          </a:p>
          <a:p>
            <a:pPr indent="-342900" lvl="0" marL="457200" rtl="0" algn="l">
              <a:lnSpc>
                <a:spcPct val="150000"/>
              </a:lnSpc>
              <a:spcBef>
                <a:spcPts val="0"/>
              </a:spcBef>
              <a:spcAft>
                <a:spcPts val="0"/>
              </a:spcAft>
              <a:buSzPts val="1800"/>
              <a:buChar char="●"/>
            </a:pPr>
            <a:r>
              <a:rPr b="1" lang="en" u="sng">
                <a:solidFill>
                  <a:schemeClr val="hlink"/>
                </a:solidFill>
                <a:hlinkClick r:id="rId4"/>
              </a:rPr>
              <a:t>Programming Practice 5</a:t>
            </a:r>
            <a:r>
              <a:rPr b="1" lang="en"/>
              <a:t> due Sunday,</a:t>
            </a:r>
            <a:r>
              <a:rPr lang="en"/>
              <a:t> </a:t>
            </a:r>
            <a:r>
              <a:rPr b="1" lang="en"/>
              <a:t>August 2 at 11:59 PM</a:t>
            </a:r>
            <a:endParaRPr b="1"/>
          </a:p>
          <a:p>
            <a:pPr indent="-342900" lvl="0" marL="457200" rtl="0" algn="l">
              <a:lnSpc>
                <a:spcPct val="150000"/>
              </a:lnSpc>
              <a:spcBef>
                <a:spcPts val="0"/>
              </a:spcBef>
              <a:spcAft>
                <a:spcPts val="0"/>
              </a:spcAft>
              <a:buSzPts val="1800"/>
              <a:buChar char="●"/>
            </a:pPr>
            <a:r>
              <a:rPr b="1" lang="en" u="sng">
                <a:solidFill>
                  <a:schemeClr val="hlink"/>
                </a:solidFill>
                <a:hlinkClick r:id="rId5"/>
              </a:rPr>
              <a:t>Homework Assignment 4</a:t>
            </a:r>
            <a:r>
              <a:rPr b="1" lang="en"/>
              <a:t> due Monday, August 3 at 11:59 PM </a:t>
            </a:r>
            <a:endParaRPr/>
          </a:p>
          <a:p>
            <a:pPr indent="-342900" lvl="0" marL="457200" rtl="0" algn="l">
              <a:lnSpc>
                <a:spcPct val="150000"/>
              </a:lnSpc>
              <a:spcBef>
                <a:spcPts val="0"/>
              </a:spcBef>
              <a:spcAft>
                <a:spcPts val="0"/>
              </a:spcAft>
              <a:buSzPts val="1800"/>
              <a:buChar char="●"/>
            </a:pPr>
            <a:r>
              <a:rPr b="1" lang="en" u="sng">
                <a:solidFill>
                  <a:schemeClr val="hlink"/>
                </a:solidFill>
                <a:hlinkClick r:id="rId6"/>
              </a:rPr>
              <a:t>Resubmission Cycle 2</a:t>
            </a:r>
            <a:r>
              <a:rPr lang="en"/>
              <a:t> </a:t>
            </a:r>
            <a:r>
              <a:rPr b="1" lang="en"/>
              <a:t>due tonight July 29th at 11:59pm</a:t>
            </a:r>
            <a:endParaRPr b="1"/>
          </a:p>
          <a:p>
            <a:pPr indent="-342900" lvl="1" marL="914400" rtl="0" algn="l">
              <a:lnSpc>
                <a:spcPct val="150000"/>
              </a:lnSpc>
              <a:spcBef>
                <a:spcPts val="0"/>
              </a:spcBef>
              <a:spcAft>
                <a:spcPts val="0"/>
              </a:spcAft>
              <a:buSzPts val="1800"/>
              <a:buChar char="○"/>
            </a:pPr>
            <a:r>
              <a:rPr lang="en"/>
              <a:t>Homework 1 and Homework 2 are eligible</a:t>
            </a:r>
            <a:endParaRPr/>
          </a:p>
          <a:p>
            <a:pPr indent="-342900" lvl="1" marL="914400" rtl="0" algn="l">
              <a:lnSpc>
                <a:spcPct val="150000"/>
              </a:lnSpc>
              <a:spcBef>
                <a:spcPts val="0"/>
              </a:spcBef>
              <a:spcAft>
                <a:spcPts val="0"/>
              </a:spcAft>
              <a:buSzPts val="1800"/>
              <a:buChar char="○"/>
            </a:pPr>
            <a:r>
              <a:rPr lang="en"/>
              <a:t>Fill out the </a:t>
            </a:r>
            <a:r>
              <a:rPr lang="en" u="sng">
                <a:solidFill>
                  <a:schemeClr val="hlink"/>
                </a:solidFill>
                <a:hlinkClick r:id="rId7"/>
              </a:rPr>
              <a:t>Google Form!</a:t>
            </a:r>
            <a:endParaRPr/>
          </a:p>
        </p:txBody>
      </p:sp>
      <p:sp>
        <p:nvSpPr>
          <p:cNvPr id="120" name="Google Shape;120;g3f5dc4b7b0c_0_0"/>
          <p:cNvSpPr txBox="1"/>
          <p:nvPr>
            <p:ph type="title"/>
          </p:nvPr>
        </p:nvSpPr>
        <p:spPr>
          <a:xfrm>
            <a:off x="311700" y="281921"/>
            <a:ext cx="8520600" cy="707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Announcements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9">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g3f54553dcc4_0_135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375" name="Google Shape;375;g3f54553dcc4_0_1351"/>
          <p:cNvSpPr txBox="1"/>
          <p:nvPr>
            <p:ph type="title"/>
          </p:nvPr>
        </p:nvSpPr>
        <p:spPr>
          <a:xfrm>
            <a:off x="311700" y="281925"/>
            <a:ext cx="80541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chemeClr val="accent3"/>
                </a:solidFill>
              </a:rPr>
              <a:t>Example:</a:t>
            </a:r>
            <a:r>
              <a:rPr lang="en"/>
              <a:t> NFL - Answers</a:t>
            </a:r>
            <a:endParaRPr/>
          </a:p>
        </p:txBody>
      </p:sp>
      <p:sp>
        <p:nvSpPr>
          <p:cNvPr id="376" name="Google Shape;376;g3f54553dcc4_0_1351"/>
          <p:cNvSpPr/>
          <p:nvPr/>
        </p:nvSpPr>
        <p:spPr>
          <a:xfrm>
            <a:off x="418225" y="2315581"/>
            <a:ext cx="8054100" cy="2661900"/>
          </a:xfrm>
          <a:prstGeom prst="roundRect">
            <a:avLst>
              <a:gd fmla="val 6463" name="adj"/>
            </a:avLst>
          </a:prstGeom>
          <a:solidFill>
            <a:srgbClr val="FDF6E7"/>
          </a:solidFill>
          <a:ln cap="flat" cmpd="sng" w="28575">
            <a:solidFill>
              <a:schemeClr val="accent6"/>
            </a:solidFill>
            <a:prstDash val="solid"/>
            <a:round/>
            <a:headEnd len="sm" w="sm" type="none"/>
            <a:tailEnd len="sm" w="sm" type="none"/>
          </a:ln>
        </p:spPr>
        <p:txBody>
          <a:bodyPr anchorCtr="0" anchor="ctr" bIns="140325" lIns="140325" spcFirstLastPara="1" rIns="140325" wrap="square" tIns="140325">
            <a:noAutofit/>
          </a:bodyPr>
          <a:lstStyle/>
          <a:p>
            <a:pPr indent="0" lvl="0" marL="0" marR="0" rtl="0" algn="l">
              <a:lnSpc>
                <a:spcPct val="100000"/>
              </a:lnSpc>
              <a:spcBef>
                <a:spcPts val="0"/>
              </a:spcBef>
              <a:spcAft>
                <a:spcPts val="0"/>
              </a:spcAft>
              <a:buClr>
                <a:srgbClr val="000000"/>
              </a:buClr>
              <a:buSzPts val="1642"/>
              <a:buFont typeface="Arial"/>
              <a:buNone/>
            </a:pPr>
            <a:r>
              <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games = </a:t>
            </a:r>
            <a:r>
              <a:rPr b="1" i="0" lang="en" sz="1642" u="none" cap="none" strike="noStrike">
                <a:solidFill>
                  <a:schemeClr val="accent1"/>
                </a:solidFill>
                <a:latin typeface="Roboto Mono"/>
                <a:ea typeface="Roboto Mono"/>
                <a:cs typeface="Roboto Mono"/>
                <a:sym typeface="Roboto Mono"/>
              </a:rPr>
              <a:t>load_games</a:t>
            </a:r>
            <a:r>
              <a:rPr b="0" i="0" lang="en" sz="1642" u="none" cap="none" strike="noStrike">
                <a:solidFill>
                  <a:schemeClr val="dk1"/>
                </a:solidFill>
                <a:latin typeface="Roboto Mono"/>
                <a:ea typeface="Roboto Mono"/>
                <a:cs typeface="Roboto Mono"/>
                <a:sym typeface="Roboto Mono"/>
              </a:rPr>
              <a:t>(</a:t>
            </a:r>
            <a:r>
              <a:rPr b="0" i="0" lang="en" sz="1642" u="none" cap="none" strike="noStrike">
                <a:solidFill>
                  <a:schemeClr val="accent4"/>
                </a:solidFill>
                <a:latin typeface="Roboto Mono"/>
                <a:ea typeface="Roboto Mono"/>
                <a:cs typeface="Roboto Mono"/>
                <a:sym typeface="Roboto Mono"/>
              </a:rPr>
              <a:t>"games_data.csv"</a:t>
            </a:r>
            <a:r>
              <a:rPr b="0" i="0" lang="en" sz="1642" u="none" cap="none" strike="noStrike">
                <a:solidFill>
                  <a:schemeClr val="dk1"/>
                </a:solidFill>
                <a:latin typeface="Roboto Mono"/>
                <a:ea typeface="Roboto Mono"/>
                <a:cs typeface="Roboto Mono"/>
                <a:sym typeface="Roboto Mono"/>
              </a:rPr>
              <a:t>)</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seasons, avg_totals = </a:t>
            </a:r>
            <a:r>
              <a:rPr b="1" i="0" lang="en" sz="1642" u="none" cap="none" strike="noStrike">
                <a:solidFill>
                  <a:schemeClr val="accent1"/>
                </a:solidFill>
                <a:latin typeface="Roboto Mono"/>
                <a:ea typeface="Roboto Mono"/>
                <a:cs typeface="Roboto Mono"/>
                <a:sym typeface="Roboto Mono"/>
              </a:rPr>
              <a:t>get_avgs_and_seasons</a:t>
            </a:r>
            <a:r>
              <a:rPr b="0" i="0" lang="en" sz="1642" u="none" cap="none" strike="noStrike">
                <a:solidFill>
                  <a:schemeClr val="dk1"/>
                </a:solidFill>
                <a:latin typeface="Roboto Mono"/>
                <a:ea typeface="Roboto Mono"/>
                <a:cs typeface="Roboto Mono"/>
                <a:sym typeface="Roboto Mono"/>
              </a:rPr>
              <a:t>(games)</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plot</a:t>
            </a:r>
            <a:r>
              <a:rPr b="0" i="0" lang="en" sz="1642" u="none" cap="none" strike="noStrike">
                <a:solidFill>
                  <a:schemeClr val="dk1"/>
                </a:solidFill>
                <a:latin typeface="Roboto Mono"/>
                <a:ea typeface="Roboto Mono"/>
                <a:cs typeface="Roboto Mono"/>
                <a:sym typeface="Roboto Mono"/>
              </a:rPr>
              <a:t>(seasons, avg_totals)</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title</a:t>
            </a:r>
            <a:r>
              <a:rPr b="0" i="0" lang="en" sz="1642" u="none" cap="none" strike="noStrike">
                <a:solidFill>
                  <a:schemeClr val="dk1"/>
                </a:solidFill>
                <a:latin typeface="Roboto Mono"/>
                <a:ea typeface="Roboto Mono"/>
                <a:cs typeface="Roboto Mono"/>
                <a:sym typeface="Roboto Mono"/>
              </a:rPr>
              <a:t>(</a:t>
            </a:r>
            <a:r>
              <a:rPr b="0" i="0" lang="en" sz="1642" u="none" cap="none" strike="noStrike">
                <a:solidFill>
                  <a:schemeClr val="accent4"/>
                </a:solidFill>
                <a:latin typeface="Roboto Mono"/>
                <a:ea typeface="Roboto Mono"/>
                <a:cs typeface="Roboto Mono"/>
                <a:sym typeface="Roboto Mono"/>
              </a:rPr>
              <a:t>"Average Total Points per Season"</a:t>
            </a:r>
            <a:r>
              <a:rPr b="0" i="0" lang="en" sz="1642" u="none" cap="none" strike="noStrike">
                <a:solidFill>
                  <a:schemeClr val="dk1"/>
                </a:solidFill>
                <a:latin typeface="Roboto Mono"/>
                <a:ea typeface="Roboto Mono"/>
                <a:cs typeface="Roboto Mono"/>
                <a:sym typeface="Roboto Mono"/>
              </a:rPr>
              <a:t>)</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xlabel</a:t>
            </a:r>
            <a:r>
              <a:rPr b="0" i="0" lang="en" sz="1642" u="none" cap="none" strike="noStrike">
                <a:solidFill>
                  <a:schemeClr val="dk1"/>
                </a:solidFill>
                <a:latin typeface="Roboto Mono"/>
                <a:ea typeface="Roboto Mono"/>
                <a:cs typeface="Roboto Mono"/>
                <a:sym typeface="Roboto Mono"/>
              </a:rPr>
              <a:t>(</a:t>
            </a:r>
            <a:r>
              <a:rPr b="0" i="0" lang="en" sz="1642" u="none" cap="none" strike="noStrike">
                <a:solidFill>
                  <a:schemeClr val="accent4"/>
                </a:solidFill>
                <a:latin typeface="Roboto Mono"/>
                <a:ea typeface="Roboto Mono"/>
                <a:cs typeface="Roboto Mono"/>
                <a:sym typeface="Roboto Mono"/>
              </a:rPr>
              <a:t>"Season"</a:t>
            </a:r>
            <a:r>
              <a:rPr b="0" i="0" lang="en" sz="1642" u="none" cap="none" strike="noStrike">
                <a:solidFill>
                  <a:schemeClr val="dk1"/>
                </a:solidFill>
                <a:latin typeface="Roboto Mono"/>
                <a:ea typeface="Roboto Mono"/>
                <a:cs typeface="Roboto Mono"/>
                <a:sym typeface="Roboto Mono"/>
              </a:rPr>
              <a:t>)</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ylabel</a:t>
            </a:r>
            <a:r>
              <a:rPr b="0" i="0" lang="en" sz="1642" u="none" cap="none" strike="noStrike">
                <a:solidFill>
                  <a:schemeClr val="dk1"/>
                </a:solidFill>
                <a:latin typeface="Roboto Mono"/>
                <a:ea typeface="Roboto Mono"/>
                <a:cs typeface="Roboto Mono"/>
                <a:sym typeface="Roboto Mono"/>
              </a:rPr>
              <a:t>(</a:t>
            </a:r>
            <a:r>
              <a:rPr b="0" i="0" lang="en" sz="1642" u="none" cap="none" strike="noStrike">
                <a:solidFill>
                  <a:schemeClr val="accent4"/>
                </a:solidFill>
                <a:latin typeface="Roboto Mono"/>
                <a:ea typeface="Roboto Mono"/>
                <a:cs typeface="Roboto Mono"/>
                <a:sym typeface="Roboto Mono"/>
              </a:rPr>
              <a:t>"Average Total Points"</a:t>
            </a:r>
            <a:r>
              <a:rPr b="0" i="0" lang="en" sz="1642" u="none" cap="none" strike="noStrike">
                <a:solidFill>
                  <a:schemeClr val="dk1"/>
                </a:solidFill>
                <a:latin typeface="Roboto Mono"/>
                <a:ea typeface="Roboto Mono"/>
                <a:cs typeface="Roboto Mono"/>
                <a:sym typeface="Roboto Mono"/>
              </a:rPr>
              <a:t>)</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savefig</a:t>
            </a:r>
            <a:r>
              <a:rPr b="0" i="0" lang="en" sz="1642" u="none" cap="none" strike="noStrike">
                <a:solidFill>
                  <a:schemeClr val="dk1"/>
                </a:solidFill>
                <a:latin typeface="Roboto Mono"/>
                <a:ea typeface="Roboto Mono"/>
                <a:cs typeface="Roboto Mono"/>
                <a:sym typeface="Roboto Mono"/>
              </a:rPr>
              <a:t>(</a:t>
            </a:r>
            <a:r>
              <a:rPr b="0" i="0" lang="en" sz="1642" u="none" cap="none" strike="noStrike">
                <a:solidFill>
                  <a:schemeClr val="accent4"/>
                </a:solidFill>
                <a:latin typeface="Roboto Mono"/>
                <a:ea typeface="Roboto Mono"/>
                <a:cs typeface="Roboto Mono"/>
                <a:sym typeface="Roboto Mono"/>
              </a:rPr>
              <a:t>"nfl"</a:t>
            </a:r>
            <a:r>
              <a:rPr b="0" i="0" lang="en" sz="1642" u="none" cap="none" strike="noStrike">
                <a:solidFill>
                  <a:schemeClr val="dk1"/>
                </a:solidFill>
                <a:latin typeface="Roboto Mono"/>
                <a:ea typeface="Roboto Mono"/>
                <a:cs typeface="Roboto Mono"/>
                <a:sym typeface="Roboto Mono"/>
              </a:rPr>
              <a:t>)</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rPr b="0" i="0" lang="en" sz="1642" u="none" cap="none" strike="noStrike">
                <a:solidFill>
                  <a:schemeClr val="dk1"/>
                </a:solidFill>
                <a:latin typeface="Roboto Mono"/>
                <a:ea typeface="Roboto Mono"/>
                <a:cs typeface="Roboto Mono"/>
                <a:sym typeface="Roboto Mono"/>
              </a:rPr>
              <a:t>plt.</a:t>
            </a:r>
            <a:r>
              <a:rPr b="1" i="0" lang="en" sz="1642" u="none" cap="none" strike="noStrike">
                <a:solidFill>
                  <a:schemeClr val="accent1"/>
                </a:solidFill>
                <a:latin typeface="Roboto Mono"/>
                <a:ea typeface="Roboto Mono"/>
                <a:cs typeface="Roboto Mono"/>
                <a:sym typeface="Roboto Mono"/>
              </a:rPr>
              <a:t>clf</a:t>
            </a:r>
            <a:r>
              <a:rPr b="0" i="0" lang="en" sz="1642" u="none" cap="none" strike="noStrike">
                <a:solidFill>
                  <a:schemeClr val="dk1"/>
                </a:solidFill>
                <a:latin typeface="Roboto Mono"/>
                <a:ea typeface="Roboto Mono"/>
                <a:cs typeface="Roboto Mono"/>
                <a:sym typeface="Roboto Mono"/>
              </a:rPr>
              <a:t>()</a:t>
            </a:r>
            <a:endParaRPr b="0" i="0" sz="1050" u="none" cap="none" strike="noStrike">
              <a:solidFill>
                <a:srgbClr val="02081A"/>
              </a:solidFill>
              <a:highlight>
                <a:srgbClr val="EEE4E4"/>
              </a:highlight>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1642"/>
              <a:buFont typeface="Arial"/>
              <a:buNone/>
            </a:pPr>
            <a:r>
              <a:t/>
            </a:r>
            <a:endParaRPr b="0" i="0" sz="1642" u="none" cap="none" strike="noStrike">
              <a:solidFill>
                <a:schemeClr val="dk1"/>
              </a:solidFill>
              <a:latin typeface="Roboto Mono"/>
              <a:ea typeface="Roboto Mono"/>
              <a:cs typeface="Roboto Mono"/>
              <a:sym typeface="Roboto Mono"/>
            </a:endParaRPr>
          </a:p>
        </p:txBody>
      </p:sp>
      <p:sp>
        <p:nvSpPr>
          <p:cNvPr id="377" name="Google Shape;377;g3f54553dcc4_0_1351"/>
          <p:cNvSpPr/>
          <p:nvPr/>
        </p:nvSpPr>
        <p:spPr>
          <a:xfrm>
            <a:off x="418225" y="1033979"/>
            <a:ext cx="8054100" cy="1118400"/>
          </a:xfrm>
          <a:prstGeom prst="roundRect">
            <a:avLst>
              <a:gd fmla="val 10754" name="adj"/>
            </a:avLst>
          </a:prstGeom>
          <a:solidFill>
            <a:srgbClr val="FDF6E7"/>
          </a:solidFill>
          <a:ln cap="flat" cmpd="sng" w="28575">
            <a:solidFill>
              <a:schemeClr val="accent6"/>
            </a:solidFill>
            <a:prstDash val="solid"/>
            <a:round/>
            <a:headEnd len="sm" w="sm" type="none"/>
            <a:tailEnd len="sm" w="sm" type="none"/>
          </a:ln>
        </p:spPr>
        <p:txBody>
          <a:bodyPr anchorCtr="0" anchor="ctr" bIns="140325" lIns="140325" spcFirstLastPara="1" rIns="140325" wrap="square" tIns="140325">
            <a:noAutofit/>
          </a:bodyPr>
          <a:lstStyle/>
          <a:p>
            <a:pPr indent="0" lvl="0" marL="0" marR="0" rtl="0" algn="l">
              <a:lnSpc>
                <a:spcPct val="100000"/>
              </a:lnSpc>
              <a:spcBef>
                <a:spcPts val="0"/>
              </a:spcBef>
              <a:spcAft>
                <a:spcPts val="0"/>
              </a:spcAft>
              <a:buClr>
                <a:srgbClr val="000000"/>
              </a:buClr>
              <a:buSzPts val="1642"/>
              <a:buFont typeface="Arial"/>
              <a:buNone/>
            </a:pPr>
            <a:r>
              <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rPr b="1" i="0" lang="en" sz="1642" u="none" cap="none" strike="noStrike">
                <a:solidFill>
                  <a:schemeClr val="accent3"/>
                </a:solidFill>
                <a:latin typeface="Roboto Mono"/>
                <a:ea typeface="Roboto Mono"/>
                <a:cs typeface="Roboto Mono"/>
                <a:sym typeface="Roboto Mono"/>
              </a:rPr>
              <a:t>import</a:t>
            </a:r>
            <a:r>
              <a:rPr b="0" i="0" lang="en" sz="1642" u="none" cap="none" strike="noStrike">
                <a:solidFill>
                  <a:schemeClr val="dk1"/>
                </a:solidFill>
                <a:latin typeface="Roboto Mono"/>
                <a:ea typeface="Roboto Mono"/>
                <a:cs typeface="Roboto Mono"/>
                <a:sym typeface="Roboto Mono"/>
              </a:rPr>
              <a:t> </a:t>
            </a:r>
            <a:r>
              <a:rPr b="1" i="0" lang="en" sz="1642" u="none" cap="none" strike="noStrike">
                <a:solidFill>
                  <a:schemeClr val="dk1"/>
                </a:solidFill>
                <a:latin typeface="Roboto Mono"/>
                <a:ea typeface="Roboto Mono"/>
                <a:cs typeface="Roboto Mono"/>
                <a:sym typeface="Roboto Mono"/>
              </a:rPr>
              <a:t>matplotlib.pyplot</a:t>
            </a:r>
            <a:r>
              <a:rPr b="0" i="0" lang="en" sz="1642" u="none" cap="none" strike="noStrike">
                <a:solidFill>
                  <a:schemeClr val="dk1"/>
                </a:solidFill>
                <a:latin typeface="Roboto Mono"/>
                <a:ea typeface="Roboto Mono"/>
                <a:cs typeface="Roboto Mono"/>
                <a:sym typeface="Roboto Mono"/>
              </a:rPr>
              <a:t> </a:t>
            </a:r>
            <a:r>
              <a:rPr b="1" i="0" lang="en" sz="1642" u="none" cap="none" strike="noStrike">
                <a:solidFill>
                  <a:schemeClr val="accent3"/>
                </a:solidFill>
                <a:latin typeface="Roboto Mono"/>
                <a:ea typeface="Roboto Mono"/>
                <a:cs typeface="Roboto Mono"/>
                <a:sym typeface="Roboto Mono"/>
              </a:rPr>
              <a:t>as</a:t>
            </a:r>
            <a:r>
              <a:rPr b="0" i="0" lang="en" sz="1642" u="none" cap="none" strike="noStrike">
                <a:solidFill>
                  <a:schemeClr val="dk1"/>
                </a:solidFill>
                <a:latin typeface="Roboto Mono"/>
                <a:ea typeface="Roboto Mono"/>
                <a:cs typeface="Roboto Mono"/>
                <a:sym typeface="Roboto Mono"/>
              </a:rPr>
              <a:t> </a:t>
            </a:r>
            <a:r>
              <a:rPr b="1" i="0" lang="en" sz="1642" u="none" cap="none" strike="noStrike">
                <a:solidFill>
                  <a:schemeClr val="dk1"/>
                </a:solidFill>
                <a:latin typeface="Roboto Mono"/>
                <a:ea typeface="Roboto Mono"/>
                <a:cs typeface="Roboto Mono"/>
                <a:sym typeface="Roboto Mono"/>
              </a:rPr>
              <a:t>plt</a:t>
            </a:r>
            <a:endParaRPr b="1"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rPr b="1" i="0" lang="en" sz="1642" u="none" cap="none" strike="noStrike">
                <a:solidFill>
                  <a:schemeClr val="accent3"/>
                </a:solidFill>
                <a:latin typeface="Roboto Mono"/>
                <a:ea typeface="Roboto Mono"/>
                <a:cs typeface="Roboto Mono"/>
                <a:sym typeface="Roboto Mono"/>
              </a:rPr>
              <a:t>from</a:t>
            </a:r>
            <a:r>
              <a:rPr b="0" i="0" lang="en" sz="1642" u="none" cap="none" strike="noStrike">
                <a:solidFill>
                  <a:schemeClr val="dk1"/>
                </a:solidFill>
                <a:latin typeface="Roboto Mono"/>
                <a:ea typeface="Roboto Mono"/>
                <a:cs typeface="Roboto Mono"/>
                <a:sym typeface="Roboto Mono"/>
              </a:rPr>
              <a:t> </a:t>
            </a:r>
            <a:r>
              <a:rPr b="1" i="0" lang="en" sz="1642" u="none" cap="none" strike="noStrike">
                <a:solidFill>
                  <a:schemeClr val="dk1"/>
                </a:solidFill>
                <a:latin typeface="Roboto Mono"/>
                <a:ea typeface="Roboto Mono"/>
                <a:cs typeface="Roboto Mono"/>
                <a:sym typeface="Roboto Mono"/>
              </a:rPr>
              <a:t>parse_data</a:t>
            </a:r>
            <a:r>
              <a:rPr b="0" i="0" lang="en" sz="1642" u="none" cap="none" strike="noStrike">
                <a:solidFill>
                  <a:schemeClr val="dk1"/>
                </a:solidFill>
                <a:latin typeface="Roboto Mono"/>
                <a:ea typeface="Roboto Mono"/>
                <a:cs typeface="Roboto Mono"/>
                <a:sym typeface="Roboto Mono"/>
              </a:rPr>
              <a:t> </a:t>
            </a:r>
            <a:r>
              <a:rPr b="1" i="0" lang="en" sz="1642" u="none" cap="none" strike="noStrike">
                <a:solidFill>
                  <a:schemeClr val="accent3"/>
                </a:solidFill>
                <a:latin typeface="Roboto Mono"/>
                <a:ea typeface="Roboto Mono"/>
                <a:cs typeface="Roboto Mono"/>
                <a:sym typeface="Roboto Mono"/>
              </a:rPr>
              <a:t>import</a:t>
            </a:r>
            <a:r>
              <a:rPr b="0" i="0" lang="en" sz="1642" u="none" cap="none" strike="noStrike">
                <a:solidFill>
                  <a:schemeClr val="dk1"/>
                </a:solidFill>
                <a:latin typeface="Roboto Mono"/>
                <a:ea typeface="Roboto Mono"/>
                <a:cs typeface="Roboto Mono"/>
                <a:sym typeface="Roboto Mono"/>
              </a:rPr>
              <a:t> </a:t>
            </a:r>
            <a:r>
              <a:rPr b="1" i="0" lang="en" sz="1642" u="none" cap="none" strike="noStrike">
                <a:solidFill>
                  <a:schemeClr val="accent1"/>
                </a:solidFill>
                <a:latin typeface="Roboto Mono"/>
                <a:ea typeface="Roboto Mono"/>
                <a:cs typeface="Roboto Mono"/>
                <a:sym typeface="Roboto Mono"/>
              </a:rPr>
              <a:t>load_games</a:t>
            </a:r>
            <a:endParaRPr b="1" i="0" sz="1642" u="none" cap="none" strike="noStrike">
              <a:solidFill>
                <a:schemeClr val="accent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t/>
            </a:r>
            <a:endParaRPr b="0" i="0" sz="1642" u="none" cap="none" strike="noStrike">
              <a:solidFill>
                <a:schemeClr val="dk1"/>
              </a:solidFill>
              <a:latin typeface="Roboto Mono"/>
              <a:ea typeface="Roboto Mono"/>
              <a:cs typeface="Roboto Mono"/>
              <a:sym typeface="Roboto Mono"/>
            </a:endParaRPr>
          </a:p>
          <a:p>
            <a:pPr indent="0" lvl="0" marL="0" marR="0" rtl="0" algn="l">
              <a:lnSpc>
                <a:spcPct val="100000"/>
              </a:lnSpc>
              <a:spcBef>
                <a:spcPts val="0"/>
              </a:spcBef>
              <a:spcAft>
                <a:spcPts val="0"/>
              </a:spcAft>
              <a:buClr>
                <a:srgbClr val="000000"/>
              </a:buClr>
              <a:buSzPts val="1642"/>
              <a:buFont typeface="Arial"/>
              <a:buNone/>
            </a:pPr>
            <a:r>
              <a:t/>
            </a:r>
            <a:endParaRPr b="0" i="0" sz="1642" u="none" cap="none" strike="noStrike">
              <a:solidFill>
                <a:schemeClr val="dk1"/>
              </a:solidFill>
              <a:latin typeface="Roboto Mono"/>
              <a:ea typeface="Roboto Mono"/>
              <a:cs typeface="Roboto Mono"/>
              <a:sym typeface="Roboto Mon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g3f5dc4b7b0c_0_1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sp>
        <p:nvSpPr>
          <p:cNvPr id="383" name="Google Shape;383;g3f5dc4b7b0c_0_116"/>
          <p:cNvSpPr txBox="1"/>
          <p:nvPr>
            <p:ph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12000"/>
              <a:buNone/>
            </a:pPr>
            <a:r>
              <a:rPr lang="en" sz="8000">
                <a:solidFill>
                  <a:schemeClr val="accent1"/>
                </a:solidFill>
              </a:rPr>
              <a:t>Covid Cases</a:t>
            </a:r>
            <a:endParaRPr sz="8000">
              <a:solidFill>
                <a:schemeClr val="accen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g3f5dc4b7b0c_0_15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389" name="Google Shape;389;g3f5dc4b7b0c_0_157"/>
          <p:cNvSpPr txBox="1"/>
          <p:nvPr>
            <p:ph type="title"/>
          </p:nvPr>
        </p:nvSpPr>
        <p:spPr>
          <a:xfrm>
            <a:off x="819150" y="362800"/>
            <a:ext cx="7505700" cy="701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rgbClr val="000000"/>
              </a:buClr>
              <a:buSzPct val="111111"/>
              <a:buFont typeface="Arial"/>
              <a:buNone/>
            </a:pPr>
            <a:r>
              <a:rPr lang="en">
                <a:solidFill>
                  <a:schemeClr val="accent3"/>
                </a:solidFill>
              </a:rPr>
              <a:t>Practice 1 </a:t>
            </a:r>
            <a:r>
              <a:rPr lang="en"/>
              <a:t>- Cumulative Cases in WA</a:t>
            </a:r>
            <a:endParaRPr/>
          </a:p>
          <a:p>
            <a:pPr indent="0" lvl="0" marL="0" rtl="0" algn="l">
              <a:spcBef>
                <a:spcPts val="0"/>
              </a:spcBef>
              <a:spcAft>
                <a:spcPts val="0"/>
              </a:spcAft>
              <a:buNone/>
            </a:pPr>
            <a:r>
              <a:t/>
            </a:r>
            <a:endParaRPr/>
          </a:p>
        </p:txBody>
      </p:sp>
      <p:sp>
        <p:nvSpPr>
          <p:cNvPr id="390" name="Google Shape;390;g3f5dc4b7b0c_0_157"/>
          <p:cNvSpPr txBox="1"/>
          <p:nvPr>
            <p:ph idx="1" type="body"/>
          </p:nvPr>
        </p:nvSpPr>
        <p:spPr>
          <a:xfrm>
            <a:off x="819150" y="1177200"/>
            <a:ext cx="3718800" cy="373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Write code that will produce the following graph, a visualization of cumulative positive cases in the state of Washington. Include the correct title and axes titles.</a:t>
            </a:r>
            <a:endParaRPr/>
          </a:p>
          <a:p>
            <a:pPr indent="0" lvl="0" marL="0" rtl="0" algn="l">
              <a:spcBef>
                <a:spcPts val="0"/>
              </a:spcBef>
              <a:spcAft>
                <a:spcPts val="0"/>
              </a:spcAft>
              <a:buNone/>
            </a:pPr>
            <a:r>
              <a:t/>
            </a:r>
            <a:endParaRPr i="1"/>
          </a:p>
          <a:p>
            <a:pPr indent="0" lvl="0" marL="0" rtl="0" algn="l">
              <a:spcBef>
                <a:spcPts val="0"/>
              </a:spcBef>
              <a:spcAft>
                <a:spcPts val="0"/>
              </a:spcAft>
              <a:buNone/>
            </a:pPr>
            <a:r>
              <a:rPr i="1" lang="en" sz="1400">
                <a:latin typeface="Courier New"/>
                <a:ea typeface="Courier New"/>
                <a:cs typeface="Courier New"/>
                <a:sym typeface="Courier New"/>
              </a:rPr>
              <a:t>x-axis = “Months from Jan 2020”</a:t>
            </a:r>
            <a:endParaRPr i="1" sz="1400">
              <a:latin typeface="Courier New"/>
              <a:ea typeface="Courier New"/>
              <a:cs typeface="Courier New"/>
              <a:sym typeface="Courier New"/>
            </a:endParaRPr>
          </a:p>
          <a:p>
            <a:pPr indent="0" lvl="0" marL="0" rtl="0" algn="l">
              <a:spcBef>
                <a:spcPts val="0"/>
              </a:spcBef>
              <a:spcAft>
                <a:spcPts val="0"/>
              </a:spcAft>
              <a:buNone/>
            </a:pPr>
            <a:r>
              <a:rPr i="1" lang="en" sz="1400">
                <a:latin typeface="Courier New"/>
                <a:ea typeface="Courier New"/>
                <a:cs typeface="Courier New"/>
                <a:sym typeface="Courier New"/>
              </a:rPr>
              <a:t>y-axis = “Total Positive Cases”</a:t>
            </a:r>
            <a:endParaRPr i="1" sz="1400">
              <a:latin typeface="Courier New"/>
              <a:ea typeface="Courier New"/>
              <a:cs typeface="Courier New"/>
              <a:sym typeface="Courier New"/>
            </a:endParaRPr>
          </a:p>
        </p:txBody>
      </p:sp>
      <p:pic>
        <p:nvPicPr>
          <p:cNvPr id="391" name="Google Shape;391;g3f5dc4b7b0c_0_157"/>
          <p:cNvPicPr preferRelativeResize="0"/>
          <p:nvPr/>
        </p:nvPicPr>
        <p:blipFill>
          <a:blip r:embed="rId3">
            <a:alphaModFix/>
          </a:blip>
          <a:stretch>
            <a:fillRect/>
          </a:stretch>
        </p:blipFill>
        <p:spPr>
          <a:xfrm>
            <a:off x="4811230" y="1313926"/>
            <a:ext cx="3718720" cy="27890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g3f5dc4b7b0c_0_296"/>
          <p:cNvSpPr txBox="1"/>
          <p:nvPr>
            <p:ph type="title"/>
          </p:nvPr>
        </p:nvSpPr>
        <p:spPr>
          <a:xfrm>
            <a:off x="819150" y="423500"/>
            <a:ext cx="7505700" cy="6465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accent3"/>
                </a:solidFill>
              </a:rPr>
              <a:t>Practice 2 </a:t>
            </a:r>
            <a:r>
              <a:rPr lang="en"/>
              <a:t>- Percentage of Cases per State</a:t>
            </a:r>
            <a:endParaRPr/>
          </a:p>
        </p:txBody>
      </p:sp>
      <p:sp>
        <p:nvSpPr>
          <p:cNvPr id="397" name="Google Shape;397;g3f5dc4b7b0c_0_296"/>
          <p:cNvSpPr txBox="1"/>
          <p:nvPr>
            <p:ph idx="1" type="body"/>
          </p:nvPr>
        </p:nvSpPr>
        <p:spPr>
          <a:xfrm>
            <a:off x="819150" y="1070000"/>
            <a:ext cx="7505700" cy="365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Suppose you are given a csv file called </a:t>
            </a:r>
            <a:r>
              <a:rPr b="1" lang="en" sz="1600">
                <a:solidFill>
                  <a:schemeClr val="accent6"/>
                </a:solidFill>
                <a:latin typeface="Roboto Mono"/>
                <a:ea typeface="Roboto Mono"/>
                <a:cs typeface="Roboto Mono"/>
                <a:sym typeface="Roboto Mono"/>
              </a:rPr>
              <a:t>state_populations</a:t>
            </a:r>
            <a:r>
              <a:rPr b="1" lang="en" sz="1600">
                <a:solidFill>
                  <a:schemeClr val="accent6"/>
                </a:solidFill>
                <a:latin typeface="Roboto Mono"/>
                <a:ea typeface="Roboto Mono"/>
                <a:cs typeface="Roboto Mono"/>
                <a:sym typeface="Roboto Mono"/>
              </a:rPr>
              <a:t>.csv </a:t>
            </a:r>
            <a:r>
              <a:rPr lang="en"/>
              <a:t>containing state acronyms and their total reported population in 2020 according to the U.S. census. Write a program that reads in this file and plots the percentage of positive cases each state has with respect to their total population across the first 12 months. Your program should also save the generated figure.</a:t>
            </a:r>
            <a:endParaRPr/>
          </a:p>
          <a:p>
            <a:pPr indent="0" lvl="0" marL="0" rtl="0" algn="l">
              <a:spcBef>
                <a:spcPts val="0"/>
              </a:spcBef>
              <a:spcAft>
                <a:spcPts val="0"/>
              </a:spcAft>
              <a:buNone/>
            </a:pPr>
            <a:r>
              <a:t/>
            </a:r>
            <a:endParaRPr/>
          </a:p>
          <a:p>
            <a:pPr indent="0" lvl="0" marL="0" rtl="0" algn="l">
              <a:spcBef>
                <a:spcPts val="0"/>
              </a:spcBef>
              <a:spcAft>
                <a:spcPts val="0"/>
              </a:spcAft>
              <a:buNone/>
            </a:pPr>
            <a:r>
              <a:rPr b="1" lang="en"/>
              <a:t>Example</a:t>
            </a:r>
            <a:endParaRPr b="1"/>
          </a:p>
          <a:p>
            <a:pPr indent="0" lvl="0" marL="0" rtl="0" algn="l">
              <a:spcBef>
                <a:spcPts val="0"/>
              </a:spcBef>
              <a:spcAft>
                <a:spcPts val="0"/>
              </a:spcAft>
              <a:buNone/>
            </a:pPr>
            <a:r>
              <a:rPr lang="en"/>
              <a:t>California reported </a:t>
            </a:r>
            <a:r>
              <a:rPr i="1" lang="en"/>
              <a:t>7429</a:t>
            </a:r>
            <a:r>
              <a:rPr lang="en"/>
              <a:t> cases in month </a:t>
            </a:r>
            <a:r>
              <a:rPr i="1" lang="en"/>
              <a:t>0</a:t>
            </a:r>
            <a:r>
              <a:rPr lang="en"/>
              <a:t> and has a population of </a:t>
            </a:r>
            <a:r>
              <a:rPr i="1" lang="en"/>
              <a:t>39,538,223</a:t>
            </a:r>
            <a:r>
              <a:rPr lang="en"/>
              <a:t> so you should plot the value </a:t>
            </a:r>
            <a:r>
              <a:rPr i="1" lang="en"/>
              <a:t>7429/39,538,223 = 0.000187</a:t>
            </a:r>
            <a:r>
              <a:rPr lang="en"/>
              <a:t> (you may round to 4 decimal places using </a:t>
            </a:r>
            <a:r>
              <a:rPr b="1" lang="en" sz="1600">
                <a:solidFill>
                  <a:schemeClr val="accent6"/>
                </a:solidFill>
                <a:latin typeface="Roboto Mono"/>
                <a:ea typeface="Roboto Mono"/>
                <a:cs typeface="Roboto Mono"/>
                <a:sym typeface="Roboto Mono"/>
              </a:rPr>
              <a:t>round(num, 4)</a:t>
            </a:r>
            <a:r>
              <a:rPr lang="en"/>
              <a:t> where </a:t>
            </a:r>
            <a:r>
              <a:rPr b="1" lang="en" sz="1600">
                <a:latin typeface="Roboto Mono"/>
                <a:ea typeface="Roboto Mono"/>
                <a:cs typeface="Roboto Mono"/>
                <a:sym typeface="Roboto Mono"/>
              </a:rPr>
              <a:t>num</a:t>
            </a:r>
            <a:r>
              <a:rPr lang="en"/>
              <a:t> is the value you want to round. </a:t>
            </a:r>
            <a:endParaRPr/>
          </a:p>
        </p:txBody>
      </p:sp>
      <p:sp>
        <p:nvSpPr>
          <p:cNvPr id="398" name="Google Shape;398;g3f5dc4b7b0c_0_29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3f54553dcc4_0_25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26" name="Google Shape;126;g3f54553dcc4_0_253"/>
          <p:cNvSpPr txBox="1"/>
          <p:nvPr>
            <p:ph idx="1" type="body"/>
          </p:nvPr>
        </p:nvSpPr>
        <p:spPr>
          <a:xfrm>
            <a:off x="500550" y="1083375"/>
            <a:ext cx="8520600" cy="1917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800"/>
              <a:buNone/>
            </a:pPr>
            <a:r>
              <a:rPr lang="en"/>
              <a:t>How would you implement the following in Python?</a:t>
            </a:r>
            <a:endParaRPr/>
          </a:p>
          <a:p>
            <a:pPr indent="-342900" lvl="0" marL="457200" rtl="0" algn="l">
              <a:lnSpc>
                <a:spcPct val="115000"/>
              </a:lnSpc>
              <a:spcBef>
                <a:spcPts val="1200"/>
              </a:spcBef>
              <a:spcAft>
                <a:spcPts val="0"/>
              </a:spcAft>
              <a:buSzPts val="1800"/>
              <a:buChar char="●"/>
            </a:pPr>
            <a:r>
              <a:rPr lang="en"/>
              <a:t>Read in a CSV</a:t>
            </a:r>
            <a:endParaRPr/>
          </a:p>
          <a:p>
            <a:pPr indent="-342900" lvl="0" marL="457200" rtl="0" algn="l">
              <a:lnSpc>
                <a:spcPct val="115000"/>
              </a:lnSpc>
              <a:spcBef>
                <a:spcPts val="0"/>
              </a:spcBef>
              <a:spcAft>
                <a:spcPts val="0"/>
              </a:spcAft>
              <a:buSzPts val="1800"/>
              <a:buChar char="●"/>
            </a:pPr>
            <a:r>
              <a:rPr lang="en"/>
              <a:t>Draw a graph</a:t>
            </a:r>
            <a:endParaRPr/>
          </a:p>
          <a:p>
            <a:pPr indent="-342900" lvl="0" marL="457200" rtl="0" algn="l">
              <a:lnSpc>
                <a:spcPct val="115000"/>
              </a:lnSpc>
              <a:spcBef>
                <a:spcPts val="0"/>
              </a:spcBef>
              <a:spcAft>
                <a:spcPts val="0"/>
              </a:spcAft>
              <a:buSzPts val="1800"/>
              <a:buChar char="●"/>
            </a:pPr>
            <a:r>
              <a:rPr lang="en"/>
              <a:t>Get a random number</a:t>
            </a:r>
            <a:endParaRPr/>
          </a:p>
          <a:p>
            <a:pPr indent="-342900" lvl="0" marL="457200" rtl="0" algn="l">
              <a:lnSpc>
                <a:spcPct val="115000"/>
              </a:lnSpc>
              <a:spcBef>
                <a:spcPts val="0"/>
              </a:spcBef>
              <a:spcAft>
                <a:spcPts val="0"/>
              </a:spcAft>
              <a:buSzPts val="1800"/>
              <a:buChar char="●"/>
            </a:pPr>
            <a:r>
              <a:rPr lang="en"/>
              <a:t>Use a machine learning algorithm</a:t>
            </a:r>
            <a:endParaRPr/>
          </a:p>
        </p:txBody>
      </p:sp>
      <p:sp>
        <p:nvSpPr>
          <p:cNvPr id="127" name="Google Shape;127;g3f54553dcc4_0_253"/>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Things You Might Come Across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g3f54553dcc4_0_10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33" name="Google Shape;133;g3f54553dcc4_0_1029"/>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Intro to Visualization (what’s the big deal?)</a:t>
            </a:r>
            <a:endParaRPr/>
          </a:p>
        </p:txBody>
      </p:sp>
      <p:pic>
        <p:nvPicPr>
          <p:cNvPr descr="Screenshot of nfl data stored in a csv files, with each row containing information of a single game" id="134" name="Google Shape;134;g3f54553dcc4_0_1029"/>
          <p:cNvPicPr preferRelativeResize="0"/>
          <p:nvPr/>
        </p:nvPicPr>
        <p:blipFill rotWithShape="1">
          <a:blip r:embed="rId3">
            <a:alphaModFix/>
          </a:blip>
          <a:srcRect b="0" l="0" r="0" t="0"/>
          <a:stretch/>
        </p:blipFill>
        <p:spPr>
          <a:xfrm>
            <a:off x="767825" y="1128920"/>
            <a:ext cx="3872951" cy="3379899"/>
          </a:xfrm>
          <a:prstGeom prst="rect">
            <a:avLst/>
          </a:prstGeom>
          <a:noFill/>
          <a:ln>
            <a:noFill/>
          </a:ln>
        </p:spPr>
      </p:pic>
      <p:pic>
        <p:nvPicPr>
          <p:cNvPr descr="Screenshot of data stored in a csv files, with each row containing a timestamp and number of question posted on stackoverflow" id="135" name="Google Shape;135;g3f54553dcc4_0_1029" title="Screenshot 2026-02-16 at 12.20.40 PM.png"/>
          <p:cNvPicPr preferRelativeResize="0"/>
          <p:nvPr/>
        </p:nvPicPr>
        <p:blipFill rotWithShape="1">
          <a:blip r:embed="rId4">
            <a:alphaModFix/>
          </a:blip>
          <a:srcRect b="0" l="0" r="0" t="0"/>
          <a:stretch/>
        </p:blipFill>
        <p:spPr>
          <a:xfrm>
            <a:off x="4975739" y="1081526"/>
            <a:ext cx="2351675" cy="3474674"/>
          </a:xfrm>
          <a:prstGeom prst="rect">
            <a:avLst/>
          </a:prstGeom>
          <a:noFill/>
          <a:ln>
            <a:noFill/>
          </a:ln>
        </p:spPr>
      </p:pic>
      <p:sp>
        <p:nvSpPr>
          <p:cNvPr id="136" name="Google Shape;136;g3f54553dcc4_0_1029"/>
          <p:cNvSpPr txBox="1"/>
          <p:nvPr/>
        </p:nvSpPr>
        <p:spPr>
          <a:xfrm>
            <a:off x="7327413" y="2304125"/>
            <a:ext cx="16689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Calibri"/>
                <a:ea typeface="Calibri"/>
                <a:cs typeface="Calibri"/>
                <a:sym typeface="Calibri"/>
              </a:rPr>
              <a:t>Source: https://data.stackexchange.com/stackoverflow/query/1926661#resultSets</a:t>
            </a:r>
            <a:endParaRPr b="0" i="0" sz="800" u="none" cap="none" strike="noStrike">
              <a:solidFill>
                <a:srgbClr val="000000"/>
              </a:solidFill>
              <a:latin typeface="Calibri"/>
              <a:ea typeface="Calibri"/>
              <a:cs typeface="Calibri"/>
              <a:sym typeface="Calibri"/>
            </a:endParaRPr>
          </a:p>
        </p:txBody>
      </p:sp>
      <p:sp>
        <p:nvSpPr>
          <p:cNvPr id="137" name="Google Shape;137;g3f54553dcc4_0_1029"/>
          <p:cNvSpPr txBox="1"/>
          <p:nvPr/>
        </p:nvSpPr>
        <p:spPr>
          <a:xfrm>
            <a:off x="687332" y="4455163"/>
            <a:ext cx="3000000" cy="507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rgbClr val="000000"/>
                </a:solidFill>
                <a:latin typeface="Calibri"/>
                <a:ea typeface="Calibri"/>
                <a:cs typeface="Calibri"/>
                <a:sym typeface="Calibri"/>
              </a:rPr>
              <a:t>Source: https://www.kaggle.com/datasets/tobycrabtree/nfl-scores-and-betting-data?resource=download</a:t>
            </a:r>
            <a:endParaRPr b="0" i="0" sz="7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g3f54553dcc4_0_105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43" name="Google Shape;143;g3f54553dcc4_0_1053"/>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Anatomy of Calling a Function from a Module</a:t>
            </a:r>
            <a:endParaRPr/>
          </a:p>
          <a:p>
            <a:pPr indent="0" lvl="0" marL="0" rtl="0" algn="l">
              <a:lnSpc>
                <a:spcPct val="100000"/>
              </a:lnSpc>
              <a:spcBef>
                <a:spcPts val="0"/>
              </a:spcBef>
              <a:spcAft>
                <a:spcPts val="0"/>
              </a:spcAft>
              <a:buSzPct val="111111"/>
              <a:buNone/>
            </a:pPr>
            <a:r>
              <a:t/>
            </a:r>
            <a:endParaRPr/>
          </a:p>
        </p:txBody>
      </p:sp>
      <p:sp>
        <p:nvSpPr>
          <p:cNvPr id="144" name="Google Shape;144;g3f54553dcc4_0_1053"/>
          <p:cNvSpPr/>
          <p:nvPr/>
        </p:nvSpPr>
        <p:spPr>
          <a:xfrm>
            <a:off x="1876125" y="2324125"/>
            <a:ext cx="2695800" cy="614100"/>
          </a:xfrm>
          <a:prstGeom prst="roundRect">
            <a:avLst>
              <a:gd fmla="val 9563" name="adj"/>
            </a:avLst>
          </a:prstGeom>
          <a:solidFill>
            <a:srgbClr val="FDF6E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1" i="0" lang="en" sz="1800" u="none" cap="none" strike="noStrike">
                <a:solidFill>
                  <a:schemeClr val="accent2"/>
                </a:solidFill>
                <a:latin typeface="Roboto Mono"/>
                <a:ea typeface="Roboto Mono"/>
                <a:cs typeface="Roboto Mono"/>
                <a:sym typeface="Roboto Mono"/>
              </a:rPr>
              <a:t>import</a:t>
            </a:r>
            <a:r>
              <a:rPr b="0" i="0" lang="en" sz="1800" u="none" cap="none" strike="noStrike">
                <a:solidFill>
                  <a:srgbClr val="233A44"/>
                </a:solidFill>
                <a:latin typeface="Roboto Mono"/>
                <a:ea typeface="Roboto Mono"/>
                <a:cs typeface="Roboto Mono"/>
                <a:sym typeface="Roboto Mono"/>
              </a:rPr>
              <a:t> </a:t>
            </a:r>
            <a:r>
              <a:rPr b="0" i="0" lang="en" sz="1800" u="none" cap="none" strike="noStrike">
                <a:solidFill>
                  <a:schemeClr val="accent1"/>
                </a:solidFill>
                <a:latin typeface="Roboto Mono"/>
                <a:ea typeface="Roboto Mono"/>
                <a:cs typeface="Roboto Mono"/>
                <a:sym typeface="Roboto Mono"/>
              </a:rPr>
              <a:t>module_name</a:t>
            </a:r>
            <a:endParaRPr b="0" i="0" sz="1800" u="none" cap="none" strike="noStrike">
              <a:solidFill>
                <a:srgbClr val="577656"/>
              </a:solidFill>
              <a:latin typeface="Roboto Mono"/>
              <a:ea typeface="Roboto Mono"/>
              <a:cs typeface="Roboto Mono"/>
              <a:sym typeface="Roboto Mono"/>
            </a:endParaRPr>
          </a:p>
        </p:txBody>
      </p:sp>
      <p:sp>
        <p:nvSpPr>
          <p:cNvPr id="145" name="Google Shape;145;g3f54553dcc4_0_1053"/>
          <p:cNvSpPr txBox="1"/>
          <p:nvPr/>
        </p:nvSpPr>
        <p:spPr>
          <a:xfrm>
            <a:off x="14434" y="2235543"/>
            <a:ext cx="1087800" cy="6141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700"/>
              <a:buFont typeface="Arial"/>
              <a:buNone/>
            </a:pPr>
            <a:r>
              <a:rPr b="1" i="0" lang="en" sz="1700" u="none" cap="none" strike="noStrike">
                <a:solidFill>
                  <a:schemeClr val="accent2"/>
                </a:solidFill>
                <a:latin typeface="Calibri"/>
                <a:ea typeface="Calibri"/>
                <a:cs typeface="Calibri"/>
                <a:sym typeface="Calibri"/>
              </a:rPr>
              <a:t>import keyword</a:t>
            </a:r>
            <a:endParaRPr b="1" i="0" sz="1700" u="none" cap="none" strike="noStrike">
              <a:solidFill>
                <a:schemeClr val="accent2"/>
              </a:solidFill>
              <a:latin typeface="Calibri"/>
              <a:ea typeface="Calibri"/>
              <a:cs typeface="Calibri"/>
              <a:sym typeface="Calibri"/>
            </a:endParaRPr>
          </a:p>
        </p:txBody>
      </p:sp>
      <p:sp>
        <p:nvSpPr>
          <p:cNvPr id="146" name="Google Shape;146;g3f54553dcc4_0_1053"/>
          <p:cNvSpPr/>
          <p:nvPr/>
        </p:nvSpPr>
        <p:spPr>
          <a:xfrm>
            <a:off x="1932161" y="2455000"/>
            <a:ext cx="928200" cy="329700"/>
          </a:xfrm>
          <a:prstGeom prst="roundRect">
            <a:avLst>
              <a:gd fmla="val 16667" name="adj"/>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cxnSp>
        <p:nvCxnSpPr>
          <p:cNvPr id="147" name="Google Shape;147;g3f54553dcc4_0_1053"/>
          <p:cNvCxnSpPr/>
          <p:nvPr/>
        </p:nvCxnSpPr>
        <p:spPr>
          <a:xfrm>
            <a:off x="1053510" y="2594126"/>
            <a:ext cx="768600" cy="0"/>
          </a:xfrm>
          <a:prstGeom prst="straightConnector1">
            <a:avLst/>
          </a:prstGeom>
          <a:noFill/>
          <a:ln cap="flat" cmpd="sng" w="19050">
            <a:solidFill>
              <a:schemeClr val="accent2"/>
            </a:solidFill>
            <a:prstDash val="solid"/>
            <a:round/>
            <a:headEnd len="sm" w="sm" type="none"/>
            <a:tailEnd len="med" w="med" type="triangle"/>
          </a:ln>
        </p:spPr>
      </p:cxnSp>
      <p:sp>
        <p:nvSpPr>
          <p:cNvPr id="148" name="Google Shape;148;g3f54553dcc4_0_1053"/>
          <p:cNvSpPr/>
          <p:nvPr/>
        </p:nvSpPr>
        <p:spPr>
          <a:xfrm>
            <a:off x="2908288" y="2453050"/>
            <a:ext cx="1571400" cy="329700"/>
          </a:xfrm>
          <a:prstGeom prst="roundRect">
            <a:avLst>
              <a:gd fmla="val 16667" name="adj"/>
            </a:avLst>
          </a:prstGeom>
          <a:noFill/>
          <a:ln cap="flat" cmpd="sng" w="31975">
            <a:solidFill>
              <a:srgbClr val="475D9A"/>
            </a:solidFill>
            <a:prstDash val="solid"/>
            <a:round/>
            <a:headEnd len="sm" w="sm" type="none"/>
            <a:tailEnd len="sm" w="sm" type="none"/>
          </a:ln>
        </p:spPr>
        <p:txBody>
          <a:bodyPr anchorCtr="0" anchor="ctr" bIns="102325" lIns="102325" spcFirstLastPara="1" rIns="102325" wrap="square" tIns="102325">
            <a:noAutofit/>
          </a:bodyPr>
          <a:lstStyle/>
          <a:p>
            <a:pPr indent="0" lvl="0" marL="0" marR="0" rtl="0" algn="l">
              <a:lnSpc>
                <a:spcPct val="100000"/>
              </a:lnSpc>
              <a:spcBef>
                <a:spcPts val="0"/>
              </a:spcBef>
              <a:spcAft>
                <a:spcPts val="0"/>
              </a:spcAft>
              <a:buClr>
                <a:srgbClr val="000000"/>
              </a:buClr>
              <a:buSzPts val="1567"/>
              <a:buFont typeface="Arial"/>
              <a:buNone/>
            </a:pPr>
            <a:r>
              <a:t/>
            </a:r>
            <a:endParaRPr b="0" i="0" sz="1567" u="none" cap="none" strike="noStrike">
              <a:solidFill>
                <a:srgbClr val="000000"/>
              </a:solidFill>
              <a:latin typeface="Calibri"/>
              <a:ea typeface="Calibri"/>
              <a:cs typeface="Calibri"/>
              <a:sym typeface="Calibri"/>
            </a:endParaRPr>
          </a:p>
        </p:txBody>
      </p:sp>
      <p:sp>
        <p:nvSpPr>
          <p:cNvPr id="149" name="Google Shape;149;g3f54553dcc4_0_1053"/>
          <p:cNvSpPr txBox="1"/>
          <p:nvPr/>
        </p:nvSpPr>
        <p:spPr>
          <a:xfrm>
            <a:off x="5506056" y="1598402"/>
            <a:ext cx="1451400" cy="440400"/>
          </a:xfrm>
          <a:prstGeom prst="rect">
            <a:avLst/>
          </a:prstGeom>
          <a:noFill/>
          <a:ln>
            <a:noFill/>
          </a:ln>
        </p:spPr>
        <p:txBody>
          <a:bodyPr anchorCtr="0" anchor="t" bIns="102325" lIns="102325" spcFirstLastPara="1" rIns="102325" wrap="square" tIns="102325">
            <a:noAutofit/>
          </a:bodyPr>
          <a:lstStyle/>
          <a:p>
            <a:pPr indent="0" lvl="0" marL="0" marR="0" rtl="0" algn="ctr">
              <a:lnSpc>
                <a:spcPct val="100000"/>
              </a:lnSpc>
              <a:spcBef>
                <a:spcPts val="0"/>
              </a:spcBef>
              <a:spcAft>
                <a:spcPts val="0"/>
              </a:spcAft>
              <a:buClr>
                <a:srgbClr val="000000"/>
              </a:buClr>
              <a:buSzPts val="1667"/>
              <a:buFont typeface="Arial"/>
              <a:buNone/>
            </a:pPr>
            <a:r>
              <a:rPr b="1" i="0" lang="en" sz="1667" u="none" cap="none" strike="noStrike">
                <a:solidFill>
                  <a:schemeClr val="accent1"/>
                </a:solidFill>
                <a:latin typeface="Calibri"/>
                <a:ea typeface="Calibri"/>
                <a:cs typeface="Calibri"/>
                <a:sym typeface="Calibri"/>
              </a:rPr>
              <a:t>Module name</a:t>
            </a:r>
            <a:endParaRPr b="1" i="0" sz="1667" u="none" cap="none" strike="noStrike">
              <a:solidFill>
                <a:schemeClr val="accent1"/>
              </a:solidFill>
              <a:latin typeface="Calibri"/>
              <a:ea typeface="Calibri"/>
              <a:cs typeface="Calibri"/>
              <a:sym typeface="Calibri"/>
            </a:endParaRPr>
          </a:p>
        </p:txBody>
      </p:sp>
      <p:cxnSp>
        <p:nvCxnSpPr>
          <p:cNvPr id="150" name="Google Shape;150;g3f54553dcc4_0_1053"/>
          <p:cNvCxnSpPr/>
          <p:nvPr/>
        </p:nvCxnSpPr>
        <p:spPr>
          <a:xfrm flipH="1">
            <a:off x="4549718" y="1860155"/>
            <a:ext cx="993600" cy="486600"/>
          </a:xfrm>
          <a:prstGeom prst="straightConnector1">
            <a:avLst/>
          </a:prstGeom>
          <a:noFill/>
          <a:ln cap="flat" cmpd="sng" w="21325">
            <a:solidFill>
              <a:schemeClr val="accent1"/>
            </a:solidFill>
            <a:prstDash val="solid"/>
            <a:round/>
            <a:headEnd len="sm" w="sm" type="none"/>
            <a:tailEnd len="med" w="med" type="triangle"/>
          </a:ln>
        </p:spPr>
      </p:cxnSp>
      <p:sp>
        <p:nvSpPr>
          <p:cNvPr id="151" name="Google Shape;151;g3f54553dcc4_0_1053"/>
          <p:cNvSpPr/>
          <p:nvPr/>
        </p:nvSpPr>
        <p:spPr>
          <a:xfrm>
            <a:off x="1624772" y="3905987"/>
            <a:ext cx="3956400" cy="480000"/>
          </a:xfrm>
          <a:prstGeom prst="roundRect">
            <a:avLst>
              <a:gd fmla="val 16667" name="adj"/>
            </a:avLst>
          </a:prstGeom>
          <a:solidFill>
            <a:schemeClr val="lt2"/>
          </a:solidFill>
          <a:ln cap="flat" cmpd="sng" w="34850">
            <a:solidFill>
              <a:schemeClr val="accent3"/>
            </a:solidFill>
            <a:prstDash val="solid"/>
            <a:round/>
            <a:headEnd len="sm" w="sm" type="none"/>
            <a:tailEnd len="sm" w="sm" type="none"/>
          </a:ln>
        </p:spPr>
        <p:txBody>
          <a:bodyPr anchorCtr="0" anchor="ctr" bIns="111450" lIns="111450" spcFirstLastPara="1" rIns="111450" wrap="square" tIns="111450">
            <a:noAutofit/>
          </a:bodyPr>
          <a:lstStyle/>
          <a:p>
            <a:pPr indent="0" lvl="0" marL="0" marR="0" rtl="0" algn="ctr">
              <a:lnSpc>
                <a:spcPct val="100000"/>
              </a:lnSpc>
              <a:spcBef>
                <a:spcPts val="0"/>
              </a:spcBef>
              <a:spcAft>
                <a:spcPts val="0"/>
              </a:spcAft>
              <a:buClr>
                <a:srgbClr val="000000"/>
              </a:buClr>
              <a:buSzPts val="1707"/>
              <a:buFont typeface="Arial"/>
              <a:buNone/>
            </a:pPr>
            <a:r>
              <a:rPr b="0" i="0" lang="en" sz="1707" u="none" cap="none" strike="noStrike">
                <a:solidFill>
                  <a:schemeClr val="accent1"/>
                </a:solidFill>
                <a:latin typeface="Roboto Mono"/>
                <a:ea typeface="Roboto Mono"/>
                <a:cs typeface="Roboto Mono"/>
                <a:sym typeface="Roboto Mono"/>
              </a:rPr>
              <a:t>module_name</a:t>
            </a:r>
            <a:r>
              <a:rPr b="0" i="0" lang="en" sz="1707" u="none" cap="none" strike="noStrike">
                <a:solidFill>
                  <a:schemeClr val="dk1"/>
                </a:solidFill>
                <a:latin typeface="Roboto Mono"/>
                <a:ea typeface="Roboto Mono"/>
                <a:cs typeface="Roboto Mono"/>
                <a:sym typeface="Roboto Mono"/>
              </a:rPr>
              <a:t>.function_name()</a:t>
            </a:r>
            <a:endParaRPr b="0" i="0" sz="1707" u="none" cap="none" strike="noStrike">
              <a:solidFill>
                <a:schemeClr val="dk1"/>
              </a:solidFill>
              <a:latin typeface="Roboto Mono"/>
              <a:ea typeface="Roboto Mono"/>
              <a:cs typeface="Roboto Mono"/>
              <a:sym typeface="Roboto Mono"/>
            </a:endParaRPr>
          </a:p>
        </p:txBody>
      </p:sp>
      <p:sp>
        <p:nvSpPr>
          <p:cNvPr id="152" name="Google Shape;152;g3f54553dcc4_0_1053"/>
          <p:cNvSpPr txBox="1"/>
          <p:nvPr/>
        </p:nvSpPr>
        <p:spPr>
          <a:xfrm>
            <a:off x="6208898" y="3792225"/>
            <a:ext cx="1869300" cy="707400"/>
          </a:xfrm>
          <a:prstGeom prst="rect">
            <a:avLst/>
          </a:prstGeom>
          <a:noFill/>
          <a:ln>
            <a:noFill/>
          </a:ln>
        </p:spPr>
        <p:txBody>
          <a:bodyPr anchorCtr="0" anchor="t" bIns="111450" lIns="111450" spcFirstLastPara="1" rIns="111450" wrap="square" tIns="111450">
            <a:noAutofit/>
          </a:bodyPr>
          <a:lstStyle/>
          <a:p>
            <a:pPr indent="0" lvl="0" marL="0" marR="0" rtl="0" algn="ctr">
              <a:lnSpc>
                <a:spcPct val="100000"/>
              </a:lnSpc>
              <a:spcBef>
                <a:spcPts val="0"/>
              </a:spcBef>
              <a:spcAft>
                <a:spcPts val="0"/>
              </a:spcAft>
              <a:buClr>
                <a:srgbClr val="000000"/>
              </a:buClr>
              <a:buSzPts val="1707"/>
              <a:buFont typeface="Arial"/>
              <a:buNone/>
            </a:pPr>
            <a:r>
              <a:rPr b="1" i="0" lang="en" sz="1707" u="none" cap="none" strike="noStrike">
                <a:solidFill>
                  <a:schemeClr val="accent3"/>
                </a:solidFill>
                <a:latin typeface="Calibri"/>
                <a:ea typeface="Calibri"/>
                <a:cs typeface="Calibri"/>
                <a:sym typeface="Calibri"/>
              </a:rPr>
              <a:t>to call module functions</a:t>
            </a:r>
            <a:endParaRPr b="1" i="0" sz="1707" u="none" cap="none" strike="noStrike">
              <a:solidFill>
                <a:schemeClr val="accent3"/>
              </a:solidFill>
              <a:latin typeface="Calibri"/>
              <a:ea typeface="Calibri"/>
              <a:cs typeface="Calibri"/>
              <a:sym typeface="Calibri"/>
            </a:endParaRPr>
          </a:p>
        </p:txBody>
      </p:sp>
      <p:cxnSp>
        <p:nvCxnSpPr>
          <p:cNvPr id="153" name="Google Shape;153;g3f54553dcc4_0_1053"/>
          <p:cNvCxnSpPr/>
          <p:nvPr/>
        </p:nvCxnSpPr>
        <p:spPr>
          <a:xfrm rot="10800000">
            <a:off x="5694675" y="4145925"/>
            <a:ext cx="741000" cy="9300"/>
          </a:xfrm>
          <a:prstGeom prst="straightConnector1">
            <a:avLst/>
          </a:prstGeom>
          <a:noFill/>
          <a:ln cap="flat" cmpd="sng" w="23225">
            <a:solidFill>
              <a:schemeClr val="accent3"/>
            </a:solidFill>
            <a:prstDash val="solid"/>
            <a:round/>
            <a:headEnd len="sm" w="sm" type="none"/>
            <a:tailEnd len="med" w="med" type="triangle"/>
          </a:ln>
        </p:spPr>
      </p:cxnSp>
      <p:cxnSp>
        <p:nvCxnSpPr>
          <p:cNvPr id="154" name="Google Shape;154;g3f54553dcc4_0_1053"/>
          <p:cNvCxnSpPr>
            <a:stCxn id="149" idx="2"/>
          </p:cNvCxnSpPr>
          <p:nvPr/>
        </p:nvCxnSpPr>
        <p:spPr>
          <a:xfrm flipH="1">
            <a:off x="3055956" y="2038802"/>
            <a:ext cx="3175800" cy="1713600"/>
          </a:xfrm>
          <a:prstGeom prst="straightConnector1">
            <a:avLst/>
          </a:prstGeom>
          <a:noFill/>
          <a:ln cap="flat" cmpd="sng" w="19050">
            <a:solidFill>
              <a:schemeClr val="accent1"/>
            </a:solidFill>
            <a:prstDash val="solid"/>
            <a:round/>
            <a:headEnd len="sm" w="sm" type="none"/>
            <a:tailEnd len="med" w="med" type="triangle"/>
          </a:ln>
        </p:spPr>
      </p:cxnSp>
      <p:sp>
        <p:nvSpPr>
          <p:cNvPr id="155" name="Google Shape;155;g3f54553dcc4_0_1053"/>
          <p:cNvSpPr/>
          <p:nvPr/>
        </p:nvSpPr>
        <p:spPr>
          <a:xfrm>
            <a:off x="3396750" y="3982975"/>
            <a:ext cx="1989900" cy="321000"/>
          </a:xfrm>
          <a:prstGeom prst="roundRect">
            <a:avLst>
              <a:gd fmla="val 16667" name="adj"/>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56" name="Google Shape;156;g3f54553dcc4_0_1053"/>
          <p:cNvSpPr txBox="1"/>
          <p:nvPr/>
        </p:nvSpPr>
        <p:spPr>
          <a:xfrm>
            <a:off x="4338523" y="3117807"/>
            <a:ext cx="2778900" cy="321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n" sz="1700" u="none" cap="none" strike="noStrike">
                <a:solidFill>
                  <a:schemeClr val="dk1"/>
                </a:solidFill>
                <a:latin typeface="Calibri"/>
                <a:ea typeface="Calibri"/>
                <a:cs typeface="Calibri"/>
                <a:sym typeface="Calibri"/>
              </a:rPr>
              <a:t>Function name from module</a:t>
            </a:r>
            <a:endParaRPr b="1" i="0" sz="1700" u="none" cap="none" strike="noStrike">
              <a:solidFill>
                <a:schemeClr val="dk1"/>
              </a:solidFill>
              <a:latin typeface="Calibri"/>
              <a:ea typeface="Calibri"/>
              <a:cs typeface="Calibri"/>
              <a:sym typeface="Calibri"/>
            </a:endParaRPr>
          </a:p>
        </p:txBody>
      </p:sp>
      <p:cxnSp>
        <p:nvCxnSpPr>
          <p:cNvPr id="157" name="Google Shape;157;g3f54553dcc4_0_1053"/>
          <p:cNvCxnSpPr/>
          <p:nvPr/>
        </p:nvCxnSpPr>
        <p:spPr>
          <a:xfrm flipH="1">
            <a:off x="4644100" y="3489975"/>
            <a:ext cx="574500" cy="355200"/>
          </a:xfrm>
          <a:prstGeom prst="straightConnector1">
            <a:avLst/>
          </a:prstGeom>
          <a:noFill/>
          <a:ln cap="flat" cmpd="sng" w="19050">
            <a:solidFill>
              <a:schemeClr val="dk1"/>
            </a:solidFill>
            <a:prstDash val="solid"/>
            <a:round/>
            <a:headEnd len="sm" w="sm" type="none"/>
            <a:tailEnd len="med" w="med" type="triangle"/>
          </a:ln>
        </p:spPr>
      </p:cxnSp>
      <p:sp>
        <p:nvSpPr>
          <p:cNvPr id="158" name="Google Shape;158;g3f54553dcc4_0_1053"/>
          <p:cNvSpPr/>
          <p:nvPr/>
        </p:nvSpPr>
        <p:spPr>
          <a:xfrm>
            <a:off x="1773498" y="3982975"/>
            <a:ext cx="1529100" cy="321000"/>
          </a:xfrm>
          <a:prstGeom prst="roundRect">
            <a:avLst>
              <a:gd fmla="val 16667" name="adj"/>
            </a:avLst>
          </a:prstGeom>
          <a:noFill/>
          <a:ln cap="flat" cmpd="sng" w="28575">
            <a:solidFill>
              <a:srgbClr val="475D9A"/>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3f54553dcc4_0_1144"/>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Matplotlib</a:t>
            </a:r>
            <a:endParaRPr/>
          </a:p>
        </p:txBody>
      </p:sp>
      <p:sp>
        <p:nvSpPr>
          <p:cNvPr id="164" name="Google Shape;164;g3f54553dcc4_0_1144"/>
          <p:cNvSpPr/>
          <p:nvPr/>
        </p:nvSpPr>
        <p:spPr>
          <a:xfrm>
            <a:off x="2023950" y="3390375"/>
            <a:ext cx="5096100" cy="848400"/>
          </a:xfrm>
          <a:prstGeom prst="roundRect">
            <a:avLst>
              <a:gd fmla="val 18300" name="adj"/>
            </a:avLst>
          </a:prstGeom>
          <a:solidFill>
            <a:srgbClr val="FDF6E7"/>
          </a:solidFill>
          <a:ln>
            <a:noFill/>
          </a:ln>
        </p:spPr>
        <p:txBody>
          <a:bodyPr anchorCtr="0" anchor="ctr" bIns="140325" lIns="140325" spcFirstLastPara="1" rIns="140325" wrap="square" tIns="140325">
            <a:noAutofit/>
          </a:bodyPr>
          <a:lstStyle/>
          <a:p>
            <a:pPr indent="0" lvl="0" marL="0" marR="0" rtl="0" algn="l">
              <a:lnSpc>
                <a:spcPct val="100000"/>
              </a:lnSpc>
              <a:spcBef>
                <a:spcPts val="0"/>
              </a:spcBef>
              <a:spcAft>
                <a:spcPts val="0"/>
              </a:spcAft>
              <a:buClr>
                <a:srgbClr val="000000"/>
              </a:buClr>
              <a:buSzPts val="1842"/>
              <a:buFont typeface="Arial"/>
              <a:buNone/>
            </a:pPr>
            <a:r>
              <a:rPr b="1" i="0" lang="en" sz="1842" u="none" cap="none" strike="noStrike">
                <a:solidFill>
                  <a:schemeClr val="accent3"/>
                </a:solidFill>
                <a:latin typeface="Roboto Mono"/>
                <a:ea typeface="Roboto Mono"/>
                <a:cs typeface="Roboto Mono"/>
                <a:sym typeface="Roboto Mono"/>
              </a:rPr>
              <a:t>import</a:t>
            </a:r>
            <a:r>
              <a:rPr b="1" i="0" lang="en" sz="1842" u="none" cap="none" strike="noStrike">
                <a:solidFill>
                  <a:schemeClr val="dk1"/>
                </a:solidFill>
                <a:latin typeface="Roboto Mono"/>
                <a:ea typeface="Roboto Mono"/>
                <a:cs typeface="Roboto Mono"/>
                <a:sym typeface="Roboto Mono"/>
              </a:rPr>
              <a:t> matplotlib.pyplot </a:t>
            </a:r>
            <a:r>
              <a:rPr b="1" i="0" lang="en" sz="1842" u="none" cap="none" strike="noStrike">
                <a:solidFill>
                  <a:schemeClr val="accent3"/>
                </a:solidFill>
                <a:latin typeface="Roboto Mono"/>
                <a:ea typeface="Roboto Mono"/>
                <a:cs typeface="Roboto Mono"/>
                <a:sym typeface="Roboto Mono"/>
              </a:rPr>
              <a:t>as</a:t>
            </a:r>
            <a:r>
              <a:rPr b="1" i="0" lang="en" sz="1842" u="none" cap="none" strike="noStrike">
                <a:solidFill>
                  <a:schemeClr val="dk1"/>
                </a:solidFill>
                <a:latin typeface="Roboto Mono"/>
                <a:ea typeface="Roboto Mono"/>
                <a:cs typeface="Roboto Mono"/>
                <a:sym typeface="Roboto Mono"/>
              </a:rPr>
              <a:t> plt</a:t>
            </a:r>
            <a:endParaRPr b="1" i="0" sz="1842" u="none" cap="none" strike="noStrike">
              <a:solidFill>
                <a:schemeClr val="dk1"/>
              </a:solidFill>
              <a:latin typeface="Roboto Mono"/>
              <a:ea typeface="Roboto Mono"/>
              <a:cs typeface="Roboto Mono"/>
              <a:sym typeface="Roboto Mono"/>
            </a:endParaRPr>
          </a:p>
        </p:txBody>
      </p:sp>
      <p:sp>
        <p:nvSpPr>
          <p:cNvPr id="165" name="Google Shape;165;g3f54553dcc4_0_1144"/>
          <p:cNvSpPr txBox="1"/>
          <p:nvPr>
            <p:ph idx="1" type="body"/>
          </p:nvPr>
        </p:nvSpPr>
        <p:spPr>
          <a:xfrm>
            <a:off x="311700" y="989325"/>
            <a:ext cx="8160900" cy="16848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Char char="●"/>
            </a:pPr>
            <a:r>
              <a:rPr lang="en"/>
              <a:t>Matplotlib is a Python package with functions that can be used to produce graphs </a:t>
            </a:r>
            <a:endParaRPr/>
          </a:p>
          <a:p>
            <a:pPr indent="-342900" lvl="0" marL="457200" rtl="0" algn="l">
              <a:lnSpc>
                <a:spcPct val="115000"/>
              </a:lnSpc>
              <a:spcBef>
                <a:spcPts val="0"/>
              </a:spcBef>
              <a:spcAft>
                <a:spcPts val="0"/>
              </a:spcAft>
              <a:buSzPts val="1800"/>
              <a:buChar char="●"/>
            </a:pPr>
            <a:r>
              <a:rPr lang="en"/>
              <a:t>Matplotlib works well when you have two lists (of the same size)</a:t>
            </a:r>
            <a:endParaRPr/>
          </a:p>
          <a:p>
            <a:pPr indent="-342900" lvl="1" marL="914400" rtl="0" algn="l">
              <a:lnSpc>
                <a:spcPct val="115000"/>
              </a:lnSpc>
              <a:spcBef>
                <a:spcPts val="0"/>
              </a:spcBef>
              <a:spcAft>
                <a:spcPts val="0"/>
              </a:spcAft>
              <a:buSzPts val="1800"/>
              <a:buChar char="○"/>
            </a:pPr>
            <a:r>
              <a:rPr lang="en"/>
              <a:t>List 1 acts as the x (independent) variable</a:t>
            </a:r>
            <a:endParaRPr/>
          </a:p>
          <a:p>
            <a:pPr indent="-342900" lvl="1" marL="914400" rtl="0" algn="l">
              <a:lnSpc>
                <a:spcPct val="115000"/>
              </a:lnSpc>
              <a:spcBef>
                <a:spcPts val="0"/>
              </a:spcBef>
              <a:spcAft>
                <a:spcPts val="0"/>
              </a:spcAft>
              <a:buSzPts val="1800"/>
              <a:buChar char="○"/>
            </a:pPr>
            <a:r>
              <a:rPr lang="en"/>
              <a:t>List 2 acts as the y (dependent) variable</a:t>
            </a:r>
            <a:endParaRPr/>
          </a:p>
          <a:p>
            <a:pPr indent="-342900" lvl="0" marL="457200" rtl="0" algn="l">
              <a:lnSpc>
                <a:spcPct val="115000"/>
              </a:lnSpc>
              <a:spcBef>
                <a:spcPts val="0"/>
              </a:spcBef>
              <a:spcAft>
                <a:spcPts val="0"/>
              </a:spcAft>
              <a:buSzPts val="1800"/>
              <a:buChar char="●"/>
            </a:pPr>
            <a:r>
              <a:rPr lang="en"/>
              <a:t>To use the functions we have to import the module!</a:t>
            </a:r>
            <a:endParaRPr/>
          </a:p>
        </p:txBody>
      </p:sp>
      <p:sp>
        <p:nvSpPr>
          <p:cNvPr id="166" name="Google Shape;166;g3f54553dcc4_0_1144"/>
          <p:cNvSpPr/>
          <p:nvPr/>
        </p:nvSpPr>
        <p:spPr>
          <a:xfrm>
            <a:off x="3171400" y="3646525"/>
            <a:ext cx="1442700" cy="360300"/>
          </a:xfrm>
          <a:prstGeom prst="roundRect">
            <a:avLst>
              <a:gd fmla="val 16667" name="adj"/>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67" name="Google Shape;167;g3f54553dcc4_0_1144"/>
          <p:cNvSpPr/>
          <p:nvPr/>
        </p:nvSpPr>
        <p:spPr>
          <a:xfrm>
            <a:off x="4718050" y="3646525"/>
            <a:ext cx="891900" cy="360300"/>
          </a:xfrm>
          <a:prstGeom prst="roundRect">
            <a:avLst>
              <a:gd fmla="val 16667" name="adj"/>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68" name="Google Shape;168;g3f54553dcc4_0_1144"/>
          <p:cNvSpPr txBox="1"/>
          <p:nvPr/>
        </p:nvSpPr>
        <p:spPr>
          <a:xfrm flipH="1">
            <a:off x="5094171" y="4357950"/>
            <a:ext cx="2778900" cy="439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n" sz="1700" u="none" cap="none" strike="noStrike">
                <a:solidFill>
                  <a:schemeClr val="dk1"/>
                </a:solidFill>
                <a:latin typeface="Calibri"/>
                <a:ea typeface="Calibri"/>
                <a:cs typeface="Calibri"/>
                <a:sym typeface="Calibri"/>
              </a:rPr>
              <a:t>Module</a:t>
            </a:r>
            <a:endParaRPr b="1" i="0" sz="1700" u="none" cap="none" strike="noStrike">
              <a:solidFill>
                <a:schemeClr val="dk1"/>
              </a:solidFill>
              <a:latin typeface="Calibri"/>
              <a:ea typeface="Calibri"/>
              <a:cs typeface="Calibri"/>
              <a:sym typeface="Calibri"/>
            </a:endParaRPr>
          </a:p>
        </p:txBody>
      </p:sp>
      <p:cxnSp>
        <p:nvCxnSpPr>
          <p:cNvPr id="169" name="Google Shape;169;g3f54553dcc4_0_1144"/>
          <p:cNvCxnSpPr/>
          <p:nvPr/>
        </p:nvCxnSpPr>
        <p:spPr>
          <a:xfrm rot="10800000">
            <a:off x="5657352" y="3982695"/>
            <a:ext cx="574500" cy="485700"/>
          </a:xfrm>
          <a:prstGeom prst="straightConnector1">
            <a:avLst/>
          </a:prstGeom>
          <a:noFill/>
          <a:ln cap="flat" cmpd="sng" w="19050">
            <a:solidFill>
              <a:schemeClr val="dk1"/>
            </a:solidFill>
            <a:prstDash val="solid"/>
            <a:round/>
            <a:headEnd len="sm" w="sm" type="none"/>
            <a:tailEnd len="med" w="med" type="triangle"/>
          </a:ln>
        </p:spPr>
      </p:cxnSp>
      <p:sp>
        <p:nvSpPr>
          <p:cNvPr id="170" name="Google Shape;170;g3f54553dcc4_0_1144"/>
          <p:cNvSpPr txBox="1"/>
          <p:nvPr/>
        </p:nvSpPr>
        <p:spPr>
          <a:xfrm flipH="1">
            <a:off x="1202160" y="4328572"/>
            <a:ext cx="2778900" cy="439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n" sz="1700" u="none" cap="none" strike="noStrike">
                <a:solidFill>
                  <a:schemeClr val="dk1"/>
                </a:solidFill>
                <a:latin typeface="Calibri"/>
                <a:ea typeface="Calibri"/>
                <a:cs typeface="Calibri"/>
                <a:sym typeface="Calibri"/>
              </a:rPr>
              <a:t>Package</a:t>
            </a:r>
            <a:endParaRPr b="1" i="0" sz="1700" u="none" cap="none" strike="noStrike">
              <a:solidFill>
                <a:schemeClr val="dk1"/>
              </a:solidFill>
              <a:latin typeface="Calibri"/>
              <a:ea typeface="Calibri"/>
              <a:cs typeface="Calibri"/>
              <a:sym typeface="Calibri"/>
            </a:endParaRPr>
          </a:p>
        </p:txBody>
      </p:sp>
      <p:cxnSp>
        <p:nvCxnSpPr>
          <p:cNvPr id="171" name="Google Shape;171;g3f54553dcc4_0_1144"/>
          <p:cNvCxnSpPr/>
          <p:nvPr/>
        </p:nvCxnSpPr>
        <p:spPr>
          <a:xfrm flipH="1" rot="10800000">
            <a:off x="2604675" y="4010900"/>
            <a:ext cx="515100" cy="429300"/>
          </a:xfrm>
          <a:prstGeom prst="straightConnector1">
            <a:avLst/>
          </a:prstGeom>
          <a:noFill/>
          <a:ln cap="flat" cmpd="sng" w="19050">
            <a:solidFill>
              <a:schemeClr val="dk1"/>
            </a:solidFill>
            <a:prstDash val="solid"/>
            <a:round/>
            <a:headEnd len="sm" w="sm" type="none"/>
            <a:tailEnd len="med" w="med" type="triangle"/>
          </a:ln>
        </p:spPr>
      </p:cxnSp>
      <p:sp>
        <p:nvSpPr>
          <p:cNvPr id="172" name="Google Shape;172;g3f54553dcc4_0_1144"/>
          <p:cNvSpPr/>
          <p:nvPr/>
        </p:nvSpPr>
        <p:spPr>
          <a:xfrm>
            <a:off x="6055427" y="3644350"/>
            <a:ext cx="574500" cy="360300"/>
          </a:xfrm>
          <a:prstGeom prst="roundRect">
            <a:avLst>
              <a:gd fmla="val 16667" name="adj"/>
            </a:avLst>
          </a:prstGeom>
          <a:no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73" name="Google Shape;173;g3f54553dcc4_0_1144"/>
          <p:cNvSpPr txBox="1"/>
          <p:nvPr/>
        </p:nvSpPr>
        <p:spPr>
          <a:xfrm flipH="1">
            <a:off x="6160971" y="4205550"/>
            <a:ext cx="2778900" cy="439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n" sz="1700" u="none" cap="none" strike="noStrike">
                <a:solidFill>
                  <a:schemeClr val="dk1"/>
                </a:solidFill>
                <a:latin typeface="Calibri"/>
                <a:ea typeface="Calibri"/>
                <a:cs typeface="Calibri"/>
                <a:sym typeface="Calibri"/>
              </a:rPr>
              <a:t>Alias</a:t>
            </a:r>
            <a:endParaRPr b="1" i="0" sz="1700" u="none" cap="none" strike="noStrike">
              <a:solidFill>
                <a:schemeClr val="dk1"/>
              </a:solidFill>
              <a:latin typeface="Calibri"/>
              <a:ea typeface="Calibri"/>
              <a:cs typeface="Calibri"/>
              <a:sym typeface="Calibri"/>
            </a:endParaRPr>
          </a:p>
        </p:txBody>
      </p:sp>
      <p:cxnSp>
        <p:nvCxnSpPr>
          <p:cNvPr id="174" name="Google Shape;174;g3f54553dcc4_0_1144"/>
          <p:cNvCxnSpPr/>
          <p:nvPr/>
        </p:nvCxnSpPr>
        <p:spPr>
          <a:xfrm rot="10800000">
            <a:off x="6724152" y="3830295"/>
            <a:ext cx="574500" cy="485700"/>
          </a:xfrm>
          <a:prstGeom prst="straightConnector1">
            <a:avLst/>
          </a:prstGeom>
          <a:noFill/>
          <a:ln cap="flat" cmpd="sng" w="19050">
            <a:solidFill>
              <a:schemeClr val="dk1"/>
            </a:solidFill>
            <a:prstDash val="solid"/>
            <a:round/>
            <a:headEnd len="sm" w="sm"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g3f54553dcc4_0_109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80" name="Google Shape;180;g3f54553dcc4_0_1090"/>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Packages vs Modules vs Functions</a:t>
            </a:r>
            <a:endParaRPr/>
          </a:p>
        </p:txBody>
      </p:sp>
      <p:cxnSp>
        <p:nvCxnSpPr>
          <p:cNvPr id="181" name="Google Shape;181;g3f54553dcc4_0_1090"/>
          <p:cNvCxnSpPr/>
          <p:nvPr/>
        </p:nvCxnSpPr>
        <p:spPr>
          <a:xfrm flipH="1">
            <a:off x="1840550" y="3230032"/>
            <a:ext cx="4800" cy="957600"/>
          </a:xfrm>
          <a:prstGeom prst="straightConnector1">
            <a:avLst/>
          </a:prstGeom>
          <a:noFill/>
          <a:ln cap="flat" cmpd="sng" w="19050">
            <a:solidFill>
              <a:schemeClr val="accent1"/>
            </a:solidFill>
            <a:prstDash val="solid"/>
            <a:round/>
            <a:headEnd len="sm" w="sm" type="none"/>
            <a:tailEnd len="med" w="med" type="triangle"/>
          </a:ln>
        </p:spPr>
      </p:cxnSp>
      <p:sp>
        <p:nvSpPr>
          <p:cNvPr id="182" name="Google Shape;182;g3f54553dcc4_0_1090"/>
          <p:cNvSpPr txBox="1"/>
          <p:nvPr>
            <p:ph idx="4294967295" type="body"/>
          </p:nvPr>
        </p:nvSpPr>
        <p:spPr>
          <a:xfrm>
            <a:off x="311700" y="4187625"/>
            <a:ext cx="3142500" cy="15747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rPr lang="en">
                <a:solidFill>
                  <a:schemeClr val="accent1"/>
                </a:solidFill>
              </a:rPr>
              <a:t>Package: a folder that contains multiple modules</a:t>
            </a:r>
            <a:endParaRPr>
              <a:solidFill>
                <a:schemeClr val="accent1"/>
              </a:solidFill>
            </a:endParaRPr>
          </a:p>
        </p:txBody>
      </p:sp>
      <p:sp>
        <p:nvSpPr>
          <p:cNvPr id="183" name="Google Shape;183;g3f54553dcc4_0_1090"/>
          <p:cNvSpPr/>
          <p:nvPr/>
        </p:nvSpPr>
        <p:spPr>
          <a:xfrm>
            <a:off x="355225" y="1310900"/>
            <a:ext cx="1737900" cy="1356600"/>
          </a:xfrm>
          <a:prstGeom prst="snip2SameRect">
            <a:avLst>
              <a:gd fmla="val 16667" name="adj1"/>
              <a:gd fmla="val 0" name="adj2"/>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84" name="Google Shape;184;g3f54553dcc4_0_1090"/>
          <p:cNvSpPr/>
          <p:nvPr/>
        </p:nvSpPr>
        <p:spPr>
          <a:xfrm>
            <a:off x="131650" y="1549425"/>
            <a:ext cx="3643200" cy="20241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g3f54553dcc4_0_1099"/>
          <p:cNvSpPr/>
          <p:nvPr/>
        </p:nvSpPr>
        <p:spPr>
          <a:xfrm rot="502579">
            <a:off x="2582271" y="1212929"/>
            <a:ext cx="1678404" cy="573441"/>
          </a:xfrm>
          <a:prstGeom prst="bentArrow">
            <a:avLst>
              <a:gd fmla="val 4101" name="adj1"/>
              <a:gd fmla="val 9156" name="adj2"/>
              <a:gd fmla="val 30732" name="adj3"/>
              <a:gd fmla="val 43750" name="adj4"/>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90" name="Google Shape;190;g3f54553dcc4_0_109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91" name="Google Shape;191;g3f54553dcc4_0_1099"/>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Packages vs Modules vs Functions</a:t>
            </a:r>
            <a:endParaRPr/>
          </a:p>
        </p:txBody>
      </p:sp>
      <p:cxnSp>
        <p:nvCxnSpPr>
          <p:cNvPr id="192" name="Google Shape;192;g3f54553dcc4_0_1099"/>
          <p:cNvCxnSpPr/>
          <p:nvPr/>
        </p:nvCxnSpPr>
        <p:spPr>
          <a:xfrm flipH="1">
            <a:off x="1840550" y="3230032"/>
            <a:ext cx="4800" cy="957600"/>
          </a:xfrm>
          <a:prstGeom prst="straightConnector1">
            <a:avLst/>
          </a:prstGeom>
          <a:noFill/>
          <a:ln cap="flat" cmpd="sng" w="19050">
            <a:solidFill>
              <a:schemeClr val="accent1"/>
            </a:solidFill>
            <a:prstDash val="solid"/>
            <a:round/>
            <a:headEnd len="sm" w="sm" type="none"/>
            <a:tailEnd len="med" w="med" type="triangle"/>
          </a:ln>
        </p:spPr>
      </p:cxnSp>
      <p:sp>
        <p:nvSpPr>
          <p:cNvPr id="193" name="Google Shape;193;g3f54553dcc4_0_1099"/>
          <p:cNvSpPr txBox="1"/>
          <p:nvPr>
            <p:ph idx="4294967295" type="body"/>
          </p:nvPr>
        </p:nvSpPr>
        <p:spPr>
          <a:xfrm>
            <a:off x="311700" y="4187625"/>
            <a:ext cx="3142500" cy="15747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rPr lang="en">
                <a:solidFill>
                  <a:schemeClr val="accent1"/>
                </a:solidFill>
              </a:rPr>
              <a:t>Package: a folder that contains multiple modules</a:t>
            </a:r>
            <a:endParaRPr>
              <a:solidFill>
                <a:schemeClr val="accent1"/>
              </a:solidFill>
            </a:endParaRPr>
          </a:p>
        </p:txBody>
      </p:sp>
      <p:cxnSp>
        <p:nvCxnSpPr>
          <p:cNvPr id="194" name="Google Shape;194;g3f54553dcc4_0_1099"/>
          <p:cNvCxnSpPr/>
          <p:nvPr/>
        </p:nvCxnSpPr>
        <p:spPr>
          <a:xfrm>
            <a:off x="5310450" y="2945650"/>
            <a:ext cx="7800" cy="1130100"/>
          </a:xfrm>
          <a:prstGeom prst="straightConnector1">
            <a:avLst/>
          </a:prstGeom>
          <a:noFill/>
          <a:ln cap="flat" cmpd="sng" w="19050">
            <a:solidFill>
              <a:schemeClr val="accent6"/>
            </a:solidFill>
            <a:prstDash val="solid"/>
            <a:round/>
            <a:headEnd len="sm" w="sm" type="none"/>
            <a:tailEnd len="med" w="med" type="triangle"/>
          </a:ln>
        </p:spPr>
      </p:cxnSp>
      <p:sp>
        <p:nvSpPr>
          <p:cNvPr id="195" name="Google Shape;195;g3f54553dcc4_0_1099"/>
          <p:cNvSpPr txBox="1"/>
          <p:nvPr>
            <p:ph idx="4294967295" type="body"/>
          </p:nvPr>
        </p:nvSpPr>
        <p:spPr>
          <a:xfrm>
            <a:off x="3774843" y="4114450"/>
            <a:ext cx="3142500" cy="15747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rPr lang="en">
                <a:solidFill>
                  <a:schemeClr val="accent6"/>
                </a:solidFill>
              </a:rPr>
              <a:t>Module: a .py file</a:t>
            </a:r>
            <a:endParaRPr>
              <a:solidFill>
                <a:schemeClr val="accent6"/>
              </a:solidFill>
            </a:endParaRPr>
          </a:p>
        </p:txBody>
      </p:sp>
      <p:sp>
        <p:nvSpPr>
          <p:cNvPr id="196" name="Google Shape;196;g3f54553dcc4_0_1099"/>
          <p:cNvSpPr/>
          <p:nvPr/>
        </p:nvSpPr>
        <p:spPr>
          <a:xfrm>
            <a:off x="355225" y="1310900"/>
            <a:ext cx="1737900" cy="1356600"/>
          </a:xfrm>
          <a:prstGeom prst="snip2SameRect">
            <a:avLst>
              <a:gd fmla="val 16667" name="adj1"/>
              <a:gd fmla="val 0" name="adj2"/>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97" name="Google Shape;197;g3f54553dcc4_0_1099"/>
          <p:cNvSpPr/>
          <p:nvPr/>
        </p:nvSpPr>
        <p:spPr>
          <a:xfrm>
            <a:off x="131650" y="1549425"/>
            <a:ext cx="3643200" cy="20241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nvGrpSpPr>
          <p:cNvPr id="198" name="Google Shape;198;g3f54553dcc4_0_1099"/>
          <p:cNvGrpSpPr/>
          <p:nvPr/>
        </p:nvGrpSpPr>
        <p:grpSpPr>
          <a:xfrm>
            <a:off x="4325359" y="1211197"/>
            <a:ext cx="1605435" cy="2152953"/>
            <a:chOff x="4016234" y="1211197"/>
            <a:chExt cx="1605435" cy="2152953"/>
          </a:xfrm>
        </p:grpSpPr>
        <p:sp>
          <p:nvSpPr>
            <p:cNvPr id="199" name="Google Shape;199;g3f54553dcc4_0_1099"/>
            <p:cNvSpPr/>
            <p:nvPr/>
          </p:nvSpPr>
          <p:spPr>
            <a:xfrm>
              <a:off x="4016234" y="1211197"/>
              <a:ext cx="1126800" cy="1425300"/>
            </a:xfrm>
            <a:prstGeom prst="snip1Rect">
              <a:avLst>
                <a:gd fmla="val 16667" name="adj"/>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00" name="Google Shape;200;g3f54553dcc4_0_1099"/>
            <p:cNvSpPr/>
            <p:nvPr/>
          </p:nvSpPr>
          <p:spPr>
            <a:xfrm>
              <a:off x="4091353" y="1329250"/>
              <a:ext cx="1126800" cy="1425300"/>
            </a:xfrm>
            <a:prstGeom prst="snip1Rect">
              <a:avLst>
                <a:gd fmla="val 16667" name="adj"/>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01" name="Google Shape;201;g3f54553dcc4_0_1099"/>
            <p:cNvSpPr/>
            <p:nvPr/>
          </p:nvSpPr>
          <p:spPr>
            <a:xfrm>
              <a:off x="4183645" y="1481650"/>
              <a:ext cx="1126800" cy="1425300"/>
            </a:xfrm>
            <a:prstGeom prst="snip1Rect">
              <a:avLst>
                <a:gd fmla="val 16667" name="adj"/>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02" name="Google Shape;202;g3f54553dcc4_0_1099"/>
            <p:cNvSpPr/>
            <p:nvPr/>
          </p:nvSpPr>
          <p:spPr>
            <a:xfrm>
              <a:off x="4293111" y="1634050"/>
              <a:ext cx="1126800" cy="1425300"/>
            </a:xfrm>
            <a:prstGeom prst="snip1Rect">
              <a:avLst>
                <a:gd fmla="val 16667" name="adj"/>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03" name="Google Shape;203;g3f54553dcc4_0_1099"/>
            <p:cNvSpPr/>
            <p:nvPr/>
          </p:nvSpPr>
          <p:spPr>
            <a:xfrm>
              <a:off x="4402577" y="1786450"/>
              <a:ext cx="1126800" cy="1425300"/>
            </a:xfrm>
            <a:prstGeom prst="snip1Rect">
              <a:avLst>
                <a:gd fmla="val 16667" name="adj"/>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04" name="Google Shape;204;g3f54553dcc4_0_1099"/>
            <p:cNvSpPr/>
            <p:nvPr/>
          </p:nvSpPr>
          <p:spPr>
            <a:xfrm>
              <a:off x="4494869" y="1938850"/>
              <a:ext cx="1126800" cy="1425300"/>
            </a:xfrm>
            <a:prstGeom prst="snip1Rect">
              <a:avLst>
                <a:gd fmla="val 16667" name="adj"/>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g3f54553dcc4_0_1118"/>
          <p:cNvSpPr/>
          <p:nvPr/>
        </p:nvSpPr>
        <p:spPr>
          <a:xfrm rot="502579">
            <a:off x="2582271" y="1212929"/>
            <a:ext cx="1678404" cy="573441"/>
          </a:xfrm>
          <a:prstGeom prst="bentArrow">
            <a:avLst>
              <a:gd fmla="val 4101" name="adj1"/>
              <a:gd fmla="val 9156" name="adj2"/>
              <a:gd fmla="val 30732" name="adj3"/>
              <a:gd fmla="val 43750" name="adj4"/>
            </a:avLst>
          </a:pr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10" name="Google Shape;210;g3f54553dcc4_0_11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11" name="Google Shape;211;g3f54553dcc4_0_1118"/>
          <p:cNvSpPr txBox="1"/>
          <p:nvPr>
            <p:ph type="title"/>
          </p:nvPr>
        </p:nvSpPr>
        <p:spPr>
          <a:xfrm>
            <a:off x="311700" y="281921"/>
            <a:ext cx="8520600" cy="7074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t>Packages vs Modules vs Functions</a:t>
            </a:r>
            <a:endParaRPr/>
          </a:p>
        </p:txBody>
      </p:sp>
      <p:cxnSp>
        <p:nvCxnSpPr>
          <p:cNvPr id="212" name="Google Shape;212;g3f54553dcc4_0_1118"/>
          <p:cNvCxnSpPr/>
          <p:nvPr/>
        </p:nvCxnSpPr>
        <p:spPr>
          <a:xfrm flipH="1">
            <a:off x="1840550" y="3230032"/>
            <a:ext cx="4800" cy="957600"/>
          </a:xfrm>
          <a:prstGeom prst="straightConnector1">
            <a:avLst/>
          </a:prstGeom>
          <a:noFill/>
          <a:ln cap="flat" cmpd="sng" w="19050">
            <a:solidFill>
              <a:schemeClr val="accent1"/>
            </a:solidFill>
            <a:prstDash val="solid"/>
            <a:round/>
            <a:headEnd len="sm" w="sm" type="none"/>
            <a:tailEnd len="med" w="med" type="triangle"/>
          </a:ln>
        </p:spPr>
      </p:cxnSp>
      <p:sp>
        <p:nvSpPr>
          <p:cNvPr id="213" name="Google Shape;213;g3f54553dcc4_0_1118"/>
          <p:cNvSpPr txBox="1"/>
          <p:nvPr>
            <p:ph idx="4294967295" type="body"/>
          </p:nvPr>
        </p:nvSpPr>
        <p:spPr>
          <a:xfrm>
            <a:off x="311700" y="4187625"/>
            <a:ext cx="3142500" cy="15747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rPr lang="en">
                <a:solidFill>
                  <a:schemeClr val="accent1"/>
                </a:solidFill>
              </a:rPr>
              <a:t>Package: a folder that contains multiple modules</a:t>
            </a:r>
            <a:endParaRPr>
              <a:solidFill>
                <a:schemeClr val="accent1"/>
              </a:solidFill>
            </a:endParaRPr>
          </a:p>
        </p:txBody>
      </p:sp>
      <p:cxnSp>
        <p:nvCxnSpPr>
          <p:cNvPr id="214" name="Google Shape;214;g3f54553dcc4_0_1118"/>
          <p:cNvCxnSpPr/>
          <p:nvPr/>
        </p:nvCxnSpPr>
        <p:spPr>
          <a:xfrm>
            <a:off x="5310450" y="2945650"/>
            <a:ext cx="7800" cy="1130100"/>
          </a:xfrm>
          <a:prstGeom prst="straightConnector1">
            <a:avLst/>
          </a:prstGeom>
          <a:noFill/>
          <a:ln cap="flat" cmpd="sng" w="19050">
            <a:solidFill>
              <a:schemeClr val="accent6"/>
            </a:solidFill>
            <a:prstDash val="solid"/>
            <a:round/>
            <a:headEnd len="sm" w="sm" type="none"/>
            <a:tailEnd len="med" w="med" type="triangle"/>
          </a:ln>
        </p:spPr>
      </p:cxnSp>
      <p:sp>
        <p:nvSpPr>
          <p:cNvPr id="215" name="Google Shape;215;g3f54553dcc4_0_1118"/>
          <p:cNvSpPr txBox="1"/>
          <p:nvPr>
            <p:ph idx="4294967295" type="body"/>
          </p:nvPr>
        </p:nvSpPr>
        <p:spPr>
          <a:xfrm>
            <a:off x="3774843" y="4114450"/>
            <a:ext cx="3142500" cy="15747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rPr lang="en">
                <a:solidFill>
                  <a:schemeClr val="accent6"/>
                </a:solidFill>
              </a:rPr>
              <a:t>Module: a .py file</a:t>
            </a:r>
            <a:endParaRPr>
              <a:solidFill>
                <a:schemeClr val="accent6"/>
              </a:solidFill>
            </a:endParaRPr>
          </a:p>
        </p:txBody>
      </p:sp>
      <p:sp>
        <p:nvSpPr>
          <p:cNvPr id="216" name="Google Shape;216;g3f54553dcc4_0_1118"/>
          <p:cNvSpPr txBox="1"/>
          <p:nvPr>
            <p:ph idx="4294967295" type="body"/>
          </p:nvPr>
        </p:nvSpPr>
        <p:spPr>
          <a:xfrm>
            <a:off x="6596100" y="4187625"/>
            <a:ext cx="2236200" cy="15747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1200"/>
              </a:spcAft>
              <a:buSzPts val="1800"/>
              <a:buNone/>
            </a:pPr>
            <a:r>
              <a:rPr lang="en">
                <a:solidFill>
                  <a:schemeClr val="accent3"/>
                </a:solidFill>
              </a:rPr>
              <a:t>Function: compute calculations</a:t>
            </a:r>
            <a:endParaRPr>
              <a:solidFill>
                <a:schemeClr val="accent6"/>
              </a:solidFill>
            </a:endParaRPr>
          </a:p>
        </p:txBody>
      </p:sp>
      <p:sp>
        <p:nvSpPr>
          <p:cNvPr id="217" name="Google Shape;217;g3f54553dcc4_0_1118"/>
          <p:cNvSpPr/>
          <p:nvPr/>
        </p:nvSpPr>
        <p:spPr>
          <a:xfrm>
            <a:off x="355225" y="1310900"/>
            <a:ext cx="1737900" cy="1356600"/>
          </a:xfrm>
          <a:prstGeom prst="snip2SameRect">
            <a:avLst>
              <a:gd fmla="val 16667" name="adj1"/>
              <a:gd fmla="val 0" name="adj2"/>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18" name="Google Shape;218;g3f54553dcc4_0_1118"/>
          <p:cNvSpPr/>
          <p:nvPr/>
        </p:nvSpPr>
        <p:spPr>
          <a:xfrm>
            <a:off x="131650" y="1549425"/>
            <a:ext cx="3643200" cy="20241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nvGrpSpPr>
          <p:cNvPr id="219" name="Google Shape;219;g3f54553dcc4_0_1118"/>
          <p:cNvGrpSpPr/>
          <p:nvPr/>
        </p:nvGrpSpPr>
        <p:grpSpPr>
          <a:xfrm>
            <a:off x="4325359" y="1211197"/>
            <a:ext cx="1605435" cy="2152953"/>
            <a:chOff x="4016234" y="1211197"/>
            <a:chExt cx="1605435" cy="2152953"/>
          </a:xfrm>
        </p:grpSpPr>
        <p:sp>
          <p:nvSpPr>
            <p:cNvPr id="220" name="Google Shape;220;g3f54553dcc4_0_1118"/>
            <p:cNvSpPr/>
            <p:nvPr/>
          </p:nvSpPr>
          <p:spPr>
            <a:xfrm>
              <a:off x="4016234" y="1211197"/>
              <a:ext cx="1126800" cy="1425300"/>
            </a:xfrm>
            <a:prstGeom prst="snip1Rect">
              <a:avLst>
                <a:gd fmla="val 16667" name="adj"/>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21" name="Google Shape;221;g3f54553dcc4_0_1118"/>
            <p:cNvSpPr/>
            <p:nvPr/>
          </p:nvSpPr>
          <p:spPr>
            <a:xfrm>
              <a:off x="4091353" y="1329250"/>
              <a:ext cx="1126800" cy="1425300"/>
            </a:xfrm>
            <a:prstGeom prst="snip1Rect">
              <a:avLst>
                <a:gd fmla="val 16667" name="adj"/>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22" name="Google Shape;222;g3f54553dcc4_0_1118"/>
            <p:cNvSpPr/>
            <p:nvPr/>
          </p:nvSpPr>
          <p:spPr>
            <a:xfrm>
              <a:off x="4183645" y="1481650"/>
              <a:ext cx="1126800" cy="1425300"/>
            </a:xfrm>
            <a:prstGeom prst="snip1Rect">
              <a:avLst>
                <a:gd fmla="val 16667" name="adj"/>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23" name="Google Shape;223;g3f54553dcc4_0_1118"/>
            <p:cNvSpPr/>
            <p:nvPr/>
          </p:nvSpPr>
          <p:spPr>
            <a:xfrm>
              <a:off x="4293111" y="1634050"/>
              <a:ext cx="1126800" cy="1425300"/>
            </a:xfrm>
            <a:prstGeom prst="snip1Rect">
              <a:avLst>
                <a:gd fmla="val 16667" name="adj"/>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24" name="Google Shape;224;g3f54553dcc4_0_1118"/>
            <p:cNvSpPr/>
            <p:nvPr/>
          </p:nvSpPr>
          <p:spPr>
            <a:xfrm>
              <a:off x="4402577" y="1786450"/>
              <a:ext cx="1126800" cy="1425300"/>
            </a:xfrm>
            <a:prstGeom prst="snip1Rect">
              <a:avLst>
                <a:gd fmla="val 16667" name="adj"/>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25" name="Google Shape;225;g3f54553dcc4_0_1118"/>
            <p:cNvSpPr/>
            <p:nvPr/>
          </p:nvSpPr>
          <p:spPr>
            <a:xfrm>
              <a:off x="4494869" y="1938850"/>
              <a:ext cx="1126800" cy="1425300"/>
            </a:xfrm>
            <a:prstGeom prst="snip1Rect">
              <a:avLst>
                <a:gd fmla="val 16667" name="adj"/>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sp>
        <p:nvSpPr>
          <p:cNvPr id="226" name="Google Shape;226;g3f54553dcc4_0_1118"/>
          <p:cNvSpPr/>
          <p:nvPr/>
        </p:nvSpPr>
        <p:spPr>
          <a:xfrm>
            <a:off x="6699304" y="1356388"/>
            <a:ext cx="1890300" cy="2391000"/>
          </a:xfrm>
          <a:prstGeom prst="snip1Rect">
            <a:avLst>
              <a:gd fmla="val 16667" name="adj"/>
            </a:avLst>
          </a:prstGeom>
          <a:solidFill>
            <a:schemeClr val="accent6"/>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cxnSp>
        <p:nvCxnSpPr>
          <p:cNvPr id="227" name="Google Shape;227;g3f54553dcc4_0_1118"/>
          <p:cNvCxnSpPr/>
          <p:nvPr/>
        </p:nvCxnSpPr>
        <p:spPr>
          <a:xfrm>
            <a:off x="7765337" y="3131315"/>
            <a:ext cx="17100" cy="867300"/>
          </a:xfrm>
          <a:prstGeom prst="straightConnector1">
            <a:avLst/>
          </a:prstGeom>
          <a:noFill/>
          <a:ln cap="flat" cmpd="sng" w="19050">
            <a:solidFill>
              <a:schemeClr val="accent3"/>
            </a:solidFill>
            <a:prstDash val="solid"/>
            <a:round/>
            <a:headEnd len="sm" w="sm" type="none"/>
            <a:tailEnd len="med" w="med" type="triangle"/>
          </a:ln>
        </p:spPr>
      </p:cxnSp>
      <p:sp>
        <p:nvSpPr>
          <p:cNvPr id="228" name="Google Shape;228;g3f54553dcc4_0_1118"/>
          <p:cNvSpPr/>
          <p:nvPr/>
        </p:nvSpPr>
        <p:spPr>
          <a:xfrm>
            <a:off x="6992525" y="1748850"/>
            <a:ext cx="1202100" cy="755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29" name="Google Shape;229;g3f54553dcc4_0_1118"/>
          <p:cNvSpPr txBox="1"/>
          <p:nvPr>
            <p:ph idx="4294967295" type="body"/>
          </p:nvPr>
        </p:nvSpPr>
        <p:spPr>
          <a:xfrm>
            <a:off x="6992525" y="1801125"/>
            <a:ext cx="1202100" cy="7032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SzPts val="1800"/>
              <a:buNone/>
            </a:pPr>
            <a:r>
              <a:rPr lang="en" sz="450">
                <a:latin typeface="Arial"/>
                <a:ea typeface="Arial"/>
                <a:cs typeface="Arial"/>
                <a:sym typeface="Arial"/>
              </a:rPr>
              <a:t>def add_numbers(num1, num2):</a:t>
            </a:r>
            <a:endParaRPr sz="450">
              <a:latin typeface="Arial"/>
              <a:ea typeface="Arial"/>
              <a:cs typeface="Arial"/>
              <a:sym typeface="Arial"/>
            </a:endParaRPr>
          </a:p>
          <a:p>
            <a:pPr indent="0" lvl="0" marL="0" rtl="0" algn="l">
              <a:lnSpc>
                <a:spcPct val="100000"/>
              </a:lnSpc>
              <a:spcBef>
                <a:spcPts val="0"/>
              </a:spcBef>
              <a:spcAft>
                <a:spcPts val="0"/>
              </a:spcAft>
              <a:buSzPts val="1800"/>
              <a:buNone/>
            </a:pPr>
            <a:r>
              <a:rPr lang="en" sz="450">
                <a:latin typeface="Arial"/>
                <a:ea typeface="Arial"/>
                <a:cs typeface="Arial"/>
                <a:sym typeface="Arial"/>
              </a:rPr>
              <a:t>  """</a:t>
            </a:r>
            <a:endParaRPr sz="450">
              <a:latin typeface="Arial"/>
              <a:ea typeface="Arial"/>
              <a:cs typeface="Arial"/>
              <a:sym typeface="Arial"/>
            </a:endParaRPr>
          </a:p>
          <a:p>
            <a:pPr indent="0" lvl="0" marL="0" rtl="0" algn="l">
              <a:lnSpc>
                <a:spcPct val="100000"/>
              </a:lnSpc>
              <a:spcBef>
                <a:spcPts val="0"/>
              </a:spcBef>
              <a:spcAft>
                <a:spcPts val="0"/>
              </a:spcAft>
              <a:buSzPts val="1800"/>
              <a:buNone/>
            </a:pPr>
            <a:r>
              <a:rPr lang="en" sz="450">
                <a:latin typeface="Arial"/>
                <a:ea typeface="Arial"/>
                <a:cs typeface="Arial"/>
                <a:sym typeface="Arial"/>
              </a:rPr>
              <a:t>  This function takes two numbers and returns their sum.</a:t>
            </a:r>
            <a:endParaRPr sz="450">
              <a:latin typeface="Arial"/>
              <a:ea typeface="Arial"/>
              <a:cs typeface="Arial"/>
              <a:sym typeface="Arial"/>
            </a:endParaRPr>
          </a:p>
          <a:p>
            <a:pPr indent="0" lvl="0" marL="0" rtl="0" algn="l">
              <a:lnSpc>
                <a:spcPct val="100000"/>
              </a:lnSpc>
              <a:spcBef>
                <a:spcPts val="0"/>
              </a:spcBef>
              <a:spcAft>
                <a:spcPts val="0"/>
              </a:spcAft>
              <a:buSzPts val="1800"/>
              <a:buNone/>
            </a:pPr>
            <a:r>
              <a:rPr lang="en" sz="450">
                <a:latin typeface="Arial"/>
                <a:ea typeface="Arial"/>
                <a:cs typeface="Arial"/>
                <a:sym typeface="Arial"/>
              </a:rPr>
              <a:t>  """</a:t>
            </a:r>
            <a:endParaRPr sz="450">
              <a:latin typeface="Arial"/>
              <a:ea typeface="Arial"/>
              <a:cs typeface="Arial"/>
              <a:sym typeface="Arial"/>
            </a:endParaRPr>
          </a:p>
          <a:p>
            <a:pPr indent="0" lvl="0" marL="0" rtl="0" algn="l">
              <a:lnSpc>
                <a:spcPct val="100000"/>
              </a:lnSpc>
              <a:spcBef>
                <a:spcPts val="0"/>
              </a:spcBef>
              <a:spcAft>
                <a:spcPts val="0"/>
              </a:spcAft>
              <a:buSzPts val="1800"/>
              <a:buNone/>
            </a:pPr>
            <a:r>
              <a:rPr lang="en" sz="450">
                <a:latin typeface="Arial"/>
                <a:ea typeface="Arial"/>
                <a:cs typeface="Arial"/>
                <a:sym typeface="Arial"/>
              </a:rPr>
              <a:t>  sum_result = num1 + num2</a:t>
            </a:r>
            <a:endParaRPr sz="450">
              <a:latin typeface="Arial"/>
              <a:ea typeface="Arial"/>
              <a:cs typeface="Arial"/>
              <a:sym typeface="Arial"/>
            </a:endParaRPr>
          </a:p>
          <a:p>
            <a:pPr indent="0" lvl="0" marL="0" rtl="0" algn="l">
              <a:lnSpc>
                <a:spcPct val="100000"/>
              </a:lnSpc>
              <a:spcBef>
                <a:spcPts val="0"/>
              </a:spcBef>
              <a:spcAft>
                <a:spcPts val="0"/>
              </a:spcAft>
              <a:buSzPts val="1800"/>
              <a:buNone/>
            </a:pPr>
            <a:r>
              <a:rPr lang="en" sz="450">
                <a:latin typeface="Arial"/>
                <a:ea typeface="Arial"/>
                <a:cs typeface="Arial"/>
                <a:sym typeface="Arial"/>
              </a:rPr>
              <a:t>  return sum_result</a:t>
            </a:r>
            <a:endParaRPr sz="450">
              <a:latin typeface="Arial"/>
              <a:ea typeface="Arial"/>
              <a:cs typeface="Arial"/>
              <a:sym typeface="Arial"/>
            </a:endParaRPr>
          </a:p>
          <a:p>
            <a:pPr indent="0" lvl="0" marL="0" rtl="0" algn="l">
              <a:lnSpc>
                <a:spcPct val="115000"/>
              </a:lnSpc>
              <a:spcBef>
                <a:spcPts val="0"/>
              </a:spcBef>
              <a:spcAft>
                <a:spcPts val="1200"/>
              </a:spcAft>
              <a:buSzPts val="1800"/>
              <a:buNone/>
            </a:pPr>
            <a:r>
              <a:t/>
            </a:r>
            <a:endParaRPr sz="500"/>
          </a:p>
        </p:txBody>
      </p:sp>
      <p:sp>
        <p:nvSpPr>
          <p:cNvPr id="230" name="Google Shape;230;g3f54553dcc4_0_1118"/>
          <p:cNvSpPr/>
          <p:nvPr/>
        </p:nvSpPr>
        <p:spPr>
          <a:xfrm>
            <a:off x="7007536" y="2665476"/>
            <a:ext cx="1202100" cy="755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31" name="Google Shape;231;g3f54553dcc4_0_1118"/>
          <p:cNvSpPr txBox="1"/>
          <p:nvPr>
            <p:ph idx="4294967295" type="body"/>
          </p:nvPr>
        </p:nvSpPr>
        <p:spPr>
          <a:xfrm>
            <a:off x="7007536" y="2717751"/>
            <a:ext cx="1202100" cy="7032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SzPts val="1800"/>
              <a:buNone/>
            </a:pPr>
            <a:r>
              <a:rPr lang="en" sz="450">
                <a:latin typeface="Arial"/>
                <a:ea typeface="Arial"/>
                <a:cs typeface="Arial"/>
                <a:sym typeface="Arial"/>
              </a:rPr>
              <a:t>def add_numbers(num1, num2):</a:t>
            </a:r>
            <a:endParaRPr sz="450">
              <a:latin typeface="Arial"/>
              <a:ea typeface="Arial"/>
              <a:cs typeface="Arial"/>
              <a:sym typeface="Arial"/>
            </a:endParaRPr>
          </a:p>
          <a:p>
            <a:pPr indent="0" lvl="0" marL="0" rtl="0" algn="l">
              <a:lnSpc>
                <a:spcPct val="100000"/>
              </a:lnSpc>
              <a:spcBef>
                <a:spcPts val="0"/>
              </a:spcBef>
              <a:spcAft>
                <a:spcPts val="0"/>
              </a:spcAft>
              <a:buSzPts val="1800"/>
              <a:buNone/>
            </a:pPr>
            <a:r>
              <a:rPr lang="en" sz="450">
                <a:latin typeface="Arial"/>
                <a:ea typeface="Arial"/>
                <a:cs typeface="Arial"/>
                <a:sym typeface="Arial"/>
              </a:rPr>
              <a:t>  """</a:t>
            </a:r>
            <a:endParaRPr sz="450">
              <a:latin typeface="Arial"/>
              <a:ea typeface="Arial"/>
              <a:cs typeface="Arial"/>
              <a:sym typeface="Arial"/>
            </a:endParaRPr>
          </a:p>
          <a:p>
            <a:pPr indent="0" lvl="0" marL="0" rtl="0" algn="l">
              <a:lnSpc>
                <a:spcPct val="100000"/>
              </a:lnSpc>
              <a:spcBef>
                <a:spcPts val="0"/>
              </a:spcBef>
              <a:spcAft>
                <a:spcPts val="0"/>
              </a:spcAft>
              <a:buSzPts val="1800"/>
              <a:buNone/>
            </a:pPr>
            <a:r>
              <a:rPr lang="en" sz="450">
                <a:latin typeface="Arial"/>
                <a:ea typeface="Arial"/>
                <a:cs typeface="Arial"/>
                <a:sym typeface="Arial"/>
              </a:rPr>
              <a:t>  This function takes two numbers and returns their sum.</a:t>
            </a:r>
            <a:endParaRPr sz="450">
              <a:latin typeface="Arial"/>
              <a:ea typeface="Arial"/>
              <a:cs typeface="Arial"/>
              <a:sym typeface="Arial"/>
            </a:endParaRPr>
          </a:p>
          <a:p>
            <a:pPr indent="0" lvl="0" marL="0" rtl="0" algn="l">
              <a:lnSpc>
                <a:spcPct val="100000"/>
              </a:lnSpc>
              <a:spcBef>
                <a:spcPts val="0"/>
              </a:spcBef>
              <a:spcAft>
                <a:spcPts val="0"/>
              </a:spcAft>
              <a:buSzPts val="1800"/>
              <a:buNone/>
            </a:pPr>
            <a:r>
              <a:rPr lang="en" sz="450">
                <a:latin typeface="Arial"/>
                <a:ea typeface="Arial"/>
                <a:cs typeface="Arial"/>
                <a:sym typeface="Arial"/>
              </a:rPr>
              <a:t>  """</a:t>
            </a:r>
            <a:endParaRPr sz="450">
              <a:latin typeface="Arial"/>
              <a:ea typeface="Arial"/>
              <a:cs typeface="Arial"/>
              <a:sym typeface="Arial"/>
            </a:endParaRPr>
          </a:p>
          <a:p>
            <a:pPr indent="0" lvl="0" marL="0" rtl="0" algn="l">
              <a:lnSpc>
                <a:spcPct val="100000"/>
              </a:lnSpc>
              <a:spcBef>
                <a:spcPts val="0"/>
              </a:spcBef>
              <a:spcAft>
                <a:spcPts val="0"/>
              </a:spcAft>
              <a:buSzPts val="1800"/>
              <a:buNone/>
            </a:pPr>
            <a:r>
              <a:rPr lang="en" sz="450">
                <a:latin typeface="Arial"/>
                <a:ea typeface="Arial"/>
                <a:cs typeface="Arial"/>
                <a:sym typeface="Arial"/>
              </a:rPr>
              <a:t>  sum_result = num1 + num2</a:t>
            </a:r>
            <a:endParaRPr sz="450">
              <a:latin typeface="Arial"/>
              <a:ea typeface="Arial"/>
              <a:cs typeface="Arial"/>
              <a:sym typeface="Arial"/>
            </a:endParaRPr>
          </a:p>
          <a:p>
            <a:pPr indent="0" lvl="0" marL="0" rtl="0" algn="l">
              <a:lnSpc>
                <a:spcPct val="100000"/>
              </a:lnSpc>
              <a:spcBef>
                <a:spcPts val="0"/>
              </a:spcBef>
              <a:spcAft>
                <a:spcPts val="0"/>
              </a:spcAft>
              <a:buSzPts val="1800"/>
              <a:buNone/>
            </a:pPr>
            <a:r>
              <a:rPr lang="en" sz="450">
                <a:latin typeface="Arial"/>
                <a:ea typeface="Arial"/>
                <a:cs typeface="Arial"/>
                <a:sym typeface="Arial"/>
              </a:rPr>
              <a:t>  return sum_result</a:t>
            </a:r>
            <a:endParaRPr sz="450">
              <a:latin typeface="Arial"/>
              <a:ea typeface="Arial"/>
              <a:cs typeface="Arial"/>
              <a:sym typeface="Arial"/>
            </a:endParaRPr>
          </a:p>
          <a:p>
            <a:pPr indent="0" lvl="0" marL="0" rtl="0" algn="l">
              <a:lnSpc>
                <a:spcPct val="115000"/>
              </a:lnSpc>
              <a:spcBef>
                <a:spcPts val="0"/>
              </a:spcBef>
              <a:spcAft>
                <a:spcPts val="1200"/>
              </a:spcAft>
              <a:buSzPts val="1800"/>
              <a:buNone/>
            </a:pPr>
            <a:r>
              <a:t/>
            </a:r>
            <a:endParaRPr sz="500"/>
          </a:p>
        </p:txBody>
      </p:sp>
    </p:spTree>
  </p:cSld>
  <p:clrMapOvr>
    <a:masterClrMapping/>
  </p:clrMapOvr>
</p:sld>
</file>

<file path=ppt/theme/theme1.xml><?xml version="1.0" encoding="utf-8"?>
<a:theme xmlns:a="http://schemas.openxmlformats.org/drawingml/2006/main" xmlns:r="http://schemas.openxmlformats.org/officeDocument/2006/relationships" name="UW Simple Lecture Slides">
  <a:themeElements>
    <a:clrScheme name="Simple Light">
      <a:dk1>
        <a:srgbClr val="434343"/>
      </a:dk1>
      <a:lt1>
        <a:srgbClr val="FFFFFF"/>
      </a:lt1>
      <a:dk2>
        <a:srgbClr val="767676"/>
      </a:dk2>
      <a:lt2>
        <a:srgbClr val="FDF6E7"/>
      </a:lt2>
      <a:accent1>
        <a:srgbClr val="475D9A"/>
      </a:accent1>
      <a:accent2>
        <a:srgbClr val="8264A6"/>
      </a:accent2>
      <a:accent3>
        <a:srgbClr val="577656"/>
      </a:accent3>
      <a:accent4>
        <a:srgbClr val="AB5457"/>
      </a:accent4>
      <a:accent5>
        <a:srgbClr val="C48554"/>
      </a:accent5>
      <a:accent6>
        <a:srgbClr val="DAB153"/>
      </a:accent6>
      <a:hlink>
        <a:srgbClr val="475D9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