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2" r:id="rId5"/>
    <p:sldMasterId id="2147483676" r:id="rId6"/>
    <p:sldMasterId id="2147483690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</p:sldIdLst>
  <p:sldSz cy="5143500" cx="9144000"/>
  <p:notesSz cx="6858000" cy="9144000"/>
  <p:embeddedFontLst>
    <p:embeddedFont>
      <p:font typeface="Roboto Mono"/>
      <p:regular r:id="rId49"/>
      <p:bold r:id="rId50"/>
      <p:italic r:id="rId51"/>
      <p:boldItalic r:id="rId52"/>
    </p:embeddedFont>
    <p:embeddedFont>
      <p:font typeface="Open Sans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57" roundtripDataSignature="AMtx7mhJm7AahgBfwhzRTsFA2TCWM0O7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font" Target="fonts/RobotoMono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font" Target="fonts/RobotoMono-italic.fntdata"/><Relationship Id="rId50" Type="http://schemas.openxmlformats.org/officeDocument/2006/relationships/font" Target="fonts/RobotoMono-bold.fntdata"/><Relationship Id="rId53" Type="http://schemas.openxmlformats.org/officeDocument/2006/relationships/font" Target="fonts/OpenSans-regular.fntdata"/><Relationship Id="rId52" Type="http://schemas.openxmlformats.org/officeDocument/2006/relationships/font" Target="fonts/RobotoMono-boldItalic.fntdata"/><Relationship Id="rId11" Type="http://schemas.openxmlformats.org/officeDocument/2006/relationships/slide" Target="slides/slide3.xml"/><Relationship Id="rId55" Type="http://schemas.openxmlformats.org/officeDocument/2006/relationships/font" Target="fonts/OpenSans-italic.fntdata"/><Relationship Id="rId10" Type="http://schemas.openxmlformats.org/officeDocument/2006/relationships/slide" Target="slides/slide2.xml"/><Relationship Id="rId54" Type="http://schemas.openxmlformats.org/officeDocument/2006/relationships/font" Target="fonts/OpenSans-bold.fntdata"/><Relationship Id="rId13" Type="http://schemas.openxmlformats.org/officeDocument/2006/relationships/slide" Target="slides/slide5.xml"/><Relationship Id="rId57" Type="http://customschemas.google.com/relationships/presentationmetadata" Target="metadata"/><Relationship Id="rId12" Type="http://schemas.openxmlformats.org/officeDocument/2006/relationships/slide" Target="slides/slide4.xml"/><Relationship Id="rId56" Type="http://schemas.openxmlformats.org/officeDocument/2006/relationships/font" Target="fonts/OpenSans-boldItalic.fntdata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ef6940a823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g3ef6940a823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54553dcc4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f54553dcc4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f54553dcc4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3f54553dcc4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f54553dcc4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f54553dcc4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f54553dcc4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f54553dcc4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 sz="18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54553dcc4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3f54553dcc4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f54553dcc4_0_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f54553dcc4_0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f54553dcc4_0_10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f54553dcc4_0_1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f54553dcc4_0_10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f54553dcc4_0_10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f54553dcc4_0_10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3f54553dcc4_0_10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f54553dcc4_0_10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f54553dcc4_0_10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f5aebf803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f5aebf803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f54553dcc4_0_10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3f54553dcc4_0_1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f54553dcc4_0_10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3f54553dcc4_0_10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f54553dcc4_0_10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f54553dcc4_0_1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f54553dcc4_0_1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3f54553dcc4_0_1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f54553dcc4_0_1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3f54553dcc4_0_1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f54553dcc4_0_1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f54553dcc4_0_1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3f54553dcc4_0_1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3f54553dcc4_0_1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f54553dcc4_0_1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f54553dcc4_0_1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f54553dcc4_0_1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3f54553dcc4_0_1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3f54553dcc4_0_1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3f54553dcc4_0_1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54553dcc4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f54553dcc4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f54553dcc4_0_1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3f54553dcc4_0_1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f54553dcc4_0_1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f54553dcc4_0_1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3f54553dcc4_0_1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3f54553dcc4_0_1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3f54553dcc4_0_1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3f54553dcc4_0_1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f54553dcc4_0_1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f54553dcc4_0_1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f54553dcc4_0_1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3f54553dcc4_0_1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f54553dcc4_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3f54553dcc4_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f54553dcc4_0_1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f54553dcc4_0_1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3f54553dcc4_0_1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3f54553dcc4_0_1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3f54553dcc4_0_1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3f54553dcc4_0_1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f54553dcc4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f54553dcc4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3f54553dcc4_0_1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3f54553dcc4_0_1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54553dcc4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f54553dcc4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54553dcc4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f54553dcc4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f54553dcc4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f54553dcc4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54553dcc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f54553dcc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f54553dcc4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f54553dcc4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ef67936621_0_21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g3ef67936621_0_2135"/>
          <p:cNvSpPr/>
          <p:nvPr/>
        </p:nvSpPr>
        <p:spPr>
          <a:xfrm>
            <a:off x="1182313" y="2667746"/>
            <a:ext cx="1029600" cy="393600"/>
          </a:xfrm>
          <a:prstGeom prst="roundRect">
            <a:avLst>
              <a:gd fmla="val 18636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CSE 160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g3ef67936621_0_2135"/>
          <p:cNvSpPr txBox="1"/>
          <p:nvPr>
            <p:ph idx="1" type="subTitle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g3ef67936621_0_2135"/>
          <p:cNvSpPr txBox="1"/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ef67936621_0_216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iversity of Washington &quot;W&quot; logo in purple" id="53" name="Google Shape;53;g3ef67936621_0_21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g3ef67936621_0_216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g3ef67936621_0_216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g3ef67936621_0_216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g3ef67936621_0_21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g3ef67936621_0_2162"/>
          <p:cNvSpPr/>
          <p:nvPr/>
        </p:nvSpPr>
        <p:spPr>
          <a:xfrm>
            <a:off x="1147175" y="4663150"/>
            <a:ext cx="3425100" cy="3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g3ef67936621_0_2162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More Dictionaries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f67936621_0_2180"/>
          <p:cNvSpPr txBox="1"/>
          <p:nvPr>
            <p:ph idx="1" type="body"/>
          </p:nvPr>
        </p:nvSpPr>
        <p:spPr>
          <a:xfrm>
            <a:off x="311700" y="412863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2" name="Google Shape;62;g3ef67936621_0_21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f67936621_0_21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plate Information">
  <p:cSld name="CUSTOM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f67936621_0_2189"/>
          <p:cNvSpPr txBox="1"/>
          <p:nvPr/>
        </p:nvSpPr>
        <p:spPr>
          <a:xfrm>
            <a:off x="417950" y="316025"/>
            <a:ext cx="4587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Information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g3ef67936621_0_2189"/>
          <p:cNvSpPr txBox="1"/>
          <p:nvPr/>
        </p:nvSpPr>
        <p:spPr>
          <a:xfrm>
            <a:off x="417950" y="856300"/>
            <a:ext cx="6289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slide template was designed by James Weichert for UW CSE lectures.  </a:t>
            </a:r>
            <a:endParaRPr b="0" i="0" sz="1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g3ef67936621_0_2189"/>
          <p:cNvSpPr txBox="1"/>
          <p:nvPr/>
        </p:nvSpPr>
        <p:spPr>
          <a:xfrm>
            <a:off x="1249300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Accent Colors</a:t>
            </a:r>
            <a:endParaRPr b="1" i="0" sz="1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g3ef67936621_0_2189"/>
          <p:cNvSpPr/>
          <p:nvPr/>
        </p:nvSpPr>
        <p:spPr>
          <a:xfrm>
            <a:off x="1126975" y="2227095"/>
            <a:ext cx="336300" cy="32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g3ef67936621_0_2189"/>
          <p:cNvSpPr txBox="1"/>
          <p:nvPr/>
        </p:nvSpPr>
        <p:spPr>
          <a:xfrm>
            <a:off x="1626475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#475D9A</a:t>
            </a:r>
            <a:endParaRPr b="1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g3ef67936621_0_2189"/>
          <p:cNvSpPr/>
          <p:nvPr/>
        </p:nvSpPr>
        <p:spPr>
          <a:xfrm>
            <a:off x="1126975" y="2675595"/>
            <a:ext cx="336300" cy="326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3ef67936621_0_2189"/>
          <p:cNvSpPr txBox="1"/>
          <p:nvPr/>
        </p:nvSpPr>
        <p:spPr>
          <a:xfrm>
            <a:off x="1626475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#8264A6</a:t>
            </a:r>
            <a:endParaRPr b="1" i="0" sz="18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g3ef67936621_0_2189"/>
          <p:cNvSpPr/>
          <p:nvPr/>
        </p:nvSpPr>
        <p:spPr>
          <a:xfrm>
            <a:off x="1126975" y="3124095"/>
            <a:ext cx="336300" cy="32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3ef67936621_0_2189"/>
          <p:cNvSpPr txBox="1"/>
          <p:nvPr/>
        </p:nvSpPr>
        <p:spPr>
          <a:xfrm>
            <a:off x="1626475" y="3062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#577656</a:t>
            </a:r>
            <a:endParaRPr b="1" i="0" sz="18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g3ef67936621_0_2189"/>
          <p:cNvSpPr/>
          <p:nvPr/>
        </p:nvSpPr>
        <p:spPr>
          <a:xfrm>
            <a:off x="1126975" y="3572595"/>
            <a:ext cx="336300" cy="32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g3ef67936621_0_2189"/>
          <p:cNvSpPr txBox="1"/>
          <p:nvPr/>
        </p:nvSpPr>
        <p:spPr>
          <a:xfrm>
            <a:off x="1626475" y="3511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#AB5457</a:t>
            </a:r>
            <a:endParaRPr b="1" i="0" sz="1800" u="none" cap="none" strike="noStrik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g3ef67936621_0_2189"/>
          <p:cNvSpPr/>
          <p:nvPr/>
        </p:nvSpPr>
        <p:spPr>
          <a:xfrm>
            <a:off x="1126975" y="4021095"/>
            <a:ext cx="336300" cy="32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g3ef67936621_0_2189"/>
          <p:cNvSpPr txBox="1"/>
          <p:nvPr/>
        </p:nvSpPr>
        <p:spPr>
          <a:xfrm>
            <a:off x="1626475" y="3959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#AB5457 </a:t>
            </a:r>
            <a:endParaRPr b="1" i="0" sz="1800" u="none" cap="none" strike="noStrik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g3ef67936621_0_2189"/>
          <p:cNvSpPr txBox="1"/>
          <p:nvPr/>
        </p:nvSpPr>
        <p:spPr>
          <a:xfrm>
            <a:off x="2605096" y="3970293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3ef67936621_0_2189"/>
          <p:cNvSpPr txBox="1"/>
          <p:nvPr/>
        </p:nvSpPr>
        <p:spPr>
          <a:xfrm>
            <a:off x="1126975" y="4490174"/>
            <a:ext cx="1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 only WCAG 2.1 AA compliant for large text </a:t>
            </a:r>
            <a:endParaRPr b="0" i="0" sz="1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g3ef67936621_0_2189"/>
          <p:cNvSpPr txBox="1"/>
          <p:nvPr/>
        </p:nvSpPr>
        <p:spPr>
          <a:xfrm>
            <a:off x="3664800" y="1345577"/>
            <a:ext cx="18144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Background Colors</a:t>
            </a:r>
            <a:endParaRPr b="1" i="0" sz="1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g3ef67936621_0_2189"/>
          <p:cNvSpPr/>
          <p:nvPr/>
        </p:nvSpPr>
        <p:spPr>
          <a:xfrm>
            <a:off x="3934650" y="2191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3A4C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#3A4C7E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ef67936621_0_2189"/>
          <p:cNvSpPr/>
          <p:nvPr/>
        </p:nvSpPr>
        <p:spPr>
          <a:xfrm>
            <a:off x="3934650" y="2639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#5F477B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3ef67936621_0_2189"/>
          <p:cNvSpPr/>
          <p:nvPr/>
        </p:nvSpPr>
        <p:spPr>
          <a:xfrm>
            <a:off x="3934650" y="3088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#415940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ef67936621_0_2189"/>
          <p:cNvSpPr/>
          <p:nvPr/>
        </p:nvSpPr>
        <p:spPr>
          <a:xfrm>
            <a:off x="3934650" y="3536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883F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#883F41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ef67936621_0_2189"/>
          <p:cNvSpPr txBox="1"/>
          <p:nvPr/>
        </p:nvSpPr>
        <p:spPr>
          <a:xfrm>
            <a:off x="98425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b="0" i="0" lang="en" sz="1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ef67936621_0_2189"/>
          <p:cNvSpPr txBox="1"/>
          <p:nvPr/>
        </p:nvSpPr>
        <p:spPr>
          <a:xfrm>
            <a:off x="363930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WCAG 2.1 </a:t>
            </a:r>
            <a:r>
              <a:rPr b="0" i="0" lang="en" sz="1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AAA</a:t>
            </a: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with white text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ef67936621_0_218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g3ef67936621_0_2189"/>
          <p:cNvSpPr txBox="1"/>
          <p:nvPr/>
        </p:nvSpPr>
        <p:spPr>
          <a:xfrm>
            <a:off x="6559388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Text Colors</a:t>
            </a:r>
            <a:endParaRPr b="1" i="0" sz="1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ef67936621_0_2189"/>
          <p:cNvSpPr/>
          <p:nvPr/>
        </p:nvSpPr>
        <p:spPr>
          <a:xfrm>
            <a:off x="6437063" y="2227095"/>
            <a:ext cx="336300" cy="32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ef67936621_0_2189"/>
          <p:cNvSpPr txBox="1"/>
          <p:nvPr/>
        </p:nvSpPr>
        <p:spPr>
          <a:xfrm>
            <a:off x="6936563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#434343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3ef67936621_0_2189"/>
          <p:cNvSpPr txBox="1"/>
          <p:nvPr/>
        </p:nvSpPr>
        <p:spPr>
          <a:xfrm>
            <a:off x="6294338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b="0" i="0" lang="en" sz="1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3ef67936621_0_2189"/>
          <p:cNvSpPr/>
          <p:nvPr/>
        </p:nvSpPr>
        <p:spPr>
          <a:xfrm>
            <a:off x="6437063" y="2675595"/>
            <a:ext cx="336300" cy="32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ef67936621_0_2189"/>
          <p:cNvSpPr txBox="1"/>
          <p:nvPr/>
        </p:nvSpPr>
        <p:spPr>
          <a:xfrm>
            <a:off x="6936563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#767676</a:t>
            </a:r>
            <a:endParaRPr b="1" i="0" sz="18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3ef67936621_0_2189"/>
          <p:cNvSpPr txBox="1"/>
          <p:nvPr/>
        </p:nvSpPr>
        <p:spPr>
          <a:xfrm>
            <a:off x="6559388" y="3124107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Misc. Colors</a:t>
            </a:r>
            <a:endParaRPr b="1" i="0" sz="1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ef67936621_0_2189"/>
          <p:cNvSpPr/>
          <p:nvPr/>
        </p:nvSpPr>
        <p:spPr>
          <a:xfrm>
            <a:off x="6437063" y="3892132"/>
            <a:ext cx="336300" cy="3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3ef67936621_0_2189"/>
          <p:cNvSpPr txBox="1"/>
          <p:nvPr/>
        </p:nvSpPr>
        <p:spPr>
          <a:xfrm>
            <a:off x="6936563" y="3830932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#DAB153</a:t>
            </a:r>
            <a:endParaRPr b="1" i="0" sz="1800" u="none" cap="none" strike="noStrike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ef67936621_0_2189"/>
          <p:cNvSpPr txBox="1"/>
          <p:nvPr/>
        </p:nvSpPr>
        <p:spPr>
          <a:xfrm>
            <a:off x="6294350" y="3434759"/>
            <a:ext cx="1865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b="0" i="0" lang="en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non-text decoration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3ef67936621_0_2189"/>
          <p:cNvSpPr/>
          <p:nvPr/>
        </p:nvSpPr>
        <p:spPr>
          <a:xfrm>
            <a:off x="3934650" y="4015770"/>
            <a:ext cx="1274700" cy="397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#FDF6E7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g3ef67936621_0_2189"/>
          <p:cNvSpPr txBox="1"/>
          <p:nvPr/>
        </p:nvSpPr>
        <p:spPr>
          <a:xfrm>
            <a:off x="5173451" y="3995380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3ef67936621_0_2189"/>
          <p:cNvSpPr txBox="1"/>
          <p:nvPr/>
        </p:nvSpPr>
        <p:spPr>
          <a:xfrm>
            <a:off x="6253250" y="4490175"/>
            <a:ext cx="19476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 WCAG 2.1 AA compliant with grey,  blue, purple, and green text</a:t>
            </a:r>
            <a:endParaRPr b="0" i="0" sz="1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4553dcc4_0_4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0" name="Google Shape;110;g3f54553dcc4_0_415"/>
          <p:cNvSpPr/>
          <p:nvPr/>
        </p:nvSpPr>
        <p:spPr>
          <a:xfrm>
            <a:off x="1182313" y="2667746"/>
            <a:ext cx="1029600" cy="393600"/>
          </a:xfrm>
          <a:prstGeom prst="roundRect">
            <a:avLst>
              <a:gd fmla="val 18636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CSE 160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f54553dcc4_0_415"/>
          <p:cNvSpPr txBox="1"/>
          <p:nvPr>
            <p:ph idx="1" type="subTitle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2" name="Google Shape;112;g3f54553dcc4_0_415"/>
          <p:cNvSpPr txBox="1"/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4553dcc4_0_4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g3f54553dcc4_0_420"/>
          <p:cNvSpPr txBox="1"/>
          <p:nvPr>
            <p:ph type="title"/>
          </p:nvPr>
        </p:nvSpPr>
        <p:spPr>
          <a:xfrm>
            <a:off x="813300" y="2150850"/>
            <a:ext cx="75174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54553dcc4_0_4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g3f54553dcc4_0_423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9" name="Google Shape;119;g3f54553dcc4_0_42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4553dcc4_0_4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g3f54553dcc4_0_427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3" name="Google Shape;123;g3f54553dcc4_0_427"/>
          <p:cNvSpPr txBox="1"/>
          <p:nvPr>
            <p:ph idx="2" type="body"/>
          </p:nvPr>
        </p:nvSpPr>
        <p:spPr>
          <a:xfrm>
            <a:off x="48324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4" name="Google Shape;124;g3f54553dcc4_0_42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4553dcc4_0_432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27" name="Google Shape;127;g3f54553dcc4_0_4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4553dcc4_0_4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0" name="Google Shape;130;g3f54553dcc4_0_435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31" name="Google Shape;131;g3f54553dcc4_0_435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ef67936621_0_21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" name="Google Shape;18;g3ef67936621_0_2143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g3ef67936621_0_214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4553dcc4_0_439"/>
          <p:cNvSpPr txBox="1"/>
          <p:nvPr>
            <p:ph type="title"/>
          </p:nvPr>
        </p:nvSpPr>
        <p:spPr>
          <a:xfrm>
            <a:off x="1388100" y="480725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4" name="Google Shape;134;g3f54553dcc4_0_4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4553dcc4_0_44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137" name="Google Shape;137;g3f54553dcc4_0_4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3f54553dcc4_0_4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9" name="Google Shape;139;g3f54553dcc4_0_4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0" name="Google Shape;140;g3f54553dcc4_0_4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1" name="Google Shape;141;g3f54553dcc4_0_4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2" name="Google Shape;142;g3f54553dcc4_0_442"/>
          <p:cNvSpPr/>
          <p:nvPr/>
        </p:nvSpPr>
        <p:spPr>
          <a:xfrm>
            <a:off x="1147175" y="4663150"/>
            <a:ext cx="3425100" cy="3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3f54553dcc4_0_442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Functions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de Diagram">
  <p:cSld name="SECTION_TITLE_AND_DESCRIPTION_1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54553dcc4_0_45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146" name="Google Shape;146;g3f54553dcc4_0_4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f54553dcc4_0_4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8" name="Google Shape;148;g3f54553dcc4_0_451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9" name="Google Shape;149;g3f54553dcc4_0_451"/>
          <p:cNvSpPr/>
          <p:nvPr/>
        </p:nvSpPr>
        <p:spPr>
          <a:xfrm>
            <a:off x="556875" y="4710200"/>
            <a:ext cx="4015200" cy="3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3f54553dcc4_0_451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Functions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3f54553dcc4_0_451"/>
          <p:cNvSpPr txBox="1"/>
          <p:nvPr>
            <p:ph idx="1" type="body"/>
          </p:nvPr>
        </p:nvSpPr>
        <p:spPr>
          <a:xfrm>
            <a:off x="4933875" y="672800"/>
            <a:ext cx="38634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152" name="Google Shape;152;g3f54553dcc4_0_451"/>
          <p:cNvSpPr txBox="1"/>
          <p:nvPr>
            <p:ph idx="2" type="body"/>
          </p:nvPr>
        </p:nvSpPr>
        <p:spPr>
          <a:xfrm>
            <a:off x="339450" y="989325"/>
            <a:ext cx="3873600" cy="34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54553dcc4_0_460"/>
          <p:cNvSpPr txBox="1"/>
          <p:nvPr>
            <p:ph idx="1" type="body"/>
          </p:nvPr>
        </p:nvSpPr>
        <p:spPr>
          <a:xfrm>
            <a:off x="311700" y="412863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5" name="Google Shape;155;g3f54553dcc4_0_4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4553dcc4_0_46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8" name="Google Shape;158;g3f54553dcc4_0_46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9" name="Google Shape;159;g3f54553dcc4_0_4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4553dcc4_0_4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plate Information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54553dcc4_0_469"/>
          <p:cNvSpPr txBox="1"/>
          <p:nvPr/>
        </p:nvSpPr>
        <p:spPr>
          <a:xfrm>
            <a:off x="417950" y="316025"/>
            <a:ext cx="4587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Information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3f54553dcc4_0_469"/>
          <p:cNvSpPr txBox="1"/>
          <p:nvPr/>
        </p:nvSpPr>
        <p:spPr>
          <a:xfrm>
            <a:off x="417950" y="856300"/>
            <a:ext cx="6289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slide template was designed by James Weichert for UW CSE lectures.  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f54553dcc4_0_469"/>
          <p:cNvSpPr txBox="1"/>
          <p:nvPr/>
        </p:nvSpPr>
        <p:spPr>
          <a:xfrm>
            <a:off x="1249300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Accent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f54553dcc4_0_469"/>
          <p:cNvSpPr/>
          <p:nvPr/>
        </p:nvSpPr>
        <p:spPr>
          <a:xfrm>
            <a:off x="1126975" y="2227095"/>
            <a:ext cx="336300" cy="32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3f54553dcc4_0_469"/>
          <p:cNvSpPr txBox="1"/>
          <p:nvPr/>
        </p:nvSpPr>
        <p:spPr>
          <a:xfrm>
            <a:off x="1626475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#475D9A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3f54553dcc4_0_469"/>
          <p:cNvSpPr/>
          <p:nvPr/>
        </p:nvSpPr>
        <p:spPr>
          <a:xfrm>
            <a:off x="1126975" y="2675595"/>
            <a:ext cx="336300" cy="326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f54553dcc4_0_469"/>
          <p:cNvSpPr txBox="1"/>
          <p:nvPr/>
        </p:nvSpPr>
        <p:spPr>
          <a:xfrm>
            <a:off x="1626475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#8264A6</a:t>
            </a:r>
            <a:endParaRPr b="1"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f54553dcc4_0_469"/>
          <p:cNvSpPr/>
          <p:nvPr/>
        </p:nvSpPr>
        <p:spPr>
          <a:xfrm>
            <a:off x="1126975" y="3124095"/>
            <a:ext cx="336300" cy="32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f54553dcc4_0_469"/>
          <p:cNvSpPr txBox="1"/>
          <p:nvPr/>
        </p:nvSpPr>
        <p:spPr>
          <a:xfrm>
            <a:off x="1626475" y="3062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#577656</a:t>
            </a:r>
            <a:endParaRPr b="1" sz="1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f54553dcc4_0_469"/>
          <p:cNvSpPr/>
          <p:nvPr/>
        </p:nvSpPr>
        <p:spPr>
          <a:xfrm>
            <a:off x="1126975" y="3572595"/>
            <a:ext cx="336300" cy="32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3f54553dcc4_0_469"/>
          <p:cNvSpPr txBox="1"/>
          <p:nvPr/>
        </p:nvSpPr>
        <p:spPr>
          <a:xfrm>
            <a:off x="1626475" y="3511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#AB5457</a:t>
            </a:r>
            <a:endParaRPr b="1"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f54553dcc4_0_469"/>
          <p:cNvSpPr/>
          <p:nvPr/>
        </p:nvSpPr>
        <p:spPr>
          <a:xfrm>
            <a:off x="1126975" y="4021095"/>
            <a:ext cx="336300" cy="32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f54553dcc4_0_469"/>
          <p:cNvSpPr txBox="1"/>
          <p:nvPr/>
        </p:nvSpPr>
        <p:spPr>
          <a:xfrm>
            <a:off x="1626475" y="3959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#AB5457 </a:t>
            </a:r>
            <a:endParaRPr b="1" sz="18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f54553dcc4_0_469"/>
          <p:cNvSpPr txBox="1"/>
          <p:nvPr/>
        </p:nvSpPr>
        <p:spPr>
          <a:xfrm>
            <a:off x="2605096" y="3970293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f54553dcc4_0_469"/>
          <p:cNvSpPr txBox="1"/>
          <p:nvPr/>
        </p:nvSpPr>
        <p:spPr>
          <a:xfrm>
            <a:off x="1126975" y="4490174"/>
            <a:ext cx="1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 only WCAG 2.1 AA compliant for large text 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3f54553dcc4_0_469"/>
          <p:cNvSpPr txBox="1"/>
          <p:nvPr/>
        </p:nvSpPr>
        <p:spPr>
          <a:xfrm>
            <a:off x="3664800" y="1345577"/>
            <a:ext cx="18144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Background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3f54553dcc4_0_469"/>
          <p:cNvSpPr/>
          <p:nvPr/>
        </p:nvSpPr>
        <p:spPr>
          <a:xfrm>
            <a:off x="3934650" y="2191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3A4C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#3A4C7E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f54553dcc4_0_469"/>
          <p:cNvSpPr/>
          <p:nvPr/>
        </p:nvSpPr>
        <p:spPr>
          <a:xfrm>
            <a:off x="3934650" y="2639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#5F477B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f54553dcc4_0_469"/>
          <p:cNvSpPr/>
          <p:nvPr/>
        </p:nvSpPr>
        <p:spPr>
          <a:xfrm>
            <a:off x="3934650" y="3088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#415940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f54553dcc4_0_469"/>
          <p:cNvSpPr/>
          <p:nvPr/>
        </p:nvSpPr>
        <p:spPr>
          <a:xfrm>
            <a:off x="3934650" y="3536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883F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#883F41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f54553dcc4_0_469"/>
          <p:cNvSpPr txBox="1"/>
          <p:nvPr/>
        </p:nvSpPr>
        <p:spPr>
          <a:xfrm>
            <a:off x="98425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f54553dcc4_0_469"/>
          <p:cNvSpPr txBox="1"/>
          <p:nvPr/>
        </p:nvSpPr>
        <p:spPr>
          <a:xfrm>
            <a:off x="363930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with white text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f54553dcc4_0_4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6" name="Google Shape;186;g3f54553dcc4_0_469"/>
          <p:cNvSpPr txBox="1"/>
          <p:nvPr/>
        </p:nvSpPr>
        <p:spPr>
          <a:xfrm>
            <a:off x="6559388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Text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f54553dcc4_0_469"/>
          <p:cNvSpPr/>
          <p:nvPr/>
        </p:nvSpPr>
        <p:spPr>
          <a:xfrm>
            <a:off x="6437063" y="2227095"/>
            <a:ext cx="336300" cy="32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f54553dcc4_0_469"/>
          <p:cNvSpPr txBox="1"/>
          <p:nvPr/>
        </p:nvSpPr>
        <p:spPr>
          <a:xfrm>
            <a:off x="6936563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#434343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f54553dcc4_0_469"/>
          <p:cNvSpPr txBox="1"/>
          <p:nvPr/>
        </p:nvSpPr>
        <p:spPr>
          <a:xfrm>
            <a:off x="6294338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f54553dcc4_0_469"/>
          <p:cNvSpPr/>
          <p:nvPr/>
        </p:nvSpPr>
        <p:spPr>
          <a:xfrm>
            <a:off x="6437063" y="2675595"/>
            <a:ext cx="336300" cy="32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3f54553dcc4_0_469"/>
          <p:cNvSpPr txBox="1"/>
          <p:nvPr/>
        </p:nvSpPr>
        <p:spPr>
          <a:xfrm>
            <a:off x="6936563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#767676</a:t>
            </a:r>
            <a:endParaRPr b="1"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g3f54553dcc4_0_469"/>
          <p:cNvSpPr txBox="1"/>
          <p:nvPr/>
        </p:nvSpPr>
        <p:spPr>
          <a:xfrm>
            <a:off x="6559388" y="3124107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Misc.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3f54553dcc4_0_469"/>
          <p:cNvSpPr/>
          <p:nvPr/>
        </p:nvSpPr>
        <p:spPr>
          <a:xfrm>
            <a:off x="6437063" y="3892132"/>
            <a:ext cx="336300" cy="3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f54553dcc4_0_469"/>
          <p:cNvSpPr txBox="1"/>
          <p:nvPr/>
        </p:nvSpPr>
        <p:spPr>
          <a:xfrm>
            <a:off x="6936563" y="3830932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#DAB153</a:t>
            </a:r>
            <a:endParaRPr b="1"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f54553dcc4_0_469"/>
          <p:cNvSpPr txBox="1"/>
          <p:nvPr/>
        </p:nvSpPr>
        <p:spPr>
          <a:xfrm>
            <a:off x="6294350" y="3434759"/>
            <a:ext cx="1865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non-text decoration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3f54553dcc4_0_469"/>
          <p:cNvSpPr/>
          <p:nvPr/>
        </p:nvSpPr>
        <p:spPr>
          <a:xfrm>
            <a:off x="3934650" y="4015770"/>
            <a:ext cx="1274700" cy="397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#FDF6E7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f54553dcc4_0_469"/>
          <p:cNvSpPr txBox="1"/>
          <p:nvPr/>
        </p:nvSpPr>
        <p:spPr>
          <a:xfrm>
            <a:off x="5173451" y="3995380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3f54553dcc4_0_469"/>
          <p:cNvSpPr txBox="1"/>
          <p:nvPr/>
        </p:nvSpPr>
        <p:spPr>
          <a:xfrm>
            <a:off x="6253250" y="4490175"/>
            <a:ext cx="19476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 WCAG 2.1 AA compliant with grey,  blue, purple, and green text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4553dcc4_0_13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" name="Google Shape;207;g3f54553dcc4_0_1364"/>
          <p:cNvSpPr/>
          <p:nvPr/>
        </p:nvSpPr>
        <p:spPr>
          <a:xfrm>
            <a:off x="1182313" y="2667746"/>
            <a:ext cx="1029600" cy="393600"/>
          </a:xfrm>
          <a:prstGeom prst="roundRect">
            <a:avLst>
              <a:gd fmla="val 18636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CSE 160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f54553dcc4_0_1364"/>
          <p:cNvSpPr txBox="1"/>
          <p:nvPr>
            <p:ph idx="1" type="subTitle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09" name="Google Shape;209;g3f54553dcc4_0_1364"/>
          <p:cNvSpPr txBox="1"/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f54553dcc4_0_13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g3f54553dcc4_0_1369"/>
          <p:cNvSpPr txBox="1"/>
          <p:nvPr>
            <p:ph type="title"/>
          </p:nvPr>
        </p:nvSpPr>
        <p:spPr>
          <a:xfrm>
            <a:off x="813300" y="2150850"/>
            <a:ext cx="75174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4553dcc4_0_13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g3f54553dcc4_0_1372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6" name="Google Shape;216;g3f54553dcc4_0_1372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ef67936621_0_218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" name="Google Shape;22;g3ef67936621_0_218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g3ef67936621_0_21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54553dcc4_0_13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9" name="Google Shape;219;g3f54553dcc4_0_1376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0" name="Google Shape;220;g3f54553dcc4_0_1376"/>
          <p:cNvSpPr txBox="1"/>
          <p:nvPr>
            <p:ph idx="2" type="body"/>
          </p:nvPr>
        </p:nvSpPr>
        <p:spPr>
          <a:xfrm>
            <a:off x="48324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1" name="Google Shape;221;g3f54553dcc4_0_1376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54553dcc4_0_1381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24" name="Google Shape;224;g3f54553dcc4_0_13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4553dcc4_0_13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7" name="Google Shape;227;g3f54553dcc4_0_138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28" name="Google Shape;228;g3f54553dcc4_0_1384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54553dcc4_0_1388"/>
          <p:cNvSpPr txBox="1"/>
          <p:nvPr>
            <p:ph type="title"/>
          </p:nvPr>
        </p:nvSpPr>
        <p:spPr>
          <a:xfrm>
            <a:off x="1388100" y="480725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1" name="Google Shape;231;g3f54553dcc4_0_13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54553dcc4_0_139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234" name="Google Shape;234;g3f54553dcc4_0_13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3f54553dcc4_0_139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36" name="Google Shape;236;g3f54553dcc4_0_139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7" name="Google Shape;237;g3f54553dcc4_0_139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8" name="Google Shape;238;g3f54553dcc4_0_13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9" name="Google Shape;239;g3f54553dcc4_0_1391"/>
          <p:cNvSpPr/>
          <p:nvPr/>
        </p:nvSpPr>
        <p:spPr>
          <a:xfrm>
            <a:off x="1147175" y="4663150"/>
            <a:ext cx="3425100" cy="3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3f54553dcc4_0_1391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Nested Structures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de Diagram">
  <p:cSld name="SECTION_TITLE_AND_DESCRIPTION_1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54553dcc4_0_140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243" name="Google Shape;243;g3f54553dcc4_0_14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f54553dcc4_0_14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g3f54553dcc4_0_1400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6" name="Google Shape;246;g3f54553dcc4_0_1400"/>
          <p:cNvSpPr/>
          <p:nvPr/>
        </p:nvSpPr>
        <p:spPr>
          <a:xfrm>
            <a:off x="556875" y="4710200"/>
            <a:ext cx="4015200" cy="3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f54553dcc4_0_1400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Nested Structures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3f54553dcc4_0_1400"/>
          <p:cNvSpPr txBox="1"/>
          <p:nvPr>
            <p:ph idx="1" type="body"/>
          </p:nvPr>
        </p:nvSpPr>
        <p:spPr>
          <a:xfrm>
            <a:off x="4933875" y="672800"/>
            <a:ext cx="38634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249" name="Google Shape;249;g3f54553dcc4_0_1400"/>
          <p:cNvSpPr txBox="1"/>
          <p:nvPr>
            <p:ph idx="2" type="body"/>
          </p:nvPr>
        </p:nvSpPr>
        <p:spPr>
          <a:xfrm>
            <a:off x="339450" y="989325"/>
            <a:ext cx="3873600" cy="34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54553dcc4_0_1409"/>
          <p:cNvSpPr txBox="1"/>
          <p:nvPr>
            <p:ph idx="1" type="body"/>
          </p:nvPr>
        </p:nvSpPr>
        <p:spPr>
          <a:xfrm>
            <a:off x="311700" y="412863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52" name="Google Shape;252;g3f54553dcc4_0_140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54553dcc4_0_14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5" name="Google Shape;255;g3f54553dcc4_0_14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6" name="Google Shape;256;g3f54553dcc4_0_14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54553dcc4_0_14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plate Information">
  <p:cSld name="CUSTOM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4553dcc4_0_1418"/>
          <p:cNvSpPr txBox="1"/>
          <p:nvPr/>
        </p:nvSpPr>
        <p:spPr>
          <a:xfrm>
            <a:off x="417950" y="316025"/>
            <a:ext cx="4587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Information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f54553dcc4_0_1418"/>
          <p:cNvSpPr txBox="1"/>
          <p:nvPr/>
        </p:nvSpPr>
        <p:spPr>
          <a:xfrm>
            <a:off x="417950" y="856300"/>
            <a:ext cx="6289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slide template was designed by James Weichert for UW CSE lectures.  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f54553dcc4_0_1418"/>
          <p:cNvSpPr txBox="1"/>
          <p:nvPr/>
        </p:nvSpPr>
        <p:spPr>
          <a:xfrm>
            <a:off x="1249300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Accent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f54553dcc4_0_1418"/>
          <p:cNvSpPr/>
          <p:nvPr/>
        </p:nvSpPr>
        <p:spPr>
          <a:xfrm>
            <a:off x="1126975" y="2227095"/>
            <a:ext cx="336300" cy="32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f54553dcc4_0_1418"/>
          <p:cNvSpPr txBox="1"/>
          <p:nvPr/>
        </p:nvSpPr>
        <p:spPr>
          <a:xfrm>
            <a:off x="1626475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#475D9A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f54553dcc4_0_1418"/>
          <p:cNvSpPr/>
          <p:nvPr/>
        </p:nvSpPr>
        <p:spPr>
          <a:xfrm>
            <a:off x="1126975" y="2675595"/>
            <a:ext cx="336300" cy="326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f54553dcc4_0_1418"/>
          <p:cNvSpPr txBox="1"/>
          <p:nvPr/>
        </p:nvSpPr>
        <p:spPr>
          <a:xfrm>
            <a:off x="1626475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#8264A6</a:t>
            </a:r>
            <a:endParaRPr b="1"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f54553dcc4_0_1418"/>
          <p:cNvSpPr/>
          <p:nvPr/>
        </p:nvSpPr>
        <p:spPr>
          <a:xfrm>
            <a:off x="1126975" y="3124095"/>
            <a:ext cx="336300" cy="32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3f54553dcc4_0_1418"/>
          <p:cNvSpPr txBox="1"/>
          <p:nvPr/>
        </p:nvSpPr>
        <p:spPr>
          <a:xfrm>
            <a:off x="1626475" y="3062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#577656</a:t>
            </a:r>
            <a:endParaRPr b="1" sz="1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f54553dcc4_0_1418"/>
          <p:cNvSpPr/>
          <p:nvPr/>
        </p:nvSpPr>
        <p:spPr>
          <a:xfrm>
            <a:off x="1126975" y="3572595"/>
            <a:ext cx="336300" cy="32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f54553dcc4_0_1418"/>
          <p:cNvSpPr txBox="1"/>
          <p:nvPr/>
        </p:nvSpPr>
        <p:spPr>
          <a:xfrm>
            <a:off x="1626475" y="3511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#AB5457</a:t>
            </a:r>
            <a:endParaRPr b="1"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f54553dcc4_0_1418"/>
          <p:cNvSpPr/>
          <p:nvPr/>
        </p:nvSpPr>
        <p:spPr>
          <a:xfrm>
            <a:off x="1126975" y="4021095"/>
            <a:ext cx="336300" cy="32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3f54553dcc4_0_1418"/>
          <p:cNvSpPr txBox="1"/>
          <p:nvPr/>
        </p:nvSpPr>
        <p:spPr>
          <a:xfrm>
            <a:off x="1626475" y="3959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#AB5457 </a:t>
            </a:r>
            <a:endParaRPr b="1" sz="18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f54553dcc4_0_1418"/>
          <p:cNvSpPr txBox="1"/>
          <p:nvPr/>
        </p:nvSpPr>
        <p:spPr>
          <a:xfrm>
            <a:off x="2605096" y="3970293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f54553dcc4_0_1418"/>
          <p:cNvSpPr txBox="1"/>
          <p:nvPr/>
        </p:nvSpPr>
        <p:spPr>
          <a:xfrm>
            <a:off x="1126975" y="4490174"/>
            <a:ext cx="1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 only WCAG 2.1 AA compliant for large text 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3f54553dcc4_0_1418"/>
          <p:cNvSpPr txBox="1"/>
          <p:nvPr/>
        </p:nvSpPr>
        <p:spPr>
          <a:xfrm>
            <a:off x="3664800" y="1345577"/>
            <a:ext cx="18144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Background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f54553dcc4_0_1418"/>
          <p:cNvSpPr/>
          <p:nvPr/>
        </p:nvSpPr>
        <p:spPr>
          <a:xfrm>
            <a:off x="3934650" y="2191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3A4C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#3A4C7E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f54553dcc4_0_1418"/>
          <p:cNvSpPr/>
          <p:nvPr/>
        </p:nvSpPr>
        <p:spPr>
          <a:xfrm>
            <a:off x="3934650" y="2639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#5F477B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3f54553dcc4_0_1418"/>
          <p:cNvSpPr/>
          <p:nvPr/>
        </p:nvSpPr>
        <p:spPr>
          <a:xfrm>
            <a:off x="3934650" y="3088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#415940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3f54553dcc4_0_1418"/>
          <p:cNvSpPr/>
          <p:nvPr/>
        </p:nvSpPr>
        <p:spPr>
          <a:xfrm>
            <a:off x="3934650" y="3536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883F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#883F41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3f54553dcc4_0_1418"/>
          <p:cNvSpPr txBox="1"/>
          <p:nvPr/>
        </p:nvSpPr>
        <p:spPr>
          <a:xfrm>
            <a:off x="98425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f54553dcc4_0_1418"/>
          <p:cNvSpPr txBox="1"/>
          <p:nvPr/>
        </p:nvSpPr>
        <p:spPr>
          <a:xfrm>
            <a:off x="363930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with white text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f54553dcc4_0_14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3" name="Google Shape;283;g3f54553dcc4_0_1418"/>
          <p:cNvSpPr txBox="1"/>
          <p:nvPr/>
        </p:nvSpPr>
        <p:spPr>
          <a:xfrm>
            <a:off x="6559388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Text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f54553dcc4_0_1418"/>
          <p:cNvSpPr/>
          <p:nvPr/>
        </p:nvSpPr>
        <p:spPr>
          <a:xfrm>
            <a:off x="6437063" y="2227095"/>
            <a:ext cx="336300" cy="32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3f54553dcc4_0_1418"/>
          <p:cNvSpPr txBox="1"/>
          <p:nvPr/>
        </p:nvSpPr>
        <p:spPr>
          <a:xfrm>
            <a:off x="6936563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#434343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3f54553dcc4_0_1418"/>
          <p:cNvSpPr txBox="1"/>
          <p:nvPr/>
        </p:nvSpPr>
        <p:spPr>
          <a:xfrm>
            <a:off x="6294338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3f54553dcc4_0_1418"/>
          <p:cNvSpPr/>
          <p:nvPr/>
        </p:nvSpPr>
        <p:spPr>
          <a:xfrm>
            <a:off x="6437063" y="2675595"/>
            <a:ext cx="336300" cy="32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f54553dcc4_0_1418"/>
          <p:cNvSpPr txBox="1"/>
          <p:nvPr/>
        </p:nvSpPr>
        <p:spPr>
          <a:xfrm>
            <a:off x="6936563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#767676</a:t>
            </a:r>
            <a:endParaRPr b="1"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f54553dcc4_0_1418"/>
          <p:cNvSpPr txBox="1"/>
          <p:nvPr/>
        </p:nvSpPr>
        <p:spPr>
          <a:xfrm>
            <a:off x="6559388" y="3124107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Misc.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f54553dcc4_0_1418"/>
          <p:cNvSpPr/>
          <p:nvPr/>
        </p:nvSpPr>
        <p:spPr>
          <a:xfrm>
            <a:off x="6437063" y="3892132"/>
            <a:ext cx="336300" cy="3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3f54553dcc4_0_1418"/>
          <p:cNvSpPr txBox="1"/>
          <p:nvPr/>
        </p:nvSpPr>
        <p:spPr>
          <a:xfrm>
            <a:off x="6936563" y="3830932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#DAB153</a:t>
            </a:r>
            <a:endParaRPr b="1"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3f54553dcc4_0_1418"/>
          <p:cNvSpPr txBox="1"/>
          <p:nvPr/>
        </p:nvSpPr>
        <p:spPr>
          <a:xfrm>
            <a:off x="6294350" y="3434759"/>
            <a:ext cx="1865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non-text decoration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3f54553dcc4_0_1418"/>
          <p:cNvSpPr/>
          <p:nvPr/>
        </p:nvSpPr>
        <p:spPr>
          <a:xfrm>
            <a:off x="3934650" y="4015770"/>
            <a:ext cx="1274700" cy="397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#FDF6E7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g3f54553dcc4_0_1418"/>
          <p:cNvSpPr txBox="1"/>
          <p:nvPr/>
        </p:nvSpPr>
        <p:spPr>
          <a:xfrm>
            <a:off x="5173451" y="3995380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3f54553dcc4_0_1418"/>
          <p:cNvSpPr txBox="1"/>
          <p:nvPr/>
        </p:nvSpPr>
        <p:spPr>
          <a:xfrm>
            <a:off x="6253250" y="4490175"/>
            <a:ext cx="19476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 WCAG 2.1 AA compliant with grey,  blue, purple, and green text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de Diagram">
  <p:cSld name="SECTION_TITLE_AND_DESCRIPTION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ef67936621_0_217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iversity of Washington &quot;W&quot; logo in purple" id="26" name="Google Shape;26;g3ef67936621_0_21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g3ef67936621_0_21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g3ef67936621_0_2171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9" name="Google Shape;29;g3ef67936621_0_2171"/>
          <p:cNvSpPr/>
          <p:nvPr/>
        </p:nvSpPr>
        <p:spPr>
          <a:xfrm>
            <a:off x="556875" y="4710200"/>
            <a:ext cx="4015200" cy="3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g3ef67936621_0_2171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File I/O + Dictionaries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g3ef67936621_0_2171"/>
          <p:cNvSpPr txBox="1"/>
          <p:nvPr>
            <p:ph idx="1" type="body"/>
          </p:nvPr>
        </p:nvSpPr>
        <p:spPr>
          <a:xfrm>
            <a:off x="4933875" y="672800"/>
            <a:ext cx="3863400" cy="36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32" name="Google Shape;32;g3ef67936621_0_2171"/>
          <p:cNvSpPr txBox="1"/>
          <p:nvPr>
            <p:ph idx="2" type="body"/>
          </p:nvPr>
        </p:nvSpPr>
        <p:spPr>
          <a:xfrm>
            <a:off x="339450" y="989325"/>
            <a:ext cx="38736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54553dcc4_0_14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g3f54553dcc4_0_1461"/>
          <p:cNvSpPr/>
          <p:nvPr/>
        </p:nvSpPr>
        <p:spPr>
          <a:xfrm>
            <a:off x="1182313" y="2667746"/>
            <a:ext cx="1029600" cy="393600"/>
          </a:xfrm>
          <a:prstGeom prst="roundRect">
            <a:avLst>
              <a:gd fmla="val 18636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CSE 160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3f54553dcc4_0_1461"/>
          <p:cNvSpPr txBox="1"/>
          <p:nvPr>
            <p:ph idx="1" type="subTitle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06" name="Google Shape;306;g3f54553dcc4_0_1461"/>
          <p:cNvSpPr txBox="1"/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f54553dcc4_0_14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9" name="Google Shape;309;g3f54553dcc4_0_1466"/>
          <p:cNvSpPr txBox="1"/>
          <p:nvPr>
            <p:ph type="title"/>
          </p:nvPr>
        </p:nvSpPr>
        <p:spPr>
          <a:xfrm>
            <a:off x="813300" y="2150850"/>
            <a:ext cx="75174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4553dcc4_0_14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2" name="Google Shape;312;g3f54553dcc4_0_1469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3" name="Google Shape;313;g3f54553dcc4_0_146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54553dcc4_0_14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6" name="Google Shape;316;g3f54553dcc4_0_1473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7" name="Google Shape;317;g3f54553dcc4_0_1473"/>
          <p:cNvSpPr txBox="1"/>
          <p:nvPr>
            <p:ph idx="2" type="body"/>
          </p:nvPr>
        </p:nvSpPr>
        <p:spPr>
          <a:xfrm>
            <a:off x="48324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8" name="Google Shape;318;g3f54553dcc4_0_147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54553dcc4_0_1478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1" name="Google Shape;321;g3f54553dcc4_0_14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54553dcc4_0_14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4" name="Google Shape;324;g3f54553dcc4_0_1481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5" name="Google Shape;325;g3f54553dcc4_0_1481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54553dcc4_0_1485"/>
          <p:cNvSpPr txBox="1"/>
          <p:nvPr>
            <p:ph type="title"/>
          </p:nvPr>
        </p:nvSpPr>
        <p:spPr>
          <a:xfrm>
            <a:off x="1388100" y="480725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28" name="Google Shape;328;g3f54553dcc4_0_14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54553dcc4_0_148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331" name="Google Shape;331;g3f54553dcc4_0_14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3f54553dcc4_0_148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33" name="Google Shape;333;g3f54553dcc4_0_148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4" name="Google Shape;334;g3f54553dcc4_0_148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5" name="Google Shape;335;g3f54553dcc4_0_14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6" name="Google Shape;336;g3f54553dcc4_0_1488"/>
          <p:cNvSpPr/>
          <p:nvPr/>
        </p:nvSpPr>
        <p:spPr>
          <a:xfrm>
            <a:off x="1147175" y="4663150"/>
            <a:ext cx="3425100" cy="3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3f54553dcc4_0_1488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Functions (II)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de Diagram">
  <p:cSld name="SECTION_TITLE_AND_DESCRIPTION_1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54553dcc4_0_149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iversity of Washington &quot;W&quot; logo in purple" id="340" name="Google Shape;340;g3f54553dcc4_0_14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f54553dcc4_0_149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2" name="Google Shape;342;g3f54553dcc4_0_1497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3" name="Google Shape;343;g3f54553dcc4_0_1497"/>
          <p:cNvSpPr/>
          <p:nvPr/>
        </p:nvSpPr>
        <p:spPr>
          <a:xfrm>
            <a:off x="556875" y="4710200"/>
            <a:ext cx="4015200" cy="3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3f54553dcc4_0_1497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Functions (II)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g3f54553dcc4_0_1497"/>
          <p:cNvSpPr txBox="1"/>
          <p:nvPr>
            <p:ph idx="1" type="body"/>
          </p:nvPr>
        </p:nvSpPr>
        <p:spPr>
          <a:xfrm>
            <a:off x="4933875" y="672800"/>
            <a:ext cx="38634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346" name="Google Shape;346;g3f54553dcc4_0_1497"/>
          <p:cNvSpPr txBox="1"/>
          <p:nvPr>
            <p:ph idx="2" type="body"/>
          </p:nvPr>
        </p:nvSpPr>
        <p:spPr>
          <a:xfrm>
            <a:off x="339450" y="989325"/>
            <a:ext cx="3873600" cy="34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54553dcc4_0_1506"/>
          <p:cNvSpPr txBox="1"/>
          <p:nvPr>
            <p:ph idx="1" type="body"/>
          </p:nvPr>
        </p:nvSpPr>
        <p:spPr>
          <a:xfrm>
            <a:off x="311700" y="412863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49" name="Google Shape;349;g3f54553dcc4_0_150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ef67936621_0_21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g3ef67936621_0_2140"/>
          <p:cNvSpPr txBox="1"/>
          <p:nvPr>
            <p:ph type="title"/>
          </p:nvPr>
        </p:nvSpPr>
        <p:spPr>
          <a:xfrm>
            <a:off x="813300" y="2150850"/>
            <a:ext cx="7517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54553dcc4_0_150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2" name="Google Shape;352;g3f54553dcc4_0_150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3" name="Google Shape;353;g3f54553dcc4_0_150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54553dcc4_0_15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plate Information">
  <p:cSld name="CUSTOM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54553dcc4_0_1515"/>
          <p:cNvSpPr txBox="1"/>
          <p:nvPr/>
        </p:nvSpPr>
        <p:spPr>
          <a:xfrm>
            <a:off x="417950" y="316025"/>
            <a:ext cx="4587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Information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3f54553dcc4_0_1515"/>
          <p:cNvSpPr txBox="1"/>
          <p:nvPr/>
        </p:nvSpPr>
        <p:spPr>
          <a:xfrm>
            <a:off x="417950" y="856300"/>
            <a:ext cx="6289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slide template was designed by James Weichert for UW CSE lectures.  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3f54553dcc4_0_1515"/>
          <p:cNvSpPr txBox="1"/>
          <p:nvPr/>
        </p:nvSpPr>
        <p:spPr>
          <a:xfrm>
            <a:off x="1249300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Accent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g3f54553dcc4_0_1515"/>
          <p:cNvSpPr/>
          <p:nvPr/>
        </p:nvSpPr>
        <p:spPr>
          <a:xfrm>
            <a:off x="1126975" y="2227095"/>
            <a:ext cx="336300" cy="32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g3f54553dcc4_0_1515"/>
          <p:cNvSpPr txBox="1"/>
          <p:nvPr/>
        </p:nvSpPr>
        <p:spPr>
          <a:xfrm>
            <a:off x="1626475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#475D9A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g3f54553dcc4_0_1515"/>
          <p:cNvSpPr/>
          <p:nvPr/>
        </p:nvSpPr>
        <p:spPr>
          <a:xfrm>
            <a:off x="1126975" y="2675595"/>
            <a:ext cx="336300" cy="326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g3f54553dcc4_0_1515"/>
          <p:cNvSpPr txBox="1"/>
          <p:nvPr/>
        </p:nvSpPr>
        <p:spPr>
          <a:xfrm>
            <a:off x="1626475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#8264A6</a:t>
            </a:r>
            <a:endParaRPr b="1"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3f54553dcc4_0_1515"/>
          <p:cNvSpPr/>
          <p:nvPr/>
        </p:nvSpPr>
        <p:spPr>
          <a:xfrm>
            <a:off x="1126975" y="3124095"/>
            <a:ext cx="336300" cy="32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g3f54553dcc4_0_1515"/>
          <p:cNvSpPr txBox="1"/>
          <p:nvPr/>
        </p:nvSpPr>
        <p:spPr>
          <a:xfrm>
            <a:off x="1626475" y="3062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#577656</a:t>
            </a:r>
            <a:endParaRPr b="1" sz="1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g3f54553dcc4_0_1515"/>
          <p:cNvSpPr/>
          <p:nvPr/>
        </p:nvSpPr>
        <p:spPr>
          <a:xfrm>
            <a:off x="1126975" y="3572595"/>
            <a:ext cx="336300" cy="32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g3f54553dcc4_0_1515"/>
          <p:cNvSpPr txBox="1"/>
          <p:nvPr/>
        </p:nvSpPr>
        <p:spPr>
          <a:xfrm>
            <a:off x="1626475" y="3511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#AB5457</a:t>
            </a:r>
            <a:endParaRPr b="1"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3f54553dcc4_0_1515"/>
          <p:cNvSpPr/>
          <p:nvPr/>
        </p:nvSpPr>
        <p:spPr>
          <a:xfrm>
            <a:off x="1126975" y="4021095"/>
            <a:ext cx="336300" cy="32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3f54553dcc4_0_1515"/>
          <p:cNvSpPr txBox="1"/>
          <p:nvPr/>
        </p:nvSpPr>
        <p:spPr>
          <a:xfrm>
            <a:off x="1626475" y="3959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#AB5457 </a:t>
            </a:r>
            <a:endParaRPr b="1" sz="18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f54553dcc4_0_1515"/>
          <p:cNvSpPr txBox="1"/>
          <p:nvPr/>
        </p:nvSpPr>
        <p:spPr>
          <a:xfrm>
            <a:off x="2605096" y="3970293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3f54553dcc4_0_1515"/>
          <p:cNvSpPr txBox="1"/>
          <p:nvPr/>
        </p:nvSpPr>
        <p:spPr>
          <a:xfrm>
            <a:off x="1126975" y="4490174"/>
            <a:ext cx="1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 only WCAG 2.1 AA compliant for large text 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3f54553dcc4_0_1515"/>
          <p:cNvSpPr txBox="1"/>
          <p:nvPr/>
        </p:nvSpPr>
        <p:spPr>
          <a:xfrm>
            <a:off x="3664800" y="1345577"/>
            <a:ext cx="18144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Background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3f54553dcc4_0_1515"/>
          <p:cNvSpPr/>
          <p:nvPr/>
        </p:nvSpPr>
        <p:spPr>
          <a:xfrm>
            <a:off x="3934650" y="2191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3A4C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#3A4C7E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3f54553dcc4_0_1515"/>
          <p:cNvSpPr/>
          <p:nvPr/>
        </p:nvSpPr>
        <p:spPr>
          <a:xfrm>
            <a:off x="3934650" y="2639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5F47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#5F477B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g3f54553dcc4_0_1515"/>
          <p:cNvSpPr/>
          <p:nvPr/>
        </p:nvSpPr>
        <p:spPr>
          <a:xfrm>
            <a:off x="3934650" y="30883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#415940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g3f54553dcc4_0_1515"/>
          <p:cNvSpPr/>
          <p:nvPr/>
        </p:nvSpPr>
        <p:spPr>
          <a:xfrm>
            <a:off x="3934650" y="3536895"/>
            <a:ext cx="1274700" cy="397500"/>
          </a:xfrm>
          <a:prstGeom prst="roundRect">
            <a:avLst>
              <a:gd fmla="val 16667" name="adj"/>
            </a:avLst>
          </a:prstGeom>
          <a:solidFill>
            <a:srgbClr val="883F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#883F41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g3f54553dcc4_0_1515"/>
          <p:cNvSpPr txBox="1"/>
          <p:nvPr/>
        </p:nvSpPr>
        <p:spPr>
          <a:xfrm>
            <a:off x="98425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3f54553dcc4_0_1515"/>
          <p:cNvSpPr txBox="1"/>
          <p:nvPr/>
        </p:nvSpPr>
        <p:spPr>
          <a:xfrm>
            <a:off x="363930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with white text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g3f54553dcc4_0_15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0" name="Google Shape;380;g3f54553dcc4_0_1515"/>
          <p:cNvSpPr txBox="1"/>
          <p:nvPr/>
        </p:nvSpPr>
        <p:spPr>
          <a:xfrm>
            <a:off x="6559388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Text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3f54553dcc4_0_1515"/>
          <p:cNvSpPr/>
          <p:nvPr/>
        </p:nvSpPr>
        <p:spPr>
          <a:xfrm>
            <a:off x="6437063" y="2227095"/>
            <a:ext cx="336300" cy="32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3f54553dcc4_0_1515"/>
          <p:cNvSpPr txBox="1"/>
          <p:nvPr/>
        </p:nvSpPr>
        <p:spPr>
          <a:xfrm>
            <a:off x="6936563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#434343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f54553dcc4_0_1515"/>
          <p:cNvSpPr txBox="1"/>
          <p:nvPr/>
        </p:nvSpPr>
        <p:spPr>
          <a:xfrm>
            <a:off x="6294338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g3f54553dcc4_0_1515"/>
          <p:cNvSpPr/>
          <p:nvPr/>
        </p:nvSpPr>
        <p:spPr>
          <a:xfrm>
            <a:off x="6437063" y="2675595"/>
            <a:ext cx="336300" cy="32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g3f54553dcc4_0_1515"/>
          <p:cNvSpPr txBox="1"/>
          <p:nvPr/>
        </p:nvSpPr>
        <p:spPr>
          <a:xfrm>
            <a:off x="6936563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#767676</a:t>
            </a:r>
            <a:endParaRPr b="1"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3f54553dcc4_0_1515"/>
          <p:cNvSpPr txBox="1"/>
          <p:nvPr/>
        </p:nvSpPr>
        <p:spPr>
          <a:xfrm>
            <a:off x="6559388" y="3124107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Misc.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f54553dcc4_0_1515"/>
          <p:cNvSpPr/>
          <p:nvPr/>
        </p:nvSpPr>
        <p:spPr>
          <a:xfrm>
            <a:off x="6437063" y="3892132"/>
            <a:ext cx="336300" cy="3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g3f54553dcc4_0_1515"/>
          <p:cNvSpPr txBox="1"/>
          <p:nvPr/>
        </p:nvSpPr>
        <p:spPr>
          <a:xfrm>
            <a:off x="6936563" y="3830932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#DAB153</a:t>
            </a:r>
            <a:endParaRPr b="1"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f54553dcc4_0_1515"/>
          <p:cNvSpPr txBox="1"/>
          <p:nvPr/>
        </p:nvSpPr>
        <p:spPr>
          <a:xfrm>
            <a:off x="6294350" y="3434759"/>
            <a:ext cx="1865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non-text decoration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3f54553dcc4_0_1515"/>
          <p:cNvSpPr/>
          <p:nvPr/>
        </p:nvSpPr>
        <p:spPr>
          <a:xfrm>
            <a:off x="3934650" y="4015770"/>
            <a:ext cx="1274700" cy="397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#FDF6E7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f54553dcc4_0_1515"/>
          <p:cNvSpPr txBox="1"/>
          <p:nvPr/>
        </p:nvSpPr>
        <p:spPr>
          <a:xfrm>
            <a:off x="5173451" y="3995380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3f54553dcc4_0_1515"/>
          <p:cNvSpPr txBox="1"/>
          <p:nvPr/>
        </p:nvSpPr>
        <p:spPr>
          <a:xfrm>
            <a:off x="6253250" y="4490175"/>
            <a:ext cx="19476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 WCAG 2.1 AA compliant with grey,  blue, purple, and green text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ef67936621_0_21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g3ef67936621_0_2147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9" name="Google Shape;39;g3ef67936621_0_2147"/>
          <p:cNvSpPr txBox="1"/>
          <p:nvPr>
            <p:ph idx="2" type="body"/>
          </p:nvPr>
        </p:nvSpPr>
        <p:spPr>
          <a:xfrm>
            <a:off x="4832400" y="105053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g3ef67936621_0_214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ef67936621_0_2152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3" name="Google Shape;43;g3ef67936621_0_21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ef67936621_0_21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" name="Google Shape;46;g3ef67936621_0_2155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7" name="Google Shape;47;g3ef67936621_0_2155"/>
          <p:cNvSpPr txBox="1"/>
          <p:nvPr>
            <p:ph idx="1" type="body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ef67936621_0_2159"/>
          <p:cNvSpPr txBox="1"/>
          <p:nvPr>
            <p:ph type="title"/>
          </p:nvPr>
        </p:nvSpPr>
        <p:spPr>
          <a:xfrm>
            <a:off x="1388100" y="480725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0" name="Google Shape;50;g3ef67936621_0_21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0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5" Type="http://schemas.openxmlformats.org/officeDocument/2006/relationships/theme" Target="../theme/theme5.xml"/><Relationship Id="rId1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iversity of Washington &quot;W&quot; logo in purple" id="6" name="Google Shape;6;g3ef67936621_0_21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g3ef67936621_0_21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g3ef67936621_0_2129"/>
          <p:cNvSpPr txBox="1"/>
          <p:nvPr/>
        </p:nvSpPr>
        <p:spPr>
          <a:xfrm>
            <a:off x="2640300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Modules &amp; Visualization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g3ef67936621_0_2129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g3ef67936621_0_212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iversity of Washington &quot;W&quot; logo in purple" id="103" name="Google Shape;103;g3f54553dcc4_0_409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f54553dcc4_0_40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g3f54553dcc4_0_409"/>
          <p:cNvSpPr txBox="1"/>
          <p:nvPr/>
        </p:nvSpPr>
        <p:spPr>
          <a:xfrm>
            <a:off x="2640300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Modules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3f54553dcc4_0_409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g3f54553dcc4_0_40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iversity of Washington &quot;W&quot; logo in purple" id="200" name="Google Shape;200;g3f54553dcc4_0_1358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3f54553dcc4_0_13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2" name="Google Shape;202;g3f54553dcc4_0_1358"/>
          <p:cNvSpPr txBox="1"/>
          <p:nvPr/>
        </p:nvSpPr>
        <p:spPr>
          <a:xfrm>
            <a:off x="2640300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Visualizations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3f54553dcc4_0_1358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g3f54553dcc4_0_1358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iversity of Washington &quot;W&quot; logo in purple" id="297" name="Google Shape;297;g3f54553dcc4_0_1455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3f54553dcc4_0_14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g3f54553dcc4_0_1455"/>
          <p:cNvSpPr txBox="1"/>
          <p:nvPr/>
        </p:nvSpPr>
        <p:spPr>
          <a:xfrm>
            <a:off x="2640300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Functions (II)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3f54553dcc4_0_1455"/>
          <p:cNvSpPr txBox="1"/>
          <p:nvPr>
            <p:ph idx="1" type="body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g3f54553dcc4_0_1455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hyperlink" Target="http://utils.py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gradescope.com/courses/1326397/assignments/8310498/review_grades" TargetMode="External"/><Relationship Id="rId4" Type="http://schemas.openxmlformats.org/officeDocument/2006/relationships/hyperlink" Target="https://courses.cs.washington.edu/courses/cse160/26su/programming_activities/" TargetMode="External"/><Relationship Id="rId5" Type="http://schemas.openxmlformats.org/officeDocument/2006/relationships/hyperlink" Target="https://courses.cs.washington.edu/courses/cse160/26su/homework/a4/" TargetMode="External"/><Relationship Id="rId6" Type="http://schemas.openxmlformats.org/officeDocument/2006/relationships/hyperlink" Target="https://edstem.org/us/courses/99670/discussion/8171660" TargetMode="External"/><Relationship Id="rId7" Type="http://schemas.openxmlformats.org/officeDocument/2006/relationships/hyperlink" Target="https://docs.google.com/forms/d/e/1FAIpQLSdobLZObAv4EYxxOixt0d1TR5JGCLzKaDcTZwJmsMgrsYj_qw/viewform?usp=dialog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f6940a823_0_319"/>
          <p:cNvSpPr txBox="1"/>
          <p:nvPr>
            <p:ph idx="1" type="subTitle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Summer 2026</a:t>
            </a:r>
            <a:endParaRPr/>
          </a:p>
        </p:txBody>
      </p:sp>
      <p:sp>
        <p:nvSpPr>
          <p:cNvPr id="398" name="Google Shape;398;g3ef6940a823_0_319"/>
          <p:cNvSpPr txBox="1"/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Modules &amp; Visualization</a:t>
            </a:r>
            <a:endParaRPr/>
          </a:p>
        </p:txBody>
      </p:sp>
      <p:sp>
        <p:nvSpPr>
          <p:cNvPr id="399" name="Google Shape;399;g3ef6940a823_0_319"/>
          <p:cNvSpPr/>
          <p:nvPr/>
        </p:nvSpPr>
        <p:spPr>
          <a:xfrm>
            <a:off x="138846" y="4717784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g3ef6940a823_0_319"/>
          <p:cNvSpPr txBox="1"/>
          <p:nvPr/>
        </p:nvSpPr>
        <p:spPr>
          <a:xfrm>
            <a:off x="849528" y="46660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 i="0" sz="14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g3ef6940a823_0_3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2" name="Google Shape;402;g3ef6940a823_0_319"/>
          <p:cNvSpPr txBox="1"/>
          <p:nvPr/>
        </p:nvSpPr>
        <p:spPr>
          <a:xfrm>
            <a:off x="7787175" y="3530275"/>
            <a:ext cx="128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1" i="0" sz="18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g3ef6940a823_0_3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0173" y="414976"/>
            <a:ext cx="1495600" cy="112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g3ef6940a823_0_319" title="slid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7851" y="399197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f54553dcc4_0_3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5" name="Google Shape;505;g3f54553dcc4_0_33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Module Example 1:</a:t>
            </a:r>
            <a:r>
              <a:rPr lang="en"/>
              <a:t> Random</a:t>
            </a:r>
            <a:endParaRPr/>
          </a:p>
        </p:txBody>
      </p:sp>
      <p:sp>
        <p:nvSpPr>
          <p:cNvPr id="506" name="Google Shape;506;g3f54553dcc4_0_334"/>
          <p:cNvSpPr/>
          <p:nvPr/>
        </p:nvSpPr>
        <p:spPr>
          <a:xfrm>
            <a:off x="712125" y="1984550"/>
            <a:ext cx="3547500" cy="1894800"/>
          </a:xfrm>
          <a:prstGeom prst="roundRect">
            <a:avLst>
              <a:gd fmla="val 9563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80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random</a:t>
            </a:r>
            <a:endParaRPr sz="1800">
              <a:solidFill>
                <a:srgbClr val="233A4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How can we print a random number between 1 and 10?</a:t>
            </a:r>
            <a:endParaRPr sz="18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07" name="Google Shape;507;g3f54553dcc4_0_334"/>
          <p:cNvSpPr/>
          <p:nvPr/>
        </p:nvSpPr>
        <p:spPr>
          <a:xfrm>
            <a:off x="4500950" y="140522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lphaU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print(random(1,10))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08" name="Google Shape;508;g3f54553dcc4_0_334"/>
          <p:cNvSpPr/>
          <p:nvPr/>
        </p:nvSpPr>
        <p:spPr>
          <a:xfrm>
            <a:off x="4500950" y="237677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B. print(random.randint(1,10))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09" name="Google Shape;509;g3f54553dcc4_0_334"/>
          <p:cNvSpPr/>
          <p:nvPr/>
        </p:nvSpPr>
        <p:spPr>
          <a:xfrm>
            <a:off x="4500950" y="334832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C. print(randint(1,10))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10" name="Google Shape;510;g3f54553dcc4_0_334"/>
          <p:cNvSpPr/>
          <p:nvPr/>
        </p:nvSpPr>
        <p:spPr>
          <a:xfrm>
            <a:off x="5976359" y="4717784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3f54553dcc4_0_334"/>
          <p:cNvSpPr txBox="1"/>
          <p:nvPr/>
        </p:nvSpPr>
        <p:spPr>
          <a:xfrm>
            <a:off x="6687040" y="46660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" name="Google Shape;512;g3f54553dcc4_0_334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7851" y="399197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f54553dcc4_0_3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8" name="Google Shape;518;g3f54553dcc4_0_346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Popular Packages</a:t>
            </a:r>
            <a:endParaRPr/>
          </a:p>
        </p:txBody>
      </p:sp>
      <p:pic>
        <p:nvPicPr>
          <p:cNvPr id="519" name="Google Shape;519;g3f54553dcc4_0_3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00" y="2279575"/>
            <a:ext cx="4056175" cy="164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3f54553dcc4_0_3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00" y="3550673"/>
            <a:ext cx="3878125" cy="175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3f54553dcc4_0_3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8925" y="2877951"/>
            <a:ext cx="3785475" cy="9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3f54553dcc4_0_3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4346" y="3969028"/>
            <a:ext cx="3676799" cy="1054473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3f54553dcc4_0_346"/>
          <p:cNvSpPr txBox="1"/>
          <p:nvPr/>
        </p:nvSpPr>
        <p:spPr>
          <a:xfrm>
            <a:off x="512025" y="1099850"/>
            <a:ext cx="7960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Python package is a collection of available code you can import and use in your program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Packages are a collection of module(s)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f54553dcc4_0_3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9" name="Google Shape;529;g3f54553dcc4_0_356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 Module - From HW3</a:t>
            </a:r>
            <a:endParaRPr/>
          </a:p>
        </p:txBody>
      </p:sp>
      <p:grpSp>
        <p:nvGrpSpPr>
          <p:cNvPr id="530" name="Google Shape;530;g3f54553dcc4_0_356"/>
          <p:cNvGrpSpPr/>
          <p:nvPr/>
        </p:nvGrpSpPr>
        <p:grpSpPr>
          <a:xfrm>
            <a:off x="217200" y="3120299"/>
            <a:ext cx="4286400" cy="1678951"/>
            <a:chOff x="2574800" y="1866912"/>
            <a:chExt cx="4286400" cy="1678951"/>
          </a:xfrm>
        </p:grpSpPr>
        <p:sp>
          <p:nvSpPr>
            <p:cNvPr id="531" name="Google Shape;531;g3f54553dcc4_0_356"/>
            <p:cNvSpPr/>
            <p:nvPr/>
          </p:nvSpPr>
          <p:spPr>
            <a:xfrm>
              <a:off x="3839000" y="1866912"/>
              <a:ext cx="19479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Calling a Module 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g3f54553dcc4_0_356"/>
            <p:cNvSpPr/>
            <p:nvPr/>
          </p:nvSpPr>
          <p:spPr>
            <a:xfrm>
              <a:off x="2574800" y="2318263"/>
              <a:ext cx="4286400" cy="1227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#</a:t>
              </a:r>
              <a:r>
                <a:rPr lang="en" sz="13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Calls the read_image function from utils </a:t>
              </a:r>
              <a:endParaRPr sz="13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input_grid = </a:t>
              </a:r>
              <a:r>
                <a:rPr b="1" lang="en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read_image</a:t>
              </a:r>
              <a:r>
                <a:rPr lang="en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(input_file)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3" name="Google Shape;533;g3f54553dcc4_0_356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34" name="Google Shape;534;g3f54553dcc4_0_356"/>
          <p:cNvGrpSpPr/>
          <p:nvPr/>
        </p:nvGrpSpPr>
        <p:grpSpPr>
          <a:xfrm>
            <a:off x="217200" y="1114962"/>
            <a:ext cx="4286400" cy="1678613"/>
            <a:chOff x="2574800" y="1866925"/>
            <a:chExt cx="4286400" cy="1678613"/>
          </a:xfrm>
        </p:grpSpPr>
        <p:sp>
          <p:nvSpPr>
            <p:cNvPr id="535" name="Google Shape;535;g3f54553dcc4_0_356"/>
            <p:cNvSpPr/>
            <p:nvPr/>
          </p:nvSpPr>
          <p:spPr>
            <a:xfrm>
              <a:off x="3989850" y="1866925"/>
              <a:ext cx="11643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Import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g3f54553dcc4_0_356"/>
            <p:cNvSpPr/>
            <p:nvPr/>
          </p:nvSpPr>
          <p:spPr>
            <a:xfrm>
              <a:off x="2574800" y="2317938"/>
              <a:ext cx="4286400" cy="1227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# </a:t>
              </a:r>
              <a:r>
                <a:rPr lang="en">
                  <a:solidFill>
                    <a:srgbClr val="57765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Tell Python what to import and from where</a:t>
              </a:r>
              <a:endParaRPr b="1" sz="1600">
                <a:solidFill>
                  <a:srgbClr val="577656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from </a:t>
              </a:r>
              <a:r>
                <a:rPr lang="en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utils </a:t>
              </a: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import </a:t>
              </a:r>
              <a:r>
                <a:rPr lang="en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(read_image, write_image)</a:t>
              </a:r>
              <a:endParaRPr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537" name="Google Shape;537;g3f54553dcc4_0_356"/>
          <p:cNvSpPr/>
          <p:nvPr/>
        </p:nvSpPr>
        <p:spPr>
          <a:xfrm>
            <a:off x="4734750" y="2511025"/>
            <a:ext cx="4286400" cy="215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77656"/>
                </a:solidFill>
                <a:latin typeface="Calibri"/>
                <a:ea typeface="Calibri"/>
                <a:cs typeface="Calibri"/>
                <a:sym typeface="Calibri"/>
              </a:rPr>
              <a:t># </a:t>
            </a:r>
            <a:r>
              <a:rPr lang="en">
                <a:solidFill>
                  <a:srgbClr val="577656"/>
                </a:solidFill>
                <a:latin typeface="Roboto Mono"/>
                <a:ea typeface="Roboto Mono"/>
                <a:cs typeface="Roboto Mono"/>
                <a:sym typeface="Roboto Mono"/>
              </a:rPr>
              <a:t>Reads the image file at file_path</a:t>
            </a:r>
            <a:endParaRPr b="1" sz="1600">
              <a:solidFill>
                <a:srgbClr val="5776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def read_image(file_path):</a:t>
            </a:r>
            <a:endParaRPr b="1" sz="1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…</a:t>
            </a:r>
            <a:endParaRPr b="1" sz="1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return </a:t>
            </a: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result </a:t>
            </a:r>
            <a:endParaRPr b="1" sz="1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g3f54553dcc4_0_356"/>
          <p:cNvSpPr/>
          <p:nvPr/>
        </p:nvSpPr>
        <p:spPr>
          <a:xfrm>
            <a:off x="6375275" y="2021137"/>
            <a:ext cx="11643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Function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9" name="Google Shape;539;g3f54553dcc4_0_3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655520">
            <a:off x="7292003" y="1170177"/>
            <a:ext cx="1108587" cy="953413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g3f54553dcc4_0_356"/>
          <p:cNvSpPr/>
          <p:nvPr/>
        </p:nvSpPr>
        <p:spPr>
          <a:xfrm>
            <a:off x="6101850" y="515250"/>
            <a:ext cx="2370600" cy="393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a separate </a:t>
            </a:r>
            <a:r>
              <a:rPr lang="en" sz="1500">
                <a:solidFill>
                  <a:schemeClr val="lt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utils.py</a:t>
            </a:r>
            <a:r>
              <a:rPr lang="en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file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f54553dcc4_0_3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6" name="Google Shape;546;g3f54553dcc4_0_372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Module Example 2:</a:t>
            </a:r>
            <a:r>
              <a:rPr lang="en"/>
              <a:t> </a:t>
            </a:r>
            <a:endParaRPr/>
          </a:p>
        </p:txBody>
      </p:sp>
      <p:sp>
        <p:nvSpPr>
          <p:cNvPr id="547" name="Google Shape;547;g3f54553dcc4_0_372"/>
          <p:cNvSpPr/>
          <p:nvPr/>
        </p:nvSpPr>
        <p:spPr>
          <a:xfrm>
            <a:off x="130225" y="1984550"/>
            <a:ext cx="4129500" cy="1894800"/>
          </a:xfrm>
          <a:prstGeom prst="roundRect">
            <a:avLst>
              <a:gd fmla="val 9563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from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utils</a:t>
            </a:r>
            <a:r>
              <a:rPr b="1" lang="en" sz="18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 import </a:t>
            </a:r>
            <a:r>
              <a:rPr b="1"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plot_2d</a:t>
            </a:r>
            <a:r>
              <a:rPr b="1"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Given this import statement, how would we use plot_2d?</a:t>
            </a:r>
            <a:endParaRPr sz="18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48" name="Google Shape;548;g3f54553dcc4_0_372"/>
          <p:cNvSpPr/>
          <p:nvPr/>
        </p:nvSpPr>
        <p:spPr>
          <a:xfrm>
            <a:off x="4500950" y="140522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lphaU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utils.plot_2d()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49" name="Google Shape;549;g3f54553dcc4_0_372"/>
          <p:cNvSpPr/>
          <p:nvPr/>
        </p:nvSpPr>
        <p:spPr>
          <a:xfrm>
            <a:off x="4500950" y="237677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B. plot_2d()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50" name="Google Shape;550;g3f54553dcc4_0_372"/>
          <p:cNvSpPr/>
          <p:nvPr/>
        </p:nvSpPr>
        <p:spPr>
          <a:xfrm>
            <a:off x="4500950" y="3348325"/>
            <a:ext cx="4520400" cy="622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C. plot_2d.utils()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51" name="Google Shape;551;g3f54553dcc4_0_372"/>
          <p:cNvSpPr/>
          <p:nvPr/>
        </p:nvSpPr>
        <p:spPr>
          <a:xfrm>
            <a:off x="5976359" y="4717784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g3f54553dcc4_0_372"/>
          <p:cNvSpPr txBox="1"/>
          <p:nvPr/>
        </p:nvSpPr>
        <p:spPr>
          <a:xfrm>
            <a:off x="6687040" y="46660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3" name="Google Shape;553;g3f54553dcc4_0_372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7851" y="399197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f54553dcc4_0_3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9" name="Google Shape;559;g3f54553dcc4_0_38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Comparing the Different Ways</a:t>
            </a:r>
            <a:endParaRPr/>
          </a:p>
        </p:txBody>
      </p:sp>
      <p:sp>
        <p:nvSpPr>
          <p:cNvPr id="560" name="Google Shape;560;g3f54553dcc4_0_384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1" name="Google Shape;561;g3f54553dcc4_0_384"/>
          <p:cNvGrpSpPr/>
          <p:nvPr/>
        </p:nvGrpSpPr>
        <p:grpSpPr>
          <a:xfrm>
            <a:off x="1410000" y="1146087"/>
            <a:ext cx="7611150" cy="1778088"/>
            <a:chOff x="3767600" y="2749850"/>
            <a:chExt cx="7611150" cy="1778088"/>
          </a:xfrm>
        </p:grpSpPr>
        <p:sp>
          <p:nvSpPr>
            <p:cNvPr id="562" name="Google Shape;562;g3f54553dcc4_0_384"/>
            <p:cNvSpPr/>
            <p:nvPr/>
          </p:nvSpPr>
          <p:spPr>
            <a:xfrm>
              <a:off x="3767600" y="2749850"/>
              <a:ext cx="11643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Import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g3f54553dcc4_0_384"/>
            <p:cNvSpPr/>
            <p:nvPr/>
          </p:nvSpPr>
          <p:spPr>
            <a:xfrm>
              <a:off x="7092350" y="3143438"/>
              <a:ext cx="4286400" cy="13845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# 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Tell Python which function(s) to import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from </a:t>
              </a:r>
              <a:r>
                <a:rPr lang="en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utils </a:t>
              </a: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import </a:t>
              </a:r>
              <a:r>
                <a:rPr lang="en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(read_image, write_image)</a:t>
              </a:r>
              <a:endParaRPr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564" name="Google Shape;564;g3f54553dcc4_0_384"/>
          <p:cNvSpPr/>
          <p:nvPr/>
        </p:nvSpPr>
        <p:spPr>
          <a:xfrm>
            <a:off x="6345750" y="989337"/>
            <a:ext cx="11643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Import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g3f54553dcc4_0_384"/>
          <p:cNvSpPr/>
          <p:nvPr/>
        </p:nvSpPr>
        <p:spPr>
          <a:xfrm>
            <a:off x="181775" y="1640225"/>
            <a:ext cx="42864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Tell Python to use the math module</a:t>
            </a:r>
            <a:endParaRPr b="1" sz="1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import</a:t>
            </a: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math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66" name="Google Shape;566;g3f54553dcc4_0_384"/>
          <p:cNvSpPr txBox="1"/>
          <p:nvPr/>
        </p:nvSpPr>
        <p:spPr>
          <a:xfrm>
            <a:off x="231725" y="3154700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 the entire universal module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g3f54553dcc4_0_384"/>
          <p:cNvSpPr txBox="1"/>
          <p:nvPr/>
        </p:nvSpPr>
        <p:spPr>
          <a:xfrm>
            <a:off x="4834650" y="3080925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 specific functions from an existing file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f54553dcc4_0_39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3" name="Google Shape;573;g3f54553dcc4_0_39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Comparing the Different Ways</a:t>
            </a:r>
            <a:endParaRPr/>
          </a:p>
        </p:txBody>
      </p:sp>
      <p:sp>
        <p:nvSpPr>
          <p:cNvPr id="574" name="Google Shape;574;g3f54553dcc4_0_397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3f54553dcc4_0_397"/>
          <p:cNvSpPr txBox="1"/>
          <p:nvPr/>
        </p:nvSpPr>
        <p:spPr>
          <a:xfrm>
            <a:off x="231725" y="3154700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module_name.function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g3f54553dcc4_0_397"/>
          <p:cNvSpPr txBox="1"/>
          <p:nvPr/>
        </p:nvSpPr>
        <p:spPr>
          <a:xfrm>
            <a:off x="4834650" y="3080925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function_name(parameter)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g3f54553dcc4_0_397"/>
          <p:cNvSpPr/>
          <p:nvPr/>
        </p:nvSpPr>
        <p:spPr>
          <a:xfrm>
            <a:off x="1351025" y="1117974"/>
            <a:ext cx="19479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Calling a Module 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g3f54553dcc4_0_397"/>
          <p:cNvSpPr/>
          <p:nvPr/>
        </p:nvSpPr>
        <p:spPr>
          <a:xfrm>
            <a:off x="6152500" y="989324"/>
            <a:ext cx="19479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Calling a Module 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g3f54553dcc4_0_397"/>
          <p:cNvSpPr/>
          <p:nvPr/>
        </p:nvSpPr>
        <p:spPr>
          <a:xfrm>
            <a:off x="4734750" y="1618125"/>
            <a:ext cx="42864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Calls the read_image function from utils </a:t>
            </a:r>
            <a:endParaRPr sz="16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input_grid = </a:t>
            </a:r>
            <a:r>
              <a:rPr b="1"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read_image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(input_file)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g3f54553dcc4_0_397"/>
          <p:cNvSpPr/>
          <p:nvPr/>
        </p:nvSpPr>
        <p:spPr>
          <a:xfrm>
            <a:off x="311700" y="1640238"/>
            <a:ext cx="42864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Calculates the square root of 9</a:t>
            </a:r>
            <a:endParaRPr sz="16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print(</a:t>
            </a:r>
            <a:r>
              <a:rPr b="1"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math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.sqrt(9))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f54553dcc4_0_10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6" name="Google Shape;586;g3f54553dcc4_0_102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 to Visualization (what’s the big deal?)</a:t>
            </a:r>
            <a:endParaRPr/>
          </a:p>
        </p:txBody>
      </p:sp>
      <p:pic>
        <p:nvPicPr>
          <p:cNvPr descr="Screenshot of nfl data stored in a csv files, with each row containing information of a single game" id="587" name="Google Shape;587;g3f54553dcc4_0_10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825" y="1128920"/>
            <a:ext cx="3872951" cy="3379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of data stored in a csv files, with each row containing a timestamp and number of question posted on stackoverflow" id="588" name="Google Shape;588;g3f54553dcc4_0_1029" title="Screenshot 2026-02-16 at 12.20.40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5739" y="1081526"/>
            <a:ext cx="2351675" cy="3474674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g3f54553dcc4_0_1029"/>
          <p:cNvSpPr txBox="1"/>
          <p:nvPr/>
        </p:nvSpPr>
        <p:spPr>
          <a:xfrm>
            <a:off x="7327413" y="2304125"/>
            <a:ext cx="1668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Source: https://data.stackexchange.com/stackoverflow/query/1926661#resultSets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g3f54553dcc4_0_1029"/>
          <p:cNvSpPr txBox="1"/>
          <p:nvPr/>
        </p:nvSpPr>
        <p:spPr>
          <a:xfrm>
            <a:off x="687332" y="4455163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Source: https://www.kaggle.com/datasets/tobycrabtree/nfl-scores-and-betting-data?resource=download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f54553dcc4_0_10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6" name="Google Shape;596;g3f54553dcc4_0_1038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 to Visualization (what’s the big deal?)</a:t>
            </a:r>
            <a:endParaRPr/>
          </a:p>
        </p:txBody>
      </p:sp>
      <p:sp>
        <p:nvSpPr>
          <p:cNvPr id="597" name="Google Shape;597;g3f54553dcc4_0_1038"/>
          <p:cNvSpPr txBox="1"/>
          <p:nvPr>
            <p:ph idx="1" type="body"/>
          </p:nvPr>
        </p:nvSpPr>
        <p:spPr>
          <a:xfrm>
            <a:off x="311700" y="989325"/>
            <a:ext cx="8160900" cy="16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Graphing data allows us to visually represent trends and notice patterns more easily</a:t>
            </a:r>
            <a:endParaRPr/>
          </a:p>
        </p:txBody>
      </p:sp>
      <p:sp>
        <p:nvSpPr>
          <p:cNvPr id="598" name="Google Shape;598;g3f54553dcc4_0_1038"/>
          <p:cNvSpPr txBox="1"/>
          <p:nvPr>
            <p:ph type="title"/>
          </p:nvPr>
        </p:nvSpPr>
        <p:spPr>
          <a:xfrm>
            <a:off x="3519395" y="2468000"/>
            <a:ext cx="6267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F477B"/>
                </a:solidFill>
              </a:rPr>
              <a:t>VS</a:t>
            </a:r>
            <a:endParaRPr>
              <a:solidFill>
                <a:srgbClr val="5F477B"/>
              </a:solidFill>
            </a:endParaRPr>
          </a:p>
        </p:txBody>
      </p:sp>
      <p:pic>
        <p:nvPicPr>
          <p:cNvPr descr="Graph of years vs. questions posted on stackoverflow&#10;" id="599" name="Google Shape;599;g3f54553dcc4_0_10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7281" y="1574187"/>
            <a:ext cx="3593174" cy="2694888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g3f54553dcc4_0_1038"/>
          <p:cNvSpPr txBox="1"/>
          <p:nvPr/>
        </p:nvSpPr>
        <p:spPr>
          <a:xfrm>
            <a:off x="1118275" y="1574175"/>
            <a:ext cx="26430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Month,Questions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"2008-07-01 00:00:00","4"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"2008-08-01 00:00:00","3748"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"2008-09-01 00:00:00","14033"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"2008-10-01 00:00:00","14578"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"2008-11-01 00:00:00","12715"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"2008-12-01 00:00:00","12080"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"2009-01-01 00:00:00","15833"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"2009-02-01 00:00:00","17580"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"2009-03-01 00:00:00","20482"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"2009-04-01 00:00:00","21336"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"2009-05-01 00:00:00","25812"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"2009-06-01 00:00:00","28325"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"2009-07-01 00:00:00","32481"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"2009-08-01 00:00:00","32773"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"2009-09-01 00:00:00","33053"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"2009-10-01 00:00:00","36329"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"2009-11-01 00:00:00","38514"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f54553dcc4_0_104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</a:t>
            </a:r>
            <a:endParaRPr/>
          </a:p>
        </p:txBody>
      </p:sp>
      <p:sp>
        <p:nvSpPr>
          <p:cNvPr id="606" name="Google Shape;606;g3f54553dcc4_0_1047"/>
          <p:cNvSpPr/>
          <p:nvPr/>
        </p:nvSpPr>
        <p:spPr>
          <a:xfrm>
            <a:off x="2023950" y="3390375"/>
            <a:ext cx="5096100" cy="8484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b="1" lang="en" sz="18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matplotlib.pyplot </a:t>
            </a:r>
            <a:r>
              <a:rPr b="1" lang="en" sz="18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b="1" lang="en" sz="18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plt</a:t>
            </a:r>
            <a:endParaRPr b="1" sz="18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7" name="Google Shape;607;g3f54553dcc4_0_1047"/>
          <p:cNvSpPr txBox="1"/>
          <p:nvPr>
            <p:ph idx="1" type="body"/>
          </p:nvPr>
        </p:nvSpPr>
        <p:spPr>
          <a:xfrm>
            <a:off x="311700" y="989325"/>
            <a:ext cx="8160900" cy="16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Matplotlib is a Python package with functions that can be used to produce graphs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Matplotlib works well when you have two lists (of the same size)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List 1 acts as the x (independent) variable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List 2 acts as the y (dependent) variable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 use the functions we have to import the module!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f54553dcc4_0_10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3" name="Google Shape;613;g3f54553dcc4_0_105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Anatomy of Calling a Function from a Module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3f54553dcc4_0_1053"/>
          <p:cNvSpPr/>
          <p:nvPr/>
        </p:nvSpPr>
        <p:spPr>
          <a:xfrm>
            <a:off x="1876125" y="2324125"/>
            <a:ext cx="2695800" cy="614100"/>
          </a:xfrm>
          <a:prstGeom prst="roundRect">
            <a:avLst>
              <a:gd fmla="val 9563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80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module_name</a:t>
            </a:r>
            <a:endParaRPr sz="1800">
              <a:solidFill>
                <a:srgbClr val="57765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5" name="Google Shape;615;g3f54553dcc4_0_1053"/>
          <p:cNvSpPr txBox="1"/>
          <p:nvPr/>
        </p:nvSpPr>
        <p:spPr>
          <a:xfrm>
            <a:off x="14434" y="2235543"/>
            <a:ext cx="10878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import keyword</a:t>
            </a:r>
            <a:endParaRPr b="1" sz="17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g3f54553dcc4_0_1053"/>
          <p:cNvSpPr/>
          <p:nvPr/>
        </p:nvSpPr>
        <p:spPr>
          <a:xfrm>
            <a:off x="1932161" y="2455000"/>
            <a:ext cx="928200" cy="329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7" name="Google Shape;617;g3f54553dcc4_0_1053"/>
          <p:cNvCxnSpPr/>
          <p:nvPr/>
        </p:nvCxnSpPr>
        <p:spPr>
          <a:xfrm>
            <a:off x="1053510" y="2594126"/>
            <a:ext cx="7686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8" name="Google Shape;618;g3f54553dcc4_0_1053"/>
          <p:cNvSpPr/>
          <p:nvPr/>
        </p:nvSpPr>
        <p:spPr>
          <a:xfrm>
            <a:off x="2908288" y="2453050"/>
            <a:ext cx="1571400" cy="329700"/>
          </a:xfrm>
          <a:prstGeom prst="roundRect">
            <a:avLst>
              <a:gd fmla="val 16667" name="adj"/>
            </a:avLst>
          </a:prstGeom>
          <a:noFill/>
          <a:ln cap="flat" cmpd="sng" w="31975">
            <a:solidFill>
              <a:srgbClr val="475D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2325" lIns="102325" spcFirstLastPara="1" rIns="102325" wrap="square" tIns="102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3f54553dcc4_0_1053"/>
          <p:cNvSpPr txBox="1"/>
          <p:nvPr/>
        </p:nvSpPr>
        <p:spPr>
          <a:xfrm>
            <a:off x="5506056" y="1598402"/>
            <a:ext cx="14514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02325" lIns="102325" spcFirstLastPara="1" rIns="102325" wrap="square" tIns="1023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67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Module name</a:t>
            </a:r>
            <a:endParaRPr b="1" sz="1667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0" name="Google Shape;620;g3f54553dcc4_0_1053"/>
          <p:cNvCxnSpPr/>
          <p:nvPr/>
        </p:nvCxnSpPr>
        <p:spPr>
          <a:xfrm flipH="1">
            <a:off x="4549718" y="1860155"/>
            <a:ext cx="993600" cy="486600"/>
          </a:xfrm>
          <a:prstGeom prst="straightConnector1">
            <a:avLst/>
          </a:prstGeom>
          <a:noFill/>
          <a:ln cap="flat" cmpd="sng" w="2132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1" name="Google Shape;621;g3f54553dcc4_0_1053"/>
          <p:cNvSpPr/>
          <p:nvPr/>
        </p:nvSpPr>
        <p:spPr>
          <a:xfrm>
            <a:off x="1624772" y="3905987"/>
            <a:ext cx="3956400" cy="480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348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1450" lIns="111450" spcFirstLastPara="1" rIns="111450" wrap="square" tIns="111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7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module_name</a:t>
            </a:r>
            <a:r>
              <a:rPr lang="en" sz="1707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.function_name()</a:t>
            </a:r>
            <a:endParaRPr sz="1707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22" name="Google Shape;622;g3f54553dcc4_0_1053"/>
          <p:cNvSpPr txBox="1"/>
          <p:nvPr/>
        </p:nvSpPr>
        <p:spPr>
          <a:xfrm>
            <a:off x="6208898" y="3792225"/>
            <a:ext cx="18693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450" lIns="111450" spcFirstLastPara="1" rIns="111450" wrap="square" tIns="111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7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to call module functions</a:t>
            </a:r>
            <a:endParaRPr b="1" sz="1707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3" name="Google Shape;623;g3f54553dcc4_0_1053"/>
          <p:cNvCxnSpPr/>
          <p:nvPr/>
        </p:nvCxnSpPr>
        <p:spPr>
          <a:xfrm rot="10800000">
            <a:off x="5694675" y="4145925"/>
            <a:ext cx="741000" cy="9300"/>
          </a:xfrm>
          <a:prstGeom prst="straightConnector1">
            <a:avLst/>
          </a:prstGeom>
          <a:noFill/>
          <a:ln cap="flat" cmpd="sng" w="23225">
            <a:solidFill>
              <a:schemeClr val="accent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4" name="Google Shape;624;g3f54553dcc4_0_1053"/>
          <p:cNvCxnSpPr>
            <a:stCxn id="619" idx="2"/>
          </p:cNvCxnSpPr>
          <p:nvPr/>
        </p:nvCxnSpPr>
        <p:spPr>
          <a:xfrm flipH="1">
            <a:off x="3055956" y="2038802"/>
            <a:ext cx="3175800" cy="1713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5" name="Google Shape;625;g3f54553dcc4_0_1053"/>
          <p:cNvSpPr/>
          <p:nvPr/>
        </p:nvSpPr>
        <p:spPr>
          <a:xfrm>
            <a:off x="3396750" y="3982975"/>
            <a:ext cx="1989900" cy="321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g3f54553dcc4_0_1053"/>
          <p:cNvSpPr txBox="1"/>
          <p:nvPr/>
        </p:nvSpPr>
        <p:spPr>
          <a:xfrm>
            <a:off x="4338523" y="3117807"/>
            <a:ext cx="2778900" cy="3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 name from module</a:t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7" name="Google Shape;627;g3f54553dcc4_0_1053"/>
          <p:cNvCxnSpPr/>
          <p:nvPr/>
        </p:nvCxnSpPr>
        <p:spPr>
          <a:xfrm flipH="1">
            <a:off x="4644100" y="3489975"/>
            <a:ext cx="574500" cy="355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8" name="Google Shape;628;g3f54553dcc4_0_1053"/>
          <p:cNvSpPr/>
          <p:nvPr/>
        </p:nvSpPr>
        <p:spPr>
          <a:xfrm>
            <a:off x="1773498" y="3982975"/>
            <a:ext cx="1529100" cy="321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75D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f5aebf803a_0_1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0" name="Google Shape;410;g3f5aebf803a_0_130"/>
          <p:cNvSpPr txBox="1"/>
          <p:nvPr>
            <p:ph idx="1" type="body"/>
          </p:nvPr>
        </p:nvSpPr>
        <p:spPr>
          <a:xfrm>
            <a:off x="311700" y="1050525"/>
            <a:ext cx="8709600" cy="35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u="sng">
                <a:solidFill>
                  <a:schemeClr val="hlink"/>
                </a:solidFill>
                <a:hlinkClick r:id="rId3"/>
              </a:rPr>
              <a:t>Midterm Scores</a:t>
            </a:r>
            <a:r>
              <a:rPr lang="en"/>
              <a:t> </a:t>
            </a:r>
            <a:r>
              <a:rPr lang="en"/>
              <a:t>available</a:t>
            </a:r>
            <a:r>
              <a:rPr lang="en"/>
              <a:t> on Gradescope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Accepting Regrade Requests until Friday, July 31 at 11:59pm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u="sng">
                <a:solidFill>
                  <a:schemeClr val="hlink"/>
                </a:solidFill>
                <a:hlinkClick r:id="rId4"/>
              </a:rPr>
              <a:t>Programming Practice 5</a:t>
            </a:r>
            <a:r>
              <a:rPr b="1" lang="en"/>
              <a:t> due Sunday,</a:t>
            </a:r>
            <a:r>
              <a:rPr lang="en"/>
              <a:t> </a:t>
            </a:r>
            <a:r>
              <a:rPr b="1" lang="en"/>
              <a:t>August 2 at 11:59 PM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u="sng">
                <a:solidFill>
                  <a:schemeClr val="hlink"/>
                </a:solidFill>
                <a:hlinkClick r:id="rId5"/>
              </a:rPr>
              <a:t>Homework Assignment 4</a:t>
            </a:r>
            <a:r>
              <a:rPr b="1" lang="en"/>
              <a:t> due Monday, August 3 at 11:59 PM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u="sng">
                <a:solidFill>
                  <a:schemeClr val="hlink"/>
                </a:solidFill>
                <a:hlinkClick r:id="rId6"/>
              </a:rPr>
              <a:t>Resubmission Cycle 2</a:t>
            </a:r>
            <a:r>
              <a:rPr lang="en"/>
              <a:t> now available, </a:t>
            </a:r>
            <a:r>
              <a:rPr b="1" lang="en"/>
              <a:t>due Wednesday July 29th at 11:59pm</a:t>
            </a:r>
            <a:endParaRPr b="1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Homework 1 and Homework 2 are eligible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Fill out the </a:t>
            </a:r>
            <a:r>
              <a:rPr lang="en" u="sng">
                <a:solidFill>
                  <a:schemeClr val="hlink"/>
                </a:solidFill>
                <a:hlinkClick r:id="rId7"/>
              </a:rPr>
              <a:t>Google Form!</a:t>
            </a:r>
            <a:endParaRPr/>
          </a:p>
        </p:txBody>
      </p:sp>
      <p:sp>
        <p:nvSpPr>
          <p:cNvPr id="411" name="Google Shape;411;g3f5aebf803a_0_130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f54553dcc4_0_10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4" name="Google Shape;634;g3f54553dcc4_0_107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Comparing the Different Ways</a:t>
            </a:r>
            <a:endParaRPr/>
          </a:p>
        </p:txBody>
      </p:sp>
      <p:sp>
        <p:nvSpPr>
          <p:cNvPr id="635" name="Google Shape;635;g3f54553dcc4_0_1073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3f54553dcc4_0_1073"/>
          <p:cNvSpPr/>
          <p:nvPr/>
        </p:nvSpPr>
        <p:spPr>
          <a:xfrm>
            <a:off x="1742815" y="1117987"/>
            <a:ext cx="11643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Import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g3f54553dcc4_0_1073"/>
          <p:cNvSpPr/>
          <p:nvPr/>
        </p:nvSpPr>
        <p:spPr>
          <a:xfrm>
            <a:off x="181775" y="3338375"/>
            <a:ext cx="4088700" cy="1384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Tell Python which function(s) to </a:t>
            </a:r>
            <a:endParaRPr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import from the utils module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from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utils </a:t>
            </a: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import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(read_image, write_image)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8" name="Google Shape;638;g3f54553dcc4_0_1073"/>
          <p:cNvSpPr/>
          <p:nvPr/>
        </p:nvSpPr>
        <p:spPr>
          <a:xfrm>
            <a:off x="181775" y="1640225"/>
            <a:ext cx="40887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Tell Python to use the math </a:t>
            </a:r>
            <a:endParaRPr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module</a:t>
            </a:r>
            <a:endParaRPr b="1"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import</a:t>
            </a: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math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9" name="Google Shape;639;g3f54553dcc4_0_1073"/>
          <p:cNvSpPr txBox="1"/>
          <p:nvPr/>
        </p:nvSpPr>
        <p:spPr>
          <a:xfrm>
            <a:off x="3052050" y="654965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g3f54553dcc4_0_1073"/>
          <p:cNvSpPr txBox="1"/>
          <p:nvPr/>
        </p:nvSpPr>
        <p:spPr>
          <a:xfrm>
            <a:off x="231725" y="6185590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module_name.function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g3f54553dcc4_0_1073"/>
          <p:cNvSpPr txBox="1"/>
          <p:nvPr/>
        </p:nvSpPr>
        <p:spPr>
          <a:xfrm>
            <a:off x="4834650" y="6111815"/>
            <a:ext cx="4186500" cy="17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function_name(parameter)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g3f54553dcc4_0_1073"/>
          <p:cNvSpPr/>
          <p:nvPr/>
        </p:nvSpPr>
        <p:spPr>
          <a:xfrm>
            <a:off x="5904000" y="1067689"/>
            <a:ext cx="19479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Calling a Module 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g3f54553dcc4_0_1073"/>
          <p:cNvSpPr/>
          <p:nvPr/>
        </p:nvSpPr>
        <p:spPr>
          <a:xfrm>
            <a:off x="4880875" y="3338375"/>
            <a:ext cx="4088700" cy="1384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Calls the read_image function from </a:t>
            </a:r>
            <a:endParaRPr sz="13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utils </a:t>
            </a:r>
            <a:endParaRPr sz="13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input_grid = </a:t>
            </a:r>
            <a:r>
              <a:rPr b="1"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read_image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(input_file)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g3f54553dcc4_0_1073"/>
          <p:cNvSpPr/>
          <p:nvPr/>
        </p:nvSpPr>
        <p:spPr>
          <a:xfrm>
            <a:off x="4883550" y="1640250"/>
            <a:ext cx="40887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Calculates the square root of 9</a:t>
            </a:r>
            <a:endParaRPr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print(</a:t>
            </a:r>
            <a:r>
              <a:rPr b="1"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math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.sqrt(9))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5" name="Google Shape;645;g3f54553dcc4_0_1073"/>
          <p:cNvCxnSpPr/>
          <p:nvPr/>
        </p:nvCxnSpPr>
        <p:spPr>
          <a:xfrm flipH="1" rot="10800000">
            <a:off x="4202275" y="2249688"/>
            <a:ext cx="678600" cy="87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46" name="Google Shape;646;g3f54553dcc4_0_1073"/>
          <p:cNvCxnSpPr/>
          <p:nvPr/>
        </p:nvCxnSpPr>
        <p:spPr>
          <a:xfrm flipH="1" rot="10800000">
            <a:off x="4232700" y="4039388"/>
            <a:ext cx="678600" cy="87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f54553dcc4_0_109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2" name="Google Shape;652;g3f54553dcc4_0_1090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Packages vs Modules vs Functions</a:t>
            </a:r>
            <a:endParaRPr/>
          </a:p>
        </p:txBody>
      </p:sp>
      <p:cxnSp>
        <p:nvCxnSpPr>
          <p:cNvPr id="653" name="Google Shape;653;g3f54553dcc4_0_1090"/>
          <p:cNvCxnSpPr/>
          <p:nvPr/>
        </p:nvCxnSpPr>
        <p:spPr>
          <a:xfrm flipH="1">
            <a:off x="1840550" y="3230032"/>
            <a:ext cx="4800" cy="957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4" name="Google Shape;654;g3f54553dcc4_0_1090"/>
          <p:cNvSpPr txBox="1"/>
          <p:nvPr>
            <p:ph idx="4294967295" type="body"/>
          </p:nvPr>
        </p:nvSpPr>
        <p:spPr>
          <a:xfrm>
            <a:off x="311700" y="4187625"/>
            <a:ext cx="31425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Package: a folder that contains multiple modules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655" name="Google Shape;655;g3f54553dcc4_0_1090"/>
          <p:cNvSpPr/>
          <p:nvPr/>
        </p:nvSpPr>
        <p:spPr>
          <a:xfrm>
            <a:off x="355225" y="1310900"/>
            <a:ext cx="1737900" cy="13566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g3f54553dcc4_0_1090"/>
          <p:cNvSpPr/>
          <p:nvPr/>
        </p:nvSpPr>
        <p:spPr>
          <a:xfrm>
            <a:off x="131650" y="1549425"/>
            <a:ext cx="3643200" cy="20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f54553dcc4_0_1099"/>
          <p:cNvSpPr/>
          <p:nvPr/>
        </p:nvSpPr>
        <p:spPr>
          <a:xfrm rot="502579">
            <a:off x="2582271" y="1212929"/>
            <a:ext cx="1678404" cy="573441"/>
          </a:xfrm>
          <a:prstGeom prst="bentArrow">
            <a:avLst>
              <a:gd fmla="val 4101" name="adj1"/>
              <a:gd fmla="val 9156" name="adj2"/>
              <a:gd fmla="val 30732" name="adj3"/>
              <a:gd fmla="val 43750" name="adj4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g3f54553dcc4_0_109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3" name="Google Shape;663;g3f54553dcc4_0_109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Packages vs Modules vs Functions</a:t>
            </a:r>
            <a:endParaRPr/>
          </a:p>
        </p:txBody>
      </p:sp>
      <p:cxnSp>
        <p:nvCxnSpPr>
          <p:cNvPr id="664" name="Google Shape;664;g3f54553dcc4_0_1099"/>
          <p:cNvCxnSpPr/>
          <p:nvPr/>
        </p:nvCxnSpPr>
        <p:spPr>
          <a:xfrm flipH="1">
            <a:off x="1840550" y="3230032"/>
            <a:ext cx="4800" cy="957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65" name="Google Shape;665;g3f54553dcc4_0_1099"/>
          <p:cNvSpPr txBox="1"/>
          <p:nvPr>
            <p:ph idx="4294967295" type="body"/>
          </p:nvPr>
        </p:nvSpPr>
        <p:spPr>
          <a:xfrm>
            <a:off x="311700" y="4187625"/>
            <a:ext cx="31425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Package: a folder that contains multiple modules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666" name="Google Shape;666;g3f54553dcc4_0_1099"/>
          <p:cNvCxnSpPr/>
          <p:nvPr/>
        </p:nvCxnSpPr>
        <p:spPr>
          <a:xfrm>
            <a:off x="5310450" y="2945650"/>
            <a:ext cx="7800" cy="11301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67" name="Google Shape;667;g3f54553dcc4_0_1099"/>
          <p:cNvSpPr txBox="1"/>
          <p:nvPr>
            <p:ph idx="4294967295" type="body"/>
          </p:nvPr>
        </p:nvSpPr>
        <p:spPr>
          <a:xfrm>
            <a:off x="3774843" y="4114450"/>
            <a:ext cx="31425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6"/>
                </a:solidFill>
              </a:rPr>
              <a:t>Module: a .py file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68" name="Google Shape;668;g3f54553dcc4_0_1099"/>
          <p:cNvSpPr/>
          <p:nvPr/>
        </p:nvSpPr>
        <p:spPr>
          <a:xfrm>
            <a:off x="355225" y="1310900"/>
            <a:ext cx="1737900" cy="13566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g3f54553dcc4_0_1099"/>
          <p:cNvSpPr/>
          <p:nvPr/>
        </p:nvSpPr>
        <p:spPr>
          <a:xfrm>
            <a:off x="131650" y="1549425"/>
            <a:ext cx="3643200" cy="20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0" name="Google Shape;670;g3f54553dcc4_0_1099"/>
          <p:cNvGrpSpPr/>
          <p:nvPr/>
        </p:nvGrpSpPr>
        <p:grpSpPr>
          <a:xfrm>
            <a:off x="4325359" y="1211197"/>
            <a:ext cx="1605435" cy="2152953"/>
            <a:chOff x="4016234" y="1211197"/>
            <a:chExt cx="1605435" cy="2152953"/>
          </a:xfrm>
        </p:grpSpPr>
        <p:sp>
          <p:nvSpPr>
            <p:cNvPr id="671" name="Google Shape;671;g3f54553dcc4_0_1099"/>
            <p:cNvSpPr/>
            <p:nvPr/>
          </p:nvSpPr>
          <p:spPr>
            <a:xfrm>
              <a:off x="4016234" y="1211197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g3f54553dcc4_0_1099"/>
            <p:cNvSpPr/>
            <p:nvPr/>
          </p:nvSpPr>
          <p:spPr>
            <a:xfrm>
              <a:off x="4091353" y="13292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g3f54553dcc4_0_1099"/>
            <p:cNvSpPr/>
            <p:nvPr/>
          </p:nvSpPr>
          <p:spPr>
            <a:xfrm>
              <a:off x="4183645" y="14816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g3f54553dcc4_0_1099"/>
            <p:cNvSpPr/>
            <p:nvPr/>
          </p:nvSpPr>
          <p:spPr>
            <a:xfrm>
              <a:off x="4293111" y="16340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g3f54553dcc4_0_1099"/>
            <p:cNvSpPr/>
            <p:nvPr/>
          </p:nvSpPr>
          <p:spPr>
            <a:xfrm>
              <a:off x="4402577" y="17864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g3f54553dcc4_0_1099"/>
            <p:cNvSpPr/>
            <p:nvPr/>
          </p:nvSpPr>
          <p:spPr>
            <a:xfrm>
              <a:off x="4494869" y="19388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f54553dcc4_0_1118"/>
          <p:cNvSpPr/>
          <p:nvPr/>
        </p:nvSpPr>
        <p:spPr>
          <a:xfrm rot="502579">
            <a:off x="2582271" y="1212929"/>
            <a:ext cx="1678404" cy="573441"/>
          </a:xfrm>
          <a:prstGeom prst="bentArrow">
            <a:avLst>
              <a:gd fmla="val 4101" name="adj1"/>
              <a:gd fmla="val 9156" name="adj2"/>
              <a:gd fmla="val 30732" name="adj3"/>
              <a:gd fmla="val 43750" name="adj4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g3f54553dcc4_0_11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3" name="Google Shape;683;g3f54553dcc4_0_1118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Packages vs Modules vs Functions</a:t>
            </a:r>
            <a:endParaRPr/>
          </a:p>
        </p:txBody>
      </p:sp>
      <p:cxnSp>
        <p:nvCxnSpPr>
          <p:cNvPr id="684" name="Google Shape;684;g3f54553dcc4_0_1118"/>
          <p:cNvCxnSpPr/>
          <p:nvPr/>
        </p:nvCxnSpPr>
        <p:spPr>
          <a:xfrm flipH="1">
            <a:off x="1840550" y="3230032"/>
            <a:ext cx="4800" cy="957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5" name="Google Shape;685;g3f54553dcc4_0_1118"/>
          <p:cNvSpPr txBox="1"/>
          <p:nvPr>
            <p:ph idx="4294967295" type="body"/>
          </p:nvPr>
        </p:nvSpPr>
        <p:spPr>
          <a:xfrm>
            <a:off x="311700" y="4187625"/>
            <a:ext cx="31425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Package: a folder that contains multiple modules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686" name="Google Shape;686;g3f54553dcc4_0_1118"/>
          <p:cNvCxnSpPr/>
          <p:nvPr/>
        </p:nvCxnSpPr>
        <p:spPr>
          <a:xfrm>
            <a:off x="5310450" y="2945650"/>
            <a:ext cx="7800" cy="11301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7" name="Google Shape;687;g3f54553dcc4_0_1118"/>
          <p:cNvSpPr txBox="1"/>
          <p:nvPr>
            <p:ph idx="4294967295" type="body"/>
          </p:nvPr>
        </p:nvSpPr>
        <p:spPr>
          <a:xfrm>
            <a:off x="3774843" y="4114450"/>
            <a:ext cx="31425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6"/>
                </a:solidFill>
              </a:rPr>
              <a:t>Module: a .py file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88" name="Google Shape;688;g3f54553dcc4_0_1118"/>
          <p:cNvSpPr txBox="1"/>
          <p:nvPr>
            <p:ph idx="4294967295" type="body"/>
          </p:nvPr>
        </p:nvSpPr>
        <p:spPr>
          <a:xfrm>
            <a:off x="6596100" y="4187625"/>
            <a:ext cx="2236200" cy="15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3"/>
                </a:solidFill>
              </a:rPr>
              <a:t>Function: compute calculations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89" name="Google Shape;689;g3f54553dcc4_0_1118"/>
          <p:cNvSpPr/>
          <p:nvPr/>
        </p:nvSpPr>
        <p:spPr>
          <a:xfrm>
            <a:off x="355225" y="1310900"/>
            <a:ext cx="1737900" cy="13566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g3f54553dcc4_0_1118"/>
          <p:cNvSpPr/>
          <p:nvPr/>
        </p:nvSpPr>
        <p:spPr>
          <a:xfrm>
            <a:off x="131650" y="1549425"/>
            <a:ext cx="3643200" cy="20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1" name="Google Shape;691;g3f54553dcc4_0_1118"/>
          <p:cNvGrpSpPr/>
          <p:nvPr/>
        </p:nvGrpSpPr>
        <p:grpSpPr>
          <a:xfrm>
            <a:off x="4325359" y="1211197"/>
            <a:ext cx="1605435" cy="2152953"/>
            <a:chOff x="4016234" y="1211197"/>
            <a:chExt cx="1605435" cy="2152953"/>
          </a:xfrm>
        </p:grpSpPr>
        <p:sp>
          <p:nvSpPr>
            <p:cNvPr id="692" name="Google Shape;692;g3f54553dcc4_0_1118"/>
            <p:cNvSpPr/>
            <p:nvPr/>
          </p:nvSpPr>
          <p:spPr>
            <a:xfrm>
              <a:off x="4016234" y="1211197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g3f54553dcc4_0_1118"/>
            <p:cNvSpPr/>
            <p:nvPr/>
          </p:nvSpPr>
          <p:spPr>
            <a:xfrm>
              <a:off x="4091353" y="13292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g3f54553dcc4_0_1118"/>
            <p:cNvSpPr/>
            <p:nvPr/>
          </p:nvSpPr>
          <p:spPr>
            <a:xfrm>
              <a:off x="4183645" y="14816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g3f54553dcc4_0_1118"/>
            <p:cNvSpPr/>
            <p:nvPr/>
          </p:nvSpPr>
          <p:spPr>
            <a:xfrm>
              <a:off x="4293111" y="16340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g3f54553dcc4_0_1118"/>
            <p:cNvSpPr/>
            <p:nvPr/>
          </p:nvSpPr>
          <p:spPr>
            <a:xfrm>
              <a:off x="4402577" y="17864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g3f54553dcc4_0_1118"/>
            <p:cNvSpPr/>
            <p:nvPr/>
          </p:nvSpPr>
          <p:spPr>
            <a:xfrm>
              <a:off x="4494869" y="1938850"/>
              <a:ext cx="1126800" cy="1425300"/>
            </a:xfrm>
            <a:prstGeom prst="snip1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8" name="Google Shape;698;g3f54553dcc4_0_1118"/>
          <p:cNvSpPr/>
          <p:nvPr/>
        </p:nvSpPr>
        <p:spPr>
          <a:xfrm>
            <a:off x="6699304" y="1356388"/>
            <a:ext cx="1890300" cy="2391000"/>
          </a:xfrm>
          <a:prstGeom prst="snip1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9" name="Google Shape;699;g3f54553dcc4_0_1118"/>
          <p:cNvCxnSpPr/>
          <p:nvPr/>
        </p:nvCxnSpPr>
        <p:spPr>
          <a:xfrm>
            <a:off x="7765337" y="3131315"/>
            <a:ext cx="17100" cy="8673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0" name="Google Shape;700;g3f54553dcc4_0_1118"/>
          <p:cNvSpPr/>
          <p:nvPr/>
        </p:nvSpPr>
        <p:spPr>
          <a:xfrm>
            <a:off x="6992525" y="1748850"/>
            <a:ext cx="1202100" cy="75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g3f54553dcc4_0_1118"/>
          <p:cNvSpPr txBox="1"/>
          <p:nvPr>
            <p:ph idx="4294967295" type="body"/>
          </p:nvPr>
        </p:nvSpPr>
        <p:spPr>
          <a:xfrm>
            <a:off x="6992525" y="1801125"/>
            <a:ext cx="1202100" cy="7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def add_numbers(num1, num2):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"""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This function takes two numbers and returns their sum.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"""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sum_result = num1 + num2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return sum_result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500"/>
          </a:p>
        </p:txBody>
      </p:sp>
      <p:sp>
        <p:nvSpPr>
          <p:cNvPr id="702" name="Google Shape;702;g3f54553dcc4_0_1118"/>
          <p:cNvSpPr/>
          <p:nvPr/>
        </p:nvSpPr>
        <p:spPr>
          <a:xfrm>
            <a:off x="7007536" y="2665476"/>
            <a:ext cx="1202100" cy="75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g3f54553dcc4_0_1118"/>
          <p:cNvSpPr txBox="1"/>
          <p:nvPr>
            <p:ph idx="4294967295" type="body"/>
          </p:nvPr>
        </p:nvSpPr>
        <p:spPr>
          <a:xfrm>
            <a:off x="7007536" y="2717751"/>
            <a:ext cx="1202100" cy="7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def add_numbers(num1, num2):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"""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This function takes two numbers and returns their sum.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"""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sum_result = num1 + num2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">
                <a:latin typeface="Arial"/>
                <a:ea typeface="Arial"/>
                <a:cs typeface="Arial"/>
                <a:sym typeface="Arial"/>
              </a:rPr>
              <a:t>  return sum_result</a:t>
            </a:r>
            <a:endParaRPr sz="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5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f54553dcc4_0_114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</a:t>
            </a:r>
            <a:endParaRPr/>
          </a:p>
        </p:txBody>
      </p:sp>
      <p:sp>
        <p:nvSpPr>
          <p:cNvPr id="709" name="Google Shape;709;g3f54553dcc4_0_1144"/>
          <p:cNvSpPr/>
          <p:nvPr/>
        </p:nvSpPr>
        <p:spPr>
          <a:xfrm>
            <a:off x="2023950" y="3390375"/>
            <a:ext cx="5096100" cy="8484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b="1" lang="en" sz="18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matplotlib.pyplot </a:t>
            </a:r>
            <a:r>
              <a:rPr b="1" lang="en" sz="18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b="1" lang="en" sz="18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plt</a:t>
            </a:r>
            <a:endParaRPr b="1" sz="18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10" name="Google Shape;710;g3f54553dcc4_0_1144"/>
          <p:cNvSpPr txBox="1"/>
          <p:nvPr>
            <p:ph idx="1" type="body"/>
          </p:nvPr>
        </p:nvSpPr>
        <p:spPr>
          <a:xfrm>
            <a:off x="311700" y="989325"/>
            <a:ext cx="8160900" cy="16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Matplotlib is a Python package with functions that can be used to produce graphs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Matplotlib works well when you have two lists (of the same size)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List 1 acts as the x (independent) variable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List 2 acts as the y (dependent) variable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 use the functions we have to import the module!</a:t>
            </a:r>
            <a:endParaRPr/>
          </a:p>
        </p:txBody>
      </p:sp>
      <p:sp>
        <p:nvSpPr>
          <p:cNvPr id="711" name="Google Shape;711;g3f54553dcc4_0_1144"/>
          <p:cNvSpPr/>
          <p:nvPr/>
        </p:nvSpPr>
        <p:spPr>
          <a:xfrm>
            <a:off x="3171400" y="3646525"/>
            <a:ext cx="1442700" cy="3603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g3f54553dcc4_0_1144"/>
          <p:cNvSpPr/>
          <p:nvPr/>
        </p:nvSpPr>
        <p:spPr>
          <a:xfrm>
            <a:off x="4718050" y="3646525"/>
            <a:ext cx="891900" cy="3603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g3f54553dcc4_0_1144"/>
          <p:cNvSpPr txBox="1"/>
          <p:nvPr/>
        </p:nvSpPr>
        <p:spPr>
          <a:xfrm flipH="1">
            <a:off x="5094171" y="4357950"/>
            <a:ext cx="27789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</a:t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4" name="Google Shape;714;g3f54553dcc4_0_1144"/>
          <p:cNvCxnSpPr/>
          <p:nvPr/>
        </p:nvCxnSpPr>
        <p:spPr>
          <a:xfrm rot="10800000">
            <a:off x="5657352" y="3982695"/>
            <a:ext cx="574500" cy="485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5" name="Google Shape;715;g3f54553dcc4_0_1144"/>
          <p:cNvSpPr txBox="1"/>
          <p:nvPr/>
        </p:nvSpPr>
        <p:spPr>
          <a:xfrm flipH="1">
            <a:off x="1202160" y="4328572"/>
            <a:ext cx="27789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Package</a:t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6" name="Google Shape;716;g3f54553dcc4_0_1144"/>
          <p:cNvCxnSpPr/>
          <p:nvPr/>
        </p:nvCxnSpPr>
        <p:spPr>
          <a:xfrm flipH="1" rot="10800000">
            <a:off x="2604675" y="4010900"/>
            <a:ext cx="515100" cy="4293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7" name="Google Shape;717;g3f54553dcc4_0_1144"/>
          <p:cNvSpPr/>
          <p:nvPr/>
        </p:nvSpPr>
        <p:spPr>
          <a:xfrm>
            <a:off x="6055427" y="3644350"/>
            <a:ext cx="574500" cy="3603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g3f54553dcc4_0_1144"/>
          <p:cNvSpPr txBox="1"/>
          <p:nvPr/>
        </p:nvSpPr>
        <p:spPr>
          <a:xfrm flipH="1">
            <a:off x="6160971" y="4205550"/>
            <a:ext cx="2778900" cy="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Alias</a:t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9" name="Google Shape;719;g3f54553dcc4_0_1144"/>
          <p:cNvCxnSpPr/>
          <p:nvPr/>
        </p:nvCxnSpPr>
        <p:spPr>
          <a:xfrm rot="10800000">
            <a:off x="6724152" y="3830295"/>
            <a:ext cx="574500" cy="485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f54553dcc4_0_11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5" name="Google Shape;725;g3f54553dcc4_0_1159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accent1"/>
                </a:solidFill>
              </a:rPr>
              <a:t>Quick Example!</a:t>
            </a:r>
            <a:endParaRPr sz="80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3f54553dcc4_0_11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1" name="Google Shape;731;g3f54553dcc4_0_116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 Functions</a:t>
            </a:r>
            <a:endParaRPr/>
          </a:p>
        </p:txBody>
      </p:sp>
      <p:sp>
        <p:nvSpPr>
          <p:cNvPr id="732" name="Google Shape;732;g3f54553dcc4_0_1164"/>
          <p:cNvSpPr/>
          <p:nvPr/>
        </p:nvSpPr>
        <p:spPr>
          <a:xfrm>
            <a:off x="454350" y="1285646"/>
            <a:ext cx="4000800" cy="6453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(x_data, y_data)</a:t>
            </a:r>
            <a:endParaRPr sz="1642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3" name="Google Shape;733;g3f54553dcc4_0_1164"/>
          <p:cNvSpPr/>
          <p:nvPr/>
        </p:nvSpPr>
        <p:spPr>
          <a:xfrm>
            <a:off x="4831500" y="1933665"/>
            <a:ext cx="4000800" cy="6453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xlabel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"X Label"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4" name="Google Shape;734;g3f54553dcc4_0_1164"/>
          <p:cNvSpPr/>
          <p:nvPr/>
        </p:nvSpPr>
        <p:spPr>
          <a:xfrm>
            <a:off x="4831500" y="3257227"/>
            <a:ext cx="4000800" cy="6453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ylabel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"Y Label"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5" name="Google Shape;735;g3f54553dcc4_0_1164"/>
          <p:cNvSpPr txBox="1"/>
          <p:nvPr>
            <p:ph idx="1" type="body"/>
          </p:nvPr>
        </p:nvSpPr>
        <p:spPr>
          <a:xfrm>
            <a:off x="454350" y="2013752"/>
            <a:ext cx="3741000" cy="2116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two lists of data, with the x values before the y values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Values at the same index are corresponding to one another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Connects points in the order they appear in your list - so x_data should usually be in ascending order</a:t>
            </a:r>
            <a:endParaRPr/>
          </a:p>
        </p:txBody>
      </p:sp>
      <p:sp>
        <p:nvSpPr>
          <p:cNvPr id="736" name="Google Shape;736;g3f54553dcc4_0_1164"/>
          <p:cNvSpPr txBox="1"/>
          <p:nvPr>
            <p:ph idx="1" type="body"/>
          </p:nvPr>
        </p:nvSpPr>
        <p:spPr>
          <a:xfrm>
            <a:off x="4831500" y="2663827"/>
            <a:ext cx="37410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a string to label the x axis</a:t>
            </a:r>
            <a:endParaRPr/>
          </a:p>
        </p:txBody>
      </p:sp>
      <p:sp>
        <p:nvSpPr>
          <p:cNvPr id="737" name="Google Shape;737;g3f54553dcc4_0_1164"/>
          <p:cNvSpPr txBox="1"/>
          <p:nvPr>
            <p:ph idx="1" type="body"/>
          </p:nvPr>
        </p:nvSpPr>
        <p:spPr>
          <a:xfrm>
            <a:off x="4831500" y="3997297"/>
            <a:ext cx="37410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a string to label the y axis</a:t>
            </a:r>
            <a:endParaRPr/>
          </a:p>
        </p:txBody>
      </p:sp>
      <p:sp>
        <p:nvSpPr>
          <p:cNvPr id="738" name="Google Shape;738;g3f54553dcc4_0_1164"/>
          <p:cNvSpPr/>
          <p:nvPr/>
        </p:nvSpPr>
        <p:spPr>
          <a:xfrm>
            <a:off x="4831500" y="554828"/>
            <a:ext cx="4000800" cy="6453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title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"Title"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9" name="Google Shape;739;g3f54553dcc4_0_1164"/>
          <p:cNvSpPr txBox="1"/>
          <p:nvPr>
            <p:ph idx="1" type="body"/>
          </p:nvPr>
        </p:nvSpPr>
        <p:spPr>
          <a:xfrm>
            <a:off x="4831500" y="1296938"/>
            <a:ext cx="37410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a string to title the graph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f54553dcc4_0_11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5" name="Google Shape;745;g3f54553dcc4_0_117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 Functions - Data Labels &amp; Legends</a:t>
            </a:r>
            <a:endParaRPr/>
          </a:p>
        </p:txBody>
      </p:sp>
      <p:sp>
        <p:nvSpPr>
          <p:cNvPr id="746" name="Google Shape;746;g3f54553dcc4_0_1177"/>
          <p:cNvSpPr/>
          <p:nvPr/>
        </p:nvSpPr>
        <p:spPr>
          <a:xfrm>
            <a:off x="454350" y="1344494"/>
            <a:ext cx="4000800" cy="8484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(x_data, y_data, label = 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“Your Label”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47" name="Google Shape;747;g3f54553dcc4_0_1177"/>
          <p:cNvSpPr txBox="1"/>
          <p:nvPr>
            <p:ph idx="1" type="body"/>
          </p:nvPr>
        </p:nvSpPr>
        <p:spPr>
          <a:xfrm>
            <a:off x="454350" y="2254694"/>
            <a:ext cx="37410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two lists and a string label</a:t>
            </a:r>
            <a:endParaRPr/>
          </a:p>
        </p:txBody>
      </p:sp>
      <p:sp>
        <p:nvSpPr>
          <p:cNvPr id="748" name="Google Shape;748;g3f54553dcc4_0_1177"/>
          <p:cNvSpPr/>
          <p:nvPr/>
        </p:nvSpPr>
        <p:spPr>
          <a:xfrm>
            <a:off x="454350" y="2909762"/>
            <a:ext cx="4000800" cy="6249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legend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49" name="Google Shape;749;g3f54553dcc4_0_1177"/>
          <p:cNvSpPr txBox="1"/>
          <p:nvPr>
            <p:ph idx="1" type="body"/>
          </p:nvPr>
        </p:nvSpPr>
        <p:spPr>
          <a:xfrm>
            <a:off x="454350" y="3609861"/>
            <a:ext cx="37410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Adds a legend to your graph; you can also modify its location</a:t>
            </a:r>
            <a:endParaRPr/>
          </a:p>
        </p:txBody>
      </p:sp>
      <p:pic>
        <p:nvPicPr>
          <p:cNvPr descr="Graph of years vs. questions posted on stackoverflow&#10;" id="750" name="Google Shape;750;g3f54553dcc4_0_1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9275" y="1367955"/>
            <a:ext cx="3741000" cy="280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f54553dcc4_0_11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6" name="Google Shape;756;g3f54553dcc4_0_118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 Functions</a:t>
            </a:r>
            <a:endParaRPr/>
          </a:p>
        </p:txBody>
      </p:sp>
      <p:sp>
        <p:nvSpPr>
          <p:cNvPr id="757" name="Google Shape;757;g3f54553dcc4_0_1187"/>
          <p:cNvSpPr/>
          <p:nvPr/>
        </p:nvSpPr>
        <p:spPr>
          <a:xfrm>
            <a:off x="454350" y="1607268"/>
            <a:ext cx="4000800" cy="6249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"your_filename"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58" name="Google Shape;758;g3f54553dcc4_0_1187"/>
          <p:cNvSpPr txBox="1"/>
          <p:nvPr>
            <p:ph idx="1" type="body"/>
          </p:nvPr>
        </p:nvSpPr>
        <p:spPr>
          <a:xfrm>
            <a:off x="454350" y="2307356"/>
            <a:ext cx="40008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 in a string for the filename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save the figures into a .png file on your computer</a:t>
            </a:r>
            <a:endParaRPr/>
          </a:p>
        </p:txBody>
      </p:sp>
      <p:sp>
        <p:nvSpPr>
          <p:cNvPr id="759" name="Google Shape;759;g3f54553dcc4_0_1187"/>
          <p:cNvSpPr/>
          <p:nvPr/>
        </p:nvSpPr>
        <p:spPr>
          <a:xfrm>
            <a:off x="4703575" y="1607268"/>
            <a:ext cx="4000800" cy="6249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60" name="Google Shape;760;g3f54553dcc4_0_1187"/>
          <p:cNvSpPr txBox="1"/>
          <p:nvPr>
            <p:ph idx="1" type="body"/>
          </p:nvPr>
        </p:nvSpPr>
        <p:spPr>
          <a:xfrm>
            <a:off x="4703575" y="2307356"/>
            <a:ext cx="4000800" cy="848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reset your plot so you are not unintentionally adding new data points/lines each time you run your code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f54553dcc4_0_119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6" name="Google Shape;766;g3f54553dcc4_0_1196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Matplotlib Functions</a:t>
            </a:r>
            <a:endParaRPr/>
          </a:p>
        </p:txBody>
      </p:sp>
      <p:sp>
        <p:nvSpPr>
          <p:cNvPr id="767" name="Google Shape;767;g3f54553dcc4_0_1196"/>
          <p:cNvSpPr/>
          <p:nvPr/>
        </p:nvSpPr>
        <p:spPr>
          <a:xfrm>
            <a:off x="4831500" y="1450322"/>
            <a:ext cx="4000800" cy="8484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xlim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(low, high)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ylim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(low, high)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68" name="Google Shape;768;g3f54553dcc4_0_1196"/>
          <p:cNvSpPr/>
          <p:nvPr/>
        </p:nvSpPr>
        <p:spPr>
          <a:xfrm>
            <a:off x="311700" y="1450322"/>
            <a:ext cx="4000800" cy="848400"/>
          </a:xfrm>
          <a:prstGeom prst="roundRect">
            <a:avLst>
              <a:gd fmla="val 18300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axhline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(val)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axvline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(val)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69" name="Google Shape;769;g3f54553dcc4_0_1196"/>
          <p:cNvSpPr txBox="1"/>
          <p:nvPr/>
        </p:nvSpPr>
        <p:spPr>
          <a:xfrm>
            <a:off x="4725667" y="2300727"/>
            <a:ext cx="4000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functions limit the range of the axes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Both numbers are inclusive (unlike range)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g3f54553dcc4_0_1196"/>
          <p:cNvSpPr txBox="1"/>
          <p:nvPr/>
        </p:nvSpPr>
        <p:spPr>
          <a:xfrm>
            <a:off x="206555" y="2298727"/>
            <a:ext cx="4059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Draws axis lines at the specified value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.axhline() is for a horizontal line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.axvline() is for a vertical line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f54553dcc4_0_2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7" name="Google Shape;417;g3f54553dcc4_0_253"/>
          <p:cNvSpPr txBox="1"/>
          <p:nvPr>
            <p:ph idx="1" type="body"/>
          </p:nvPr>
        </p:nvSpPr>
        <p:spPr>
          <a:xfrm>
            <a:off x="500550" y="1083375"/>
            <a:ext cx="8520600" cy="191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would you implement the following in Python?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Read in a CSV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Draw a graph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a random number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a machine learning algorithm</a:t>
            </a:r>
            <a:endParaRPr/>
          </a:p>
        </p:txBody>
      </p:sp>
      <p:sp>
        <p:nvSpPr>
          <p:cNvPr id="418" name="Google Shape;418;g3f54553dcc4_0_25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Things You Might Come Across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f54553dcc4_0_12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6" name="Google Shape;776;g3f54553dcc4_0_121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1:</a:t>
            </a:r>
            <a:r>
              <a:rPr lang="en"/>
              <a:t> Stackoverflow</a:t>
            </a:r>
            <a:endParaRPr/>
          </a:p>
        </p:txBody>
      </p:sp>
      <p:sp>
        <p:nvSpPr>
          <p:cNvPr id="777" name="Google Shape;777;g3f54553dcc4_0_1214"/>
          <p:cNvSpPr/>
          <p:nvPr/>
        </p:nvSpPr>
        <p:spPr>
          <a:xfrm>
            <a:off x="418225" y="1034400"/>
            <a:ext cx="8054100" cy="2923500"/>
          </a:xfrm>
          <a:prstGeom prst="roundRect">
            <a:avLst>
              <a:gd fmla="val 5176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 </a:t>
            </a:r>
            <a:r>
              <a:rPr b="1" lang="en" sz="1642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[2010, 2011, 2012, 2013, 2014, 2015, 2016, 2017, 2018, 2019, 2020, 2021, 2022, 2023, 2024, 2025, 2026]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avg_questions </a:t>
            </a:r>
            <a:r>
              <a:rPr b="1" lang="en" sz="1642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[60295, 101322, 137951, 170793, 174519, 182860, 181881, 173728, 155569, 146152, 154152, 126301, 109828, 61857, 30926, 8938, 1894]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max_questions </a:t>
            </a:r>
            <a:r>
              <a:rPr b="1" lang="en" sz="1642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[79909, 115431, 157836, 188754, 207441, 195373, 201905, 201518, 172998, 161134, 186547, 148842, 123576, 87478, 46149, 18897, 1894]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78" name="Google Shape;778;g3f54553dcc4_0_1214"/>
          <p:cNvSpPr txBox="1"/>
          <p:nvPr/>
        </p:nvSpPr>
        <p:spPr>
          <a:xfrm>
            <a:off x="418225" y="4044296"/>
            <a:ext cx="7961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can we graph this data to see the pattern between time &amp; questions posted?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f54553dcc4_0_12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4" name="Google Shape;784;g3f54553dcc4_0_1221"/>
          <p:cNvSpPr txBox="1"/>
          <p:nvPr>
            <p:ph type="title"/>
          </p:nvPr>
        </p:nvSpPr>
        <p:spPr>
          <a:xfrm>
            <a:off x="311700" y="281925"/>
            <a:ext cx="8054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1:</a:t>
            </a:r>
            <a:r>
              <a:rPr lang="en"/>
              <a:t> Stackoverflow - Answers</a:t>
            </a:r>
            <a:endParaRPr/>
          </a:p>
        </p:txBody>
      </p:sp>
      <p:sp>
        <p:nvSpPr>
          <p:cNvPr id="785" name="Google Shape;785;g3f54553dcc4_0_1221"/>
          <p:cNvSpPr/>
          <p:nvPr/>
        </p:nvSpPr>
        <p:spPr>
          <a:xfrm>
            <a:off x="418225" y="1246067"/>
            <a:ext cx="8054100" cy="2923500"/>
          </a:xfrm>
          <a:prstGeom prst="roundRect">
            <a:avLst>
              <a:gd fmla="val 6863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(years, avg_questions, label=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"Average"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(years, max_questions, label=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Max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title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"Stackoverflow Years vs. Questions Asked"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xlabel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"Years"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ylabel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"Questions Asked"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legend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"stackoverflow"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050">
              <a:solidFill>
                <a:srgbClr val="02081A"/>
              </a:solidFill>
              <a:highlight>
                <a:srgbClr val="EEE4E4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f54553dcc4_0_1227"/>
          <p:cNvSpPr/>
          <p:nvPr/>
        </p:nvSpPr>
        <p:spPr>
          <a:xfrm>
            <a:off x="1572475" y="4779475"/>
            <a:ext cx="15480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g3f54553dcc4_0_1227"/>
          <p:cNvSpPr txBox="1"/>
          <p:nvPr>
            <p:ph idx="1" type="body"/>
          </p:nvPr>
        </p:nvSpPr>
        <p:spPr>
          <a:xfrm>
            <a:off x="458250" y="4021668"/>
            <a:ext cx="4035900" cy="48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blank graph appears</a:t>
            </a:r>
            <a:endParaRPr/>
          </a:p>
        </p:txBody>
      </p:sp>
      <p:sp>
        <p:nvSpPr>
          <p:cNvPr id="792" name="Google Shape;792;g3f54553dcc4_0_1227"/>
          <p:cNvSpPr txBox="1"/>
          <p:nvPr>
            <p:ph idx="1" type="body"/>
          </p:nvPr>
        </p:nvSpPr>
        <p:spPr>
          <a:xfrm>
            <a:off x="458250" y="3320760"/>
            <a:ext cx="4035900" cy="48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program crashes with an error</a:t>
            </a:r>
            <a:endParaRPr/>
          </a:p>
        </p:txBody>
      </p:sp>
      <p:sp>
        <p:nvSpPr>
          <p:cNvPr id="793" name="Google Shape;793;g3f54553dcc4_0_1227"/>
          <p:cNvSpPr txBox="1"/>
          <p:nvPr>
            <p:ph idx="1" type="body"/>
          </p:nvPr>
        </p:nvSpPr>
        <p:spPr>
          <a:xfrm>
            <a:off x="509400" y="2453463"/>
            <a:ext cx="4035900" cy="7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graph is drawn with missing y-values filled in automatically</a:t>
            </a:r>
            <a:endParaRPr/>
          </a:p>
        </p:txBody>
      </p:sp>
      <p:sp>
        <p:nvSpPr>
          <p:cNvPr id="794" name="Google Shape;794;g3f54553dcc4_0_12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5" name="Google Shape;795;g3f54553dcc4_0_1227"/>
          <p:cNvSpPr txBox="1"/>
          <p:nvPr>
            <p:ph idx="1" type="body"/>
          </p:nvPr>
        </p:nvSpPr>
        <p:spPr>
          <a:xfrm>
            <a:off x="458250" y="1597825"/>
            <a:ext cx="4035900" cy="7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graph is drawn using only the first three values of </a:t>
            </a:r>
            <a:r>
              <a:rPr b="1" lang="en" sz="1700">
                <a:latin typeface="Calibri"/>
                <a:ea typeface="Calibri"/>
                <a:cs typeface="Calibri"/>
                <a:sym typeface="Calibri"/>
              </a:rPr>
              <a:t>x_vals</a:t>
            </a:r>
            <a:endParaRPr/>
          </a:p>
        </p:txBody>
      </p:sp>
      <p:sp>
        <p:nvSpPr>
          <p:cNvPr id="796" name="Google Shape;796;g3f54553dcc4_0_1227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Pair Share</a:t>
            </a:r>
            <a:endParaRPr/>
          </a:p>
        </p:txBody>
      </p:sp>
      <p:sp>
        <p:nvSpPr>
          <p:cNvPr id="797" name="Google Shape;797;g3f54553dcc4_0_1227"/>
          <p:cNvSpPr txBox="1"/>
          <p:nvPr>
            <p:ph idx="2" type="body"/>
          </p:nvPr>
        </p:nvSpPr>
        <p:spPr>
          <a:xfrm>
            <a:off x="312930" y="843464"/>
            <a:ext cx="3419700" cy="7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happens when this program is run?</a:t>
            </a:r>
            <a:endParaRPr/>
          </a:p>
        </p:txBody>
      </p:sp>
      <p:sp>
        <p:nvSpPr>
          <p:cNvPr id="798" name="Google Shape;798;g3f54553dcc4_0_1227"/>
          <p:cNvSpPr/>
          <p:nvPr/>
        </p:nvSpPr>
        <p:spPr>
          <a:xfrm>
            <a:off x="509393" y="1775226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g3f54553dcc4_0_1227"/>
          <p:cNvSpPr/>
          <p:nvPr/>
        </p:nvSpPr>
        <p:spPr>
          <a:xfrm>
            <a:off x="509393" y="2638039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g3f54553dcc4_0_1227"/>
          <p:cNvSpPr/>
          <p:nvPr/>
        </p:nvSpPr>
        <p:spPr>
          <a:xfrm>
            <a:off x="509393" y="3366200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g3f54553dcc4_0_1227"/>
          <p:cNvSpPr/>
          <p:nvPr/>
        </p:nvSpPr>
        <p:spPr>
          <a:xfrm>
            <a:off x="509393" y="4062030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g3f54553dcc4_0_1227"/>
          <p:cNvSpPr/>
          <p:nvPr/>
        </p:nvSpPr>
        <p:spPr>
          <a:xfrm>
            <a:off x="127331" y="4779482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g3f54553dcc4_0_1227"/>
          <p:cNvSpPr txBox="1"/>
          <p:nvPr/>
        </p:nvSpPr>
        <p:spPr>
          <a:xfrm>
            <a:off x="774340" y="4708365"/>
            <a:ext cx="8193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g3f54553dcc4_0_1227"/>
          <p:cNvSpPr/>
          <p:nvPr/>
        </p:nvSpPr>
        <p:spPr>
          <a:xfrm>
            <a:off x="5295675" y="1104825"/>
            <a:ext cx="2968200" cy="2352900"/>
          </a:xfrm>
          <a:prstGeom prst="roundRect">
            <a:avLst>
              <a:gd fmla="val 4214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x_vals </a:t>
            </a:r>
            <a:r>
              <a:rPr b="1" lang="en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y_vals </a:t>
            </a:r>
            <a:r>
              <a:rPr b="1" lang="en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30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(x_vals, y_vals)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"plot_1"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805" name="Google Shape;805;g3f54553dcc4_0_1227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114" y="390912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f54553dcc4_0_1246"/>
          <p:cNvSpPr txBox="1"/>
          <p:nvPr>
            <p:ph idx="1" type="body"/>
          </p:nvPr>
        </p:nvSpPr>
        <p:spPr>
          <a:xfrm>
            <a:off x="900375" y="1828500"/>
            <a:ext cx="3261900" cy="4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There is no difference in the output.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g3f54553dcc4_0_12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2" name="Google Shape;812;g3f54553dcc4_0_1246"/>
          <p:cNvSpPr txBox="1"/>
          <p:nvPr>
            <p:ph idx="1" type="body"/>
          </p:nvPr>
        </p:nvSpPr>
        <p:spPr>
          <a:xfrm>
            <a:off x="900376" y="2318800"/>
            <a:ext cx="3393000" cy="12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The top code block will have multiple lines on the graph while the bottom one will have two graphs with one line each.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lang="en" sz="1500">
                <a:latin typeface="Calibri"/>
                <a:ea typeface="Calibri"/>
                <a:cs typeface="Calibri"/>
                <a:sym typeface="Calibri"/>
              </a:rPr>
            </a:b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g3f54553dcc4_0_1246"/>
          <p:cNvSpPr txBox="1"/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Pair Share</a:t>
            </a:r>
            <a:endParaRPr/>
          </a:p>
        </p:txBody>
      </p:sp>
      <p:sp>
        <p:nvSpPr>
          <p:cNvPr id="814" name="Google Shape;814;g3f54553dcc4_0_1246"/>
          <p:cNvSpPr txBox="1"/>
          <p:nvPr>
            <p:ph idx="2" type="body"/>
          </p:nvPr>
        </p:nvSpPr>
        <p:spPr>
          <a:xfrm>
            <a:off x="314497" y="767375"/>
            <a:ext cx="4159500" cy="7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is the difference between the output of the two code blocks on the right?</a:t>
            </a:r>
            <a:endParaRPr/>
          </a:p>
        </p:txBody>
      </p:sp>
      <p:sp>
        <p:nvSpPr>
          <p:cNvPr id="815" name="Google Shape;815;g3f54553dcc4_0_1246"/>
          <p:cNvSpPr/>
          <p:nvPr/>
        </p:nvSpPr>
        <p:spPr>
          <a:xfrm>
            <a:off x="494176" y="1861458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g3f54553dcc4_0_1246"/>
          <p:cNvSpPr/>
          <p:nvPr/>
        </p:nvSpPr>
        <p:spPr>
          <a:xfrm>
            <a:off x="490808" y="2571762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g3f54553dcc4_0_1246"/>
          <p:cNvSpPr/>
          <p:nvPr/>
        </p:nvSpPr>
        <p:spPr>
          <a:xfrm>
            <a:off x="480663" y="3716738"/>
            <a:ext cx="406200" cy="3936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g3f54553dcc4_0_1246"/>
          <p:cNvSpPr/>
          <p:nvPr/>
        </p:nvSpPr>
        <p:spPr>
          <a:xfrm>
            <a:off x="5295675" y="76075"/>
            <a:ext cx="2968200" cy="2074500"/>
          </a:xfrm>
          <a:prstGeom prst="roundRect">
            <a:avLst>
              <a:gd fmla="val 4214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y1_vals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30, 70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y2_vals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50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40, 90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(x_vals, y1_vals)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(x_vals, y2_vals)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"image"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19" name="Google Shape;819;g3f54553dcc4_0_1246"/>
          <p:cNvSpPr/>
          <p:nvPr/>
        </p:nvSpPr>
        <p:spPr>
          <a:xfrm>
            <a:off x="5295675" y="2419575"/>
            <a:ext cx="2968200" cy="2556600"/>
          </a:xfrm>
          <a:prstGeom prst="roundRect">
            <a:avLst>
              <a:gd fmla="val 4214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y1_vals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30, 70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y2_vals </a:t>
            </a:r>
            <a:r>
              <a:rPr b="1" lang="en" sz="11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50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40, 90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(x_vals, y1_vals)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"image_1"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(x_vals, y2_vals)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"image_2"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1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20" name="Google Shape;820;g3f54553dcc4_0_1246"/>
          <p:cNvSpPr/>
          <p:nvPr/>
        </p:nvSpPr>
        <p:spPr>
          <a:xfrm>
            <a:off x="1572475" y="4779475"/>
            <a:ext cx="1548000" cy="25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g3f54553dcc4_0_1246"/>
          <p:cNvSpPr txBox="1"/>
          <p:nvPr>
            <p:ph idx="1" type="body"/>
          </p:nvPr>
        </p:nvSpPr>
        <p:spPr>
          <a:xfrm>
            <a:off x="900375" y="3313750"/>
            <a:ext cx="3481200" cy="11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There will be an error for the bottom code block for calling </a:t>
            </a:r>
            <a:r>
              <a:rPr b="1" lang="en" sz="1200"/>
              <a:t>plt.clf()</a:t>
            </a: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 too many times. The top code block will run normally.</a:t>
            </a:r>
            <a:br>
              <a:rPr lang="en" sz="1500">
                <a:latin typeface="Calibri"/>
                <a:ea typeface="Calibri"/>
                <a:cs typeface="Calibri"/>
                <a:sym typeface="Calibri"/>
              </a:rPr>
            </a:b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g3f54553dcc4_0_1246"/>
          <p:cNvSpPr/>
          <p:nvPr/>
        </p:nvSpPr>
        <p:spPr>
          <a:xfrm>
            <a:off x="127331" y="4779482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g3f54553dcc4_0_1246"/>
          <p:cNvSpPr txBox="1"/>
          <p:nvPr/>
        </p:nvSpPr>
        <p:spPr>
          <a:xfrm>
            <a:off x="774340" y="4708365"/>
            <a:ext cx="8193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4" name="Google Shape;824;g3f54553dcc4_0_1246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114" y="390912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f54553dcc4_0_12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0" name="Google Shape;830;g3f54553dcc4_0_1264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accent1"/>
                </a:solidFill>
              </a:rPr>
              <a:t>NFL</a:t>
            </a:r>
            <a:endParaRPr sz="80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f54553dcc4_0_12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6" name="Google Shape;836;g3f54553dcc4_0_126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 </a:t>
            </a:r>
            <a:r>
              <a:rPr lang="en"/>
              <a:t>NFL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7" name="Google Shape;837;g3f54553dcc4_0_1269"/>
          <p:cNvGrpSpPr/>
          <p:nvPr/>
        </p:nvGrpSpPr>
        <p:grpSpPr>
          <a:xfrm>
            <a:off x="1414370" y="1131925"/>
            <a:ext cx="3251247" cy="1692575"/>
            <a:chOff x="6021174" y="842400"/>
            <a:chExt cx="3783600" cy="1692575"/>
          </a:xfrm>
        </p:grpSpPr>
        <p:sp>
          <p:nvSpPr>
            <p:cNvPr id="838" name="Google Shape;838;g3f54553dcc4_0_1269"/>
            <p:cNvSpPr/>
            <p:nvPr/>
          </p:nvSpPr>
          <p:spPr>
            <a:xfrm>
              <a:off x="6021174" y="842400"/>
              <a:ext cx="3783600" cy="12525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AB54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schedule_season,schedule_date,team_home…..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2018,2019-01-06,Chicago Bears…..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2022,2023-01-08,Atlanta Falcons…..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1981,1981-10-11,San Francisco 49ers…..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2014,2014-10-12,Oakland Raiders…..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2012,2012-10-14,Arizona Cardinals…..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g3f54553dcc4_0_1269"/>
            <p:cNvSpPr txBox="1"/>
            <p:nvPr/>
          </p:nvSpPr>
          <p:spPr>
            <a:xfrm>
              <a:off x="6753323" y="2141375"/>
              <a:ext cx="23193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AB545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games_data.csv</a:t>
              </a:r>
              <a:endParaRPr b="1" sz="1600">
                <a:solidFill>
                  <a:srgbClr val="AB5457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840" name="Google Shape;840;g3f54553dcc4_0_1269"/>
          <p:cNvGrpSpPr/>
          <p:nvPr/>
        </p:nvGrpSpPr>
        <p:grpSpPr>
          <a:xfrm>
            <a:off x="4988324" y="1131925"/>
            <a:ext cx="2502300" cy="1692575"/>
            <a:chOff x="7091100" y="842400"/>
            <a:chExt cx="2502300" cy="1692575"/>
          </a:xfrm>
        </p:grpSpPr>
        <p:sp>
          <p:nvSpPr>
            <p:cNvPr id="841" name="Google Shape;841;g3f54553dcc4_0_1269"/>
            <p:cNvSpPr/>
            <p:nvPr/>
          </p:nvSpPr>
          <p:spPr>
            <a:xfrm>
              <a:off x="7091100" y="842400"/>
              <a:ext cx="2502300" cy="12147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load_games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(csv_file)</a:t>
              </a: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with open(csv...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42" name="Google Shape;842;g3f54553dcc4_0_1269"/>
            <p:cNvSpPr txBox="1"/>
            <p:nvPr/>
          </p:nvSpPr>
          <p:spPr>
            <a:xfrm>
              <a:off x="7115250" y="2141375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parse_data.py</a:t>
              </a:r>
              <a:endParaRPr b="1" sz="160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843" name="Google Shape;843;g3f54553dcc4_0_1269"/>
          <p:cNvGrpSpPr/>
          <p:nvPr/>
        </p:nvGrpSpPr>
        <p:grpSpPr>
          <a:xfrm>
            <a:off x="2946300" y="3130217"/>
            <a:ext cx="3251400" cy="1692599"/>
            <a:chOff x="7091095" y="842397"/>
            <a:chExt cx="3251400" cy="1174030"/>
          </a:xfrm>
        </p:grpSpPr>
        <p:sp>
          <p:nvSpPr>
            <p:cNvPr id="844" name="Google Shape;844;g3f54553dcc4_0_1269"/>
            <p:cNvSpPr/>
            <p:nvPr/>
          </p:nvSpPr>
          <p:spPr>
            <a:xfrm>
              <a:off x="7091095" y="842397"/>
              <a:ext cx="3251400" cy="7803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get_avgs_and_seasons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(games):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season_totals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season_counts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45" name="Google Shape;845;g3f54553dcc4_0_1269"/>
            <p:cNvSpPr txBox="1"/>
            <p:nvPr/>
          </p:nvSpPr>
          <p:spPr>
            <a:xfrm>
              <a:off x="7724925" y="1622827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endParaRPr b="1" sz="16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f54553dcc4_0_12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1" name="Google Shape;851;g3f54553dcc4_0_128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 </a:t>
            </a:r>
            <a:r>
              <a:rPr lang="en"/>
              <a:t>NFL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2" name="Google Shape;852;g3f54553dcc4_0_1283"/>
          <p:cNvGrpSpPr/>
          <p:nvPr/>
        </p:nvGrpSpPr>
        <p:grpSpPr>
          <a:xfrm>
            <a:off x="4988324" y="1131925"/>
            <a:ext cx="2502300" cy="1692575"/>
            <a:chOff x="7091100" y="842400"/>
            <a:chExt cx="2502300" cy="1692575"/>
          </a:xfrm>
        </p:grpSpPr>
        <p:sp>
          <p:nvSpPr>
            <p:cNvPr id="853" name="Google Shape;853;g3f54553dcc4_0_1283"/>
            <p:cNvSpPr/>
            <p:nvPr/>
          </p:nvSpPr>
          <p:spPr>
            <a:xfrm>
              <a:off x="7091100" y="842400"/>
              <a:ext cx="2502300" cy="12147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load_games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(csv_file)</a:t>
              </a: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with open(csv...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54" name="Google Shape;854;g3f54553dcc4_0_1283"/>
            <p:cNvSpPr txBox="1"/>
            <p:nvPr/>
          </p:nvSpPr>
          <p:spPr>
            <a:xfrm>
              <a:off x="7115250" y="2141375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parse_data.py</a:t>
              </a:r>
              <a:endParaRPr b="1" sz="160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855" name="Google Shape;855;g3f54553dcc4_0_1283"/>
          <p:cNvGrpSpPr/>
          <p:nvPr/>
        </p:nvGrpSpPr>
        <p:grpSpPr>
          <a:xfrm>
            <a:off x="2946300" y="3130217"/>
            <a:ext cx="3251400" cy="1692599"/>
            <a:chOff x="7091095" y="842397"/>
            <a:chExt cx="3251400" cy="1174030"/>
          </a:xfrm>
        </p:grpSpPr>
        <p:sp>
          <p:nvSpPr>
            <p:cNvPr id="856" name="Google Shape;856;g3f54553dcc4_0_1283"/>
            <p:cNvSpPr/>
            <p:nvPr/>
          </p:nvSpPr>
          <p:spPr>
            <a:xfrm>
              <a:off x="7091095" y="842397"/>
              <a:ext cx="3251400" cy="7803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get_avgs_and_seasons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(games):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season_totals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season_counts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57" name="Google Shape;857;g3f54553dcc4_0_1283"/>
            <p:cNvSpPr txBox="1"/>
            <p:nvPr/>
          </p:nvSpPr>
          <p:spPr>
            <a:xfrm>
              <a:off x="7724925" y="1622827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endParaRPr b="1" sz="16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858" name="Google Shape;858;g3f54553dcc4_0_1283"/>
          <p:cNvSpPr/>
          <p:nvPr/>
        </p:nvSpPr>
        <p:spPr>
          <a:xfrm>
            <a:off x="-8583" y="0"/>
            <a:ext cx="9144000" cy="5143500"/>
          </a:xfrm>
          <a:prstGeom prst="rect">
            <a:avLst/>
          </a:prstGeom>
          <a:solidFill>
            <a:srgbClr val="FFFDFD">
              <a:alpha val="7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9" name="Google Shape;859;g3f54553dcc4_0_1283"/>
          <p:cNvGrpSpPr/>
          <p:nvPr/>
        </p:nvGrpSpPr>
        <p:grpSpPr>
          <a:xfrm>
            <a:off x="1414370" y="1131925"/>
            <a:ext cx="3251247" cy="1692575"/>
            <a:chOff x="6021174" y="842400"/>
            <a:chExt cx="3783600" cy="1692575"/>
          </a:xfrm>
        </p:grpSpPr>
        <p:sp>
          <p:nvSpPr>
            <p:cNvPr id="860" name="Google Shape;860;g3f54553dcc4_0_1283"/>
            <p:cNvSpPr/>
            <p:nvPr/>
          </p:nvSpPr>
          <p:spPr>
            <a:xfrm>
              <a:off x="6021174" y="842400"/>
              <a:ext cx="3783600" cy="12525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AB54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schedule_season,schedule_date,team_home…..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2018,2019-01-06,Chicago Bears…..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2022,2023-01-08,Atlanta Falcons…..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1981,1981-10-11,San Francisco 49ers…..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2014,2014-10-12,Oakland Raiders…..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2012,2012-10-14,Arizona Cardinals…..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g3f54553dcc4_0_1283"/>
            <p:cNvSpPr txBox="1"/>
            <p:nvPr/>
          </p:nvSpPr>
          <p:spPr>
            <a:xfrm>
              <a:off x="6753323" y="2141375"/>
              <a:ext cx="23193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AB545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games_data.csv</a:t>
              </a:r>
              <a:endParaRPr b="1" sz="1600">
                <a:solidFill>
                  <a:srgbClr val="AB5457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862" name="Google Shape;862;g3f54553dcc4_0_1283"/>
          <p:cNvCxnSpPr/>
          <p:nvPr/>
        </p:nvCxnSpPr>
        <p:spPr>
          <a:xfrm flipH="1">
            <a:off x="1035000" y="2556000"/>
            <a:ext cx="436200" cy="8019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63" name="Google Shape;863;g3f54553dcc4_0_1283"/>
          <p:cNvSpPr txBox="1"/>
          <p:nvPr>
            <p:ph idx="4294967295" type="body"/>
          </p:nvPr>
        </p:nvSpPr>
        <p:spPr>
          <a:xfrm>
            <a:off x="166951" y="3355468"/>
            <a:ext cx="2429100" cy="7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CSV file containing the data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f54553dcc4_0_13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9" name="Google Shape;869;g3f54553dcc4_0_1300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 </a:t>
            </a:r>
            <a:r>
              <a:rPr lang="en"/>
              <a:t>NFL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0" name="Google Shape;870;g3f54553dcc4_0_1300"/>
          <p:cNvGrpSpPr/>
          <p:nvPr/>
        </p:nvGrpSpPr>
        <p:grpSpPr>
          <a:xfrm>
            <a:off x="1414370" y="1131925"/>
            <a:ext cx="3251247" cy="1692575"/>
            <a:chOff x="6021174" y="842400"/>
            <a:chExt cx="3783600" cy="1692575"/>
          </a:xfrm>
        </p:grpSpPr>
        <p:sp>
          <p:nvSpPr>
            <p:cNvPr id="871" name="Google Shape;871;g3f54553dcc4_0_1300"/>
            <p:cNvSpPr/>
            <p:nvPr/>
          </p:nvSpPr>
          <p:spPr>
            <a:xfrm>
              <a:off x="6021174" y="842400"/>
              <a:ext cx="3783600" cy="12525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AB54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schedule_season,schedule_date,team_home…..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2018,2019-01-06,Chicago Bears…..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2022,2023-01-08,Atlanta Falcons…..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1981,1981-10-11,San Francisco 49ers…..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2014,2014-10-12,Oakland Raiders…..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2012,2012-10-14,Arizona Cardinals…..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g3f54553dcc4_0_1300"/>
            <p:cNvSpPr txBox="1"/>
            <p:nvPr/>
          </p:nvSpPr>
          <p:spPr>
            <a:xfrm>
              <a:off x="6753323" y="2141375"/>
              <a:ext cx="23193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AB545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games_data.csv</a:t>
              </a:r>
              <a:endParaRPr b="1" sz="1600">
                <a:solidFill>
                  <a:srgbClr val="AB5457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873" name="Google Shape;873;g3f54553dcc4_0_1300"/>
          <p:cNvGrpSpPr/>
          <p:nvPr/>
        </p:nvGrpSpPr>
        <p:grpSpPr>
          <a:xfrm>
            <a:off x="2946300" y="3130217"/>
            <a:ext cx="3251400" cy="1692599"/>
            <a:chOff x="7091095" y="842397"/>
            <a:chExt cx="3251400" cy="1174030"/>
          </a:xfrm>
        </p:grpSpPr>
        <p:sp>
          <p:nvSpPr>
            <p:cNvPr id="874" name="Google Shape;874;g3f54553dcc4_0_1300"/>
            <p:cNvSpPr/>
            <p:nvPr/>
          </p:nvSpPr>
          <p:spPr>
            <a:xfrm>
              <a:off x="7091095" y="842397"/>
              <a:ext cx="3251400" cy="7803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get_avgs_and_seasons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(games):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season_totals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season_counts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75" name="Google Shape;875;g3f54553dcc4_0_1300"/>
            <p:cNvSpPr txBox="1"/>
            <p:nvPr/>
          </p:nvSpPr>
          <p:spPr>
            <a:xfrm>
              <a:off x="7724925" y="1622827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endParaRPr b="1" sz="16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876" name="Google Shape;876;g3f54553dcc4_0_1300"/>
          <p:cNvSpPr/>
          <p:nvPr/>
        </p:nvSpPr>
        <p:spPr>
          <a:xfrm>
            <a:off x="0" y="-4"/>
            <a:ext cx="9144000" cy="5143500"/>
          </a:xfrm>
          <a:prstGeom prst="rect">
            <a:avLst/>
          </a:prstGeom>
          <a:solidFill>
            <a:srgbClr val="FFFDFD">
              <a:alpha val="7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7" name="Google Shape;877;g3f54553dcc4_0_1300"/>
          <p:cNvGrpSpPr/>
          <p:nvPr/>
        </p:nvGrpSpPr>
        <p:grpSpPr>
          <a:xfrm>
            <a:off x="4988324" y="1131925"/>
            <a:ext cx="2502300" cy="1692575"/>
            <a:chOff x="7091100" y="842400"/>
            <a:chExt cx="2502300" cy="1692575"/>
          </a:xfrm>
        </p:grpSpPr>
        <p:sp>
          <p:nvSpPr>
            <p:cNvPr id="878" name="Google Shape;878;g3f54553dcc4_0_1300"/>
            <p:cNvSpPr/>
            <p:nvPr/>
          </p:nvSpPr>
          <p:spPr>
            <a:xfrm>
              <a:off x="7091100" y="842400"/>
              <a:ext cx="2502300" cy="12147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load_games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(csv_file)</a:t>
              </a: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with open(csv...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79" name="Google Shape;879;g3f54553dcc4_0_1300"/>
            <p:cNvSpPr txBox="1"/>
            <p:nvPr/>
          </p:nvSpPr>
          <p:spPr>
            <a:xfrm>
              <a:off x="7115250" y="2141375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parse_data.py</a:t>
              </a:r>
              <a:endParaRPr b="1" sz="160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880" name="Google Shape;880;g3f54553dcc4_0_1300"/>
          <p:cNvCxnSpPr/>
          <p:nvPr/>
        </p:nvCxnSpPr>
        <p:spPr>
          <a:xfrm>
            <a:off x="7516325" y="2461550"/>
            <a:ext cx="532200" cy="10905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1" name="Google Shape;881;g3f54553dcc4_0_1300"/>
          <p:cNvSpPr txBox="1"/>
          <p:nvPr>
            <p:ph idx="4294967295" type="body"/>
          </p:nvPr>
        </p:nvSpPr>
        <p:spPr>
          <a:xfrm>
            <a:off x="6648275" y="3578725"/>
            <a:ext cx="2373000" cy="13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Python file that contains a function load_games, which parses csv data and returns a dictionary representation of the data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f54553dcc4_0_13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7" name="Google Shape;887;g3f54553dcc4_0_131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 </a:t>
            </a:r>
            <a:r>
              <a:rPr lang="en"/>
              <a:t>NFL</a:t>
            </a:r>
            <a:endParaRPr/>
          </a:p>
        </p:txBody>
      </p:sp>
      <p:grpSp>
        <p:nvGrpSpPr>
          <p:cNvPr id="888" name="Google Shape;888;g3f54553dcc4_0_1317"/>
          <p:cNvGrpSpPr/>
          <p:nvPr/>
        </p:nvGrpSpPr>
        <p:grpSpPr>
          <a:xfrm>
            <a:off x="1414370" y="1131925"/>
            <a:ext cx="3251247" cy="1692575"/>
            <a:chOff x="6021174" y="842400"/>
            <a:chExt cx="3783600" cy="1692575"/>
          </a:xfrm>
        </p:grpSpPr>
        <p:sp>
          <p:nvSpPr>
            <p:cNvPr id="889" name="Google Shape;889;g3f54553dcc4_0_1317"/>
            <p:cNvSpPr/>
            <p:nvPr/>
          </p:nvSpPr>
          <p:spPr>
            <a:xfrm>
              <a:off x="6021174" y="842400"/>
              <a:ext cx="3783600" cy="12525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AB54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schedule_season,schedule_date,team_home…..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2018,2019-01-06,Chicago Bears…..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2022,2023-01-08,Atlanta Falcons…..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1981,1981-10-11,San Francisco 49ers…..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2014,2014-10-12,Oakland Raiders…..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2012,2012-10-14,Arizona Cardinals…..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g3f54553dcc4_0_1317"/>
            <p:cNvSpPr txBox="1"/>
            <p:nvPr/>
          </p:nvSpPr>
          <p:spPr>
            <a:xfrm>
              <a:off x="6753323" y="2141375"/>
              <a:ext cx="23193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AB545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games_data.csv</a:t>
              </a:r>
              <a:endParaRPr b="1" sz="1600">
                <a:solidFill>
                  <a:srgbClr val="AB5457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891" name="Google Shape;891;g3f54553dcc4_0_1317"/>
          <p:cNvGrpSpPr/>
          <p:nvPr/>
        </p:nvGrpSpPr>
        <p:grpSpPr>
          <a:xfrm>
            <a:off x="4988324" y="1131925"/>
            <a:ext cx="2502300" cy="1692575"/>
            <a:chOff x="7091100" y="842400"/>
            <a:chExt cx="2502300" cy="1692575"/>
          </a:xfrm>
        </p:grpSpPr>
        <p:sp>
          <p:nvSpPr>
            <p:cNvPr id="892" name="Google Shape;892;g3f54553dcc4_0_1317"/>
            <p:cNvSpPr/>
            <p:nvPr/>
          </p:nvSpPr>
          <p:spPr>
            <a:xfrm>
              <a:off x="7091100" y="842400"/>
              <a:ext cx="2502300" cy="12147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load_games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(csv_file)</a:t>
              </a: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with open(csv...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93" name="Google Shape;893;g3f54553dcc4_0_1317"/>
            <p:cNvSpPr txBox="1"/>
            <p:nvPr/>
          </p:nvSpPr>
          <p:spPr>
            <a:xfrm>
              <a:off x="7115250" y="2141375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parse_data.py</a:t>
              </a:r>
              <a:endParaRPr b="1" sz="160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894" name="Google Shape;894;g3f54553dcc4_0_1317"/>
          <p:cNvSpPr/>
          <p:nvPr/>
        </p:nvSpPr>
        <p:spPr>
          <a:xfrm>
            <a:off x="0" y="0"/>
            <a:ext cx="9184500" cy="5143500"/>
          </a:xfrm>
          <a:prstGeom prst="rect">
            <a:avLst/>
          </a:prstGeom>
          <a:solidFill>
            <a:srgbClr val="FFFDFD">
              <a:alpha val="7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5" name="Google Shape;895;g3f54553dcc4_0_1317"/>
          <p:cNvGrpSpPr/>
          <p:nvPr/>
        </p:nvGrpSpPr>
        <p:grpSpPr>
          <a:xfrm>
            <a:off x="2946300" y="3130217"/>
            <a:ext cx="3251400" cy="1692599"/>
            <a:chOff x="7091095" y="842397"/>
            <a:chExt cx="3251400" cy="1174030"/>
          </a:xfrm>
        </p:grpSpPr>
        <p:sp>
          <p:nvSpPr>
            <p:cNvPr id="896" name="Google Shape;896;g3f54553dcc4_0_1317"/>
            <p:cNvSpPr/>
            <p:nvPr/>
          </p:nvSpPr>
          <p:spPr>
            <a:xfrm>
              <a:off x="7091095" y="842397"/>
              <a:ext cx="3251400" cy="7803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get_avgs_and_seasons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(games):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season_totals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season_counts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897" name="Google Shape;897;g3f54553dcc4_0_1317"/>
            <p:cNvSpPr txBox="1"/>
            <p:nvPr/>
          </p:nvSpPr>
          <p:spPr>
            <a:xfrm>
              <a:off x="7724925" y="1622827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endParaRPr b="1" sz="16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898" name="Google Shape;898;g3f54553dcc4_0_1317"/>
          <p:cNvCxnSpPr/>
          <p:nvPr/>
        </p:nvCxnSpPr>
        <p:spPr>
          <a:xfrm flipH="1">
            <a:off x="2339325" y="3414700"/>
            <a:ext cx="480000" cy="3141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99" name="Google Shape;899;g3f54553dcc4_0_1317"/>
          <p:cNvSpPr txBox="1"/>
          <p:nvPr>
            <p:ph idx="4294967295" type="body"/>
          </p:nvPr>
        </p:nvSpPr>
        <p:spPr>
          <a:xfrm>
            <a:off x="235725" y="3728800"/>
            <a:ext cx="2583600" cy="12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sz="1430"/>
              <a:t>A file containing a function that parses dictionary data into two lists we can use to graph! Also the place we’ll be putting  graphing code</a:t>
            </a:r>
            <a:endParaRPr sz="143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3f54553dcc4_0_13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5" name="Google Shape;905;g3f54553dcc4_0_1334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</a:t>
            </a:r>
            <a:r>
              <a:rPr lang="en"/>
              <a:t> NFL</a:t>
            </a:r>
            <a:endParaRPr/>
          </a:p>
        </p:txBody>
      </p:sp>
      <p:grpSp>
        <p:nvGrpSpPr>
          <p:cNvPr id="906" name="Google Shape;906;g3f54553dcc4_0_1334"/>
          <p:cNvGrpSpPr/>
          <p:nvPr/>
        </p:nvGrpSpPr>
        <p:grpSpPr>
          <a:xfrm>
            <a:off x="100600" y="1131925"/>
            <a:ext cx="2795990" cy="1692575"/>
            <a:chOff x="6021188" y="842400"/>
            <a:chExt cx="3253800" cy="1692575"/>
          </a:xfrm>
        </p:grpSpPr>
        <p:sp>
          <p:nvSpPr>
            <p:cNvPr id="907" name="Google Shape;907;g3f54553dcc4_0_1334"/>
            <p:cNvSpPr/>
            <p:nvPr/>
          </p:nvSpPr>
          <p:spPr>
            <a:xfrm>
              <a:off x="6021188" y="842400"/>
              <a:ext cx="3253800" cy="12525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AB545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schedule_season,schedule_date…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2018,2019-01-06,Chicago Bears…..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2022,2023-01-08,Atlanta Falcons…..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1981,1981-10-11,San Francisco 49ers…..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2014,2014-10-12,Oakland Raiders…..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2012,2012-10-14,Arizona Cardinals…..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g3f54553dcc4_0_1334"/>
            <p:cNvSpPr txBox="1"/>
            <p:nvPr/>
          </p:nvSpPr>
          <p:spPr>
            <a:xfrm>
              <a:off x="6473525" y="2141375"/>
              <a:ext cx="23193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AB545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games_data.csv</a:t>
              </a:r>
              <a:endParaRPr b="1" sz="1600">
                <a:solidFill>
                  <a:srgbClr val="AB5457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09" name="Google Shape;909;g3f54553dcc4_0_1334"/>
          <p:cNvGrpSpPr/>
          <p:nvPr/>
        </p:nvGrpSpPr>
        <p:grpSpPr>
          <a:xfrm>
            <a:off x="3082057" y="1131925"/>
            <a:ext cx="2502300" cy="1692575"/>
            <a:chOff x="7091105" y="842400"/>
            <a:chExt cx="2502300" cy="1692575"/>
          </a:xfrm>
        </p:grpSpPr>
        <p:sp>
          <p:nvSpPr>
            <p:cNvPr id="910" name="Google Shape;910;g3f54553dcc4_0_1334"/>
            <p:cNvSpPr/>
            <p:nvPr/>
          </p:nvSpPr>
          <p:spPr>
            <a:xfrm>
              <a:off x="7091105" y="842400"/>
              <a:ext cx="2502300" cy="12609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load_games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(csv_file)</a:t>
              </a: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with open(csv...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911" name="Google Shape;911;g3f54553dcc4_0_1334"/>
            <p:cNvSpPr txBox="1"/>
            <p:nvPr/>
          </p:nvSpPr>
          <p:spPr>
            <a:xfrm>
              <a:off x="7390028" y="2141375"/>
              <a:ext cx="19065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parse_data.py</a:t>
              </a:r>
              <a:endParaRPr b="1" sz="160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12" name="Google Shape;912;g3f54553dcc4_0_1334"/>
          <p:cNvGrpSpPr/>
          <p:nvPr/>
        </p:nvGrpSpPr>
        <p:grpSpPr>
          <a:xfrm>
            <a:off x="5805450" y="1149025"/>
            <a:ext cx="3251400" cy="1716103"/>
            <a:chOff x="7091091" y="842402"/>
            <a:chExt cx="3251400" cy="1190333"/>
          </a:xfrm>
        </p:grpSpPr>
        <p:sp>
          <p:nvSpPr>
            <p:cNvPr id="913" name="Google Shape;913;g3f54553dcc4_0_1334"/>
            <p:cNvSpPr/>
            <p:nvPr/>
          </p:nvSpPr>
          <p:spPr>
            <a:xfrm>
              <a:off x="7091091" y="842402"/>
              <a:ext cx="3251400" cy="856800"/>
            </a:xfrm>
            <a:prstGeom prst="roundRect">
              <a:avLst>
                <a:gd fmla="val 4221" name="adj"/>
              </a:avLst>
            </a:prstGeom>
            <a:noFill/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 </a:t>
              </a:r>
              <a:r>
                <a:rPr b="1"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get_avgs_and_seasons</a:t>
              </a:r>
              <a:r>
                <a:rPr lang="en" sz="1200">
                  <a:solidFill>
                    <a:srgbClr val="43434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(games):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season_totals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season_counts = {}</a:t>
              </a:r>
              <a:endParaRPr sz="1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45720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...</a:t>
              </a:r>
              <a:endParaRPr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914" name="Google Shape;914;g3f54553dcc4_0_1334"/>
            <p:cNvSpPr txBox="1"/>
            <p:nvPr/>
          </p:nvSpPr>
          <p:spPr>
            <a:xfrm>
              <a:off x="7767866" y="1730035"/>
              <a:ext cx="1906500" cy="30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endParaRPr b="1" sz="16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915" name="Google Shape;915;g3f54553dcc4_0_1334"/>
          <p:cNvGrpSpPr/>
          <p:nvPr/>
        </p:nvGrpSpPr>
        <p:grpSpPr>
          <a:xfrm>
            <a:off x="311700" y="3284677"/>
            <a:ext cx="8419800" cy="1641995"/>
            <a:chOff x="311700" y="2076163"/>
            <a:chExt cx="8419800" cy="1641995"/>
          </a:xfrm>
        </p:grpSpPr>
        <p:sp>
          <p:nvSpPr>
            <p:cNvPr id="916" name="Google Shape;916;g3f54553dcc4_0_1334"/>
            <p:cNvSpPr txBox="1"/>
            <p:nvPr/>
          </p:nvSpPr>
          <p:spPr>
            <a:xfrm>
              <a:off x="311700" y="2525958"/>
              <a:ext cx="8419800" cy="11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Within the </a:t>
              </a:r>
              <a:r>
                <a:rPr b="1" lang="en" sz="1600">
                  <a:solidFill>
                    <a:schemeClr val="accent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plot_nfl.py</a:t>
              </a:r>
              <a:r>
                <a:rPr b="1" lang="en" sz="1600">
                  <a:solidFill>
                    <a:schemeClr val="accent6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file, write code that calls the previously defined functions and plots the data returned from </a:t>
              </a:r>
              <a:r>
                <a:rPr b="1" lang="en"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get_avgs_and_seasons</a:t>
              </a:r>
              <a:r>
                <a:rPr lang="e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on a graph (with a title and axis labels)</a:t>
              </a:r>
              <a:endParaRPr b="1" sz="1800">
                <a:solidFill>
                  <a:schemeClr val="accent6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917" name="Google Shape;917;g3f54553dcc4_0_1334"/>
            <p:cNvSpPr/>
            <p:nvPr/>
          </p:nvSpPr>
          <p:spPr>
            <a:xfrm>
              <a:off x="311700" y="2076163"/>
              <a:ext cx="907800" cy="330000"/>
            </a:xfrm>
            <a:prstGeom prst="roundRect">
              <a:avLst>
                <a:gd fmla="val 16667" name="adj"/>
              </a:avLst>
            </a:prstGeom>
            <a:solidFill>
              <a:srgbClr val="4159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Your Task</a:t>
              </a:r>
              <a:endPara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f54553dcc4_0_259"/>
          <p:cNvSpPr txBox="1"/>
          <p:nvPr>
            <p:ph idx="1" type="body"/>
          </p:nvPr>
        </p:nvSpPr>
        <p:spPr>
          <a:xfrm>
            <a:off x="500550" y="1083375"/>
            <a:ext cx="8520600" cy="191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you implement the following in Python?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Read in a CSV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Draw a graph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a random number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a machine learning algorithm</a:t>
            </a:r>
            <a:endParaRPr/>
          </a:p>
        </p:txBody>
      </p:sp>
      <p:sp>
        <p:nvSpPr>
          <p:cNvPr id="424" name="Google Shape;424;g3f54553dcc4_0_2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5" name="Google Shape;425;g3f54553dcc4_0_25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Things You Might Come Across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3f54553dcc4_0_259"/>
          <p:cNvSpPr txBox="1"/>
          <p:nvPr/>
        </p:nvSpPr>
        <p:spPr>
          <a:xfrm>
            <a:off x="3204450" y="3916237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3f54553dcc4_0_259"/>
          <p:cNvSpPr/>
          <p:nvPr/>
        </p:nvSpPr>
        <p:spPr>
          <a:xfrm>
            <a:off x="311700" y="989325"/>
            <a:ext cx="5255100" cy="2043000"/>
          </a:xfrm>
          <a:prstGeom prst="mathMultiply">
            <a:avLst>
              <a:gd fmla="val 23520" name="adj1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f54553dcc4_0_259"/>
          <p:cNvSpPr/>
          <p:nvPr/>
        </p:nvSpPr>
        <p:spPr>
          <a:xfrm>
            <a:off x="5749650" y="1397025"/>
            <a:ext cx="2905800" cy="1227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Don’t worry about it! Someone’s already written in and we can reuse it!</a:t>
            </a:r>
            <a:endParaRPr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9" name="Google Shape;429;g3f54553dcc4_0_259"/>
          <p:cNvSpPr/>
          <p:nvPr/>
        </p:nvSpPr>
        <p:spPr>
          <a:xfrm>
            <a:off x="2859900" y="3000978"/>
            <a:ext cx="3801900" cy="13701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Introducing Modules!</a:t>
            </a:r>
            <a:endParaRPr b="1"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3f54553dcc4_0_13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3" name="Google Shape;923;g3f54553dcc4_0_1351"/>
          <p:cNvSpPr txBox="1"/>
          <p:nvPr>
            <p:ph type="title"/>
          </p:nvPr>
        </p:nvSpPr>
        <p:spPr>
          <a:xfrm>
            <a:off x="311700" y="281925"/>
            <a:ext cx="80541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 2:</a:t>
            </a:r>
            <a:r>
              <a:rPr lang="en"/>
              <a:t> NFL - Answers</a:t>
            </a:r>
            <a:endParaRPr/>
          </a:p>
        </p:txBody>
      </p:sp>
      <p:sp>
        <p:nvSpPr>
          <p:cNvPr id="924" name="Google Shape;924;g3f54553dcc4_0_1351"/>
          <p:cNvSpPr/>
          <p:nvPr/>
        </p:nvSpPr>
        <p:spPr>
          <a:xfrm>
            <a:off x="418225" y="2315581"/>
            <a:ext cx="8054100" cy="2661900"/>
          </a:xfrm>
          <a:prstGeom prst="roundRect">
            <a:avLst>
              <a:gd fmla="val 6463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games = 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load_games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"games_data.csv"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seasons, avg_totals = 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get_avgs_and_seasons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(games)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(seasons, avg_totals)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title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"Average Total Points per Season"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xlabel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"Season"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ylabel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"Average Total Points"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savefig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42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"nfl"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plt.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clf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 sz="1050">
              <a:solidFill>
                <a:srgbClr val="02081A"/>
              </a:solidFill>
              <a:highlight>
                <a:srgbClr val="EEE4E4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25" name="Google Shape;925;g3f54553dcc4_0_1351"/>
          <p:cNvSpPr/>
          <p:nvPr/>
        </p:nvSpPr>
        <p:spPr>
          <a:xfrm>
            <a:off x="418225" y="1033979"/>
            <a:ext cx="8054100" cy="1118400"/>
          </a:xfrm>
          <a:prstGeom prst="roundRect">
            <a:avLst>
              <a:gd fmla="val 10754" name="adj"/>
            </a:avLst>
          </a:prstGeom>
          <a:solidFill>
            <a:srgbClr val="FDF6E7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0325" lIns="140325" spcFirstLastPara="1" rIns="140325" wrap="square" tIns="140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matplotlib.pyplot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as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plt</a:t>
            </a:r>
            <a:endParaRPr b="1"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parse_data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642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b="1" lang="en" sz="1642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load_games</a:t>
            </a:r>
            <a:endParaRPr b="1" sz="1642">
              <a:solidFill>
                <a:schemeClr val="accent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42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54553dcc4_0_2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5" name="Google Shape;435;g3f54553dcc4_0_269"/>
          <p:cNvSpPr txBox="1"/>
          <p:nvPr>
            <p:ph type="title"/>
          </p:nvPr>
        </p:nvSpPr>
        <p:spPr>
          <a:xfrm>
            <a:off x="442175" y="165767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the </a:t>
            </a:r>
            <a:r>
              <a:rPr lang="en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benefits</a:t>
            </a:r>
            <a:r>
              <a:rPr lang="en"/>
              <a:t> of using what other people have created?</a:t>
            </a:r>
            <a:endParaRPr/>
          </a:p>
        </p:txBody>
      </p:sp>
      <p:sp>
        <p:nvSpPr>
          <p:cNvPr id="436" name="Google Shape;436;g3f54553dcc4_0_269"/>
          <p:cNvSpPr/>
          <p:nvPr/>
        </p:nvSpPr>
        <p:spPr>
          <a:xfrm>
            <a:off x="3787209" y="4029934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f54553dcc4_0_269"/>
          <p:cNvSpPr txBox="1"/>
          <p:nvPr/>
        </p:nvSpPr>
        <p:spPr>
          <a:xfrm>
            <a:off x="4497890" y="397821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g3f54553dcc4_0_269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49" y="3165026"/>
            <a:ext cx="1693100" cy="1641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54553dcc4_0_2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4" name="Google Shape;444;g3f54553dcc4_0_277"/>
          <p:cNvSpPr txBox="1"/>
          <p:nvPr>
            <p:ph idx="1" type="body"/>
          </p:nvPr>
        </p:nvSpPr>
        <p:spPr>
          <a:xfrm>
            <a:off x="500550" y="1083375"/>
            <a:ext cx="8520600" cy="191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Allow us to reuse code other people have written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Don’t need to reimplement common functions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Simplify your code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Make debugging easier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Make reading code easier</a:t>
            </a:r>
            <a:endParaRPr sz="2300"/>
          </a:p>
        </p:txBody>
      </p:sp>
      <p:sp>
        <p:nvSpPr>
          <p:cNvPr id="445" name="Google Shape;445;g3f54553dcc4_0_277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f54553dcc4_0_2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1" name="Google Shape;451;g3f54553dcc4_0_283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 Module</a:t>
            </a:r>
            <a:endParaRPr/>
          </a:p>
        </p:txBody>
      </p:sp>
      <p:grpSp>
        <p:nvGrpSpPr>
          <p:cNvPr id="452" name="Google Shape;452;g3f54553dcc4_0_283"/>
          <p:cNvGrpSpPr/>
          <p:nvPr/>
        </p:nvGrpSpPr>
        <p:grpSpPr>
          <a:xfrm>
            <a:off x="2333850" y="3067399"/>
            <a:ext cx="4502700" cy="1678951"/>
            <a:chOff x="2574800" y="1866912"/>
            <a:chExt cx="4502700" cy="1678951"/>
          </a:xfrm>
        </p:grpSpPr>
        <p:sp>
          <p:nvSpPr>
            <p:cNvPr id="453" name="Google Shape;453;g3f54553dcc4_0_283"/>
            <p:cNvSpPr/>
            <p:nvPr/>
          </p:nvSpPr>
          <p:spPr>
            <a:xfrm>
              <a:off x="3839000" y="1866912"/>
              <a:ext cx="19479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Calling a Module 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g3f54553dcc4_0_283"/>
            <p:cNvSpPr/>
            <p:nvPr/>
          </p:nvSpPr>
          <p:spPr>
            <a:xfrm>
              <a:off x="2574800" y="2318263"/>
              <a:ext cx="4502700" cy="1227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# Calculates the square root of 9</a:t>
              </a:r>
              <a:endParaRPr sz="16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print(</a:t>
              </a:r>
              <a:r>
                <a:rPr b="1" lang="en" sz="20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math</a:t>
              </a:r>
              <a:r>
                <a:rPr lang="en" sz="20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.sqrt(9))</a:t>
              </a:r>
              <a:endParaRPr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5" name="Google Shape;455;g3f54553dcc4_0_283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6" name="Google Shape;456;g3f54553dcc4_0_283"/>
          <p:cNvGrpSpPr/>
          <p:nvPr/>
        </p:nvGrpSpPr>
        <p:grpSpPr>
          <a:xfrm>
            <a:off x="2333850" y="1189062"/>
            <a:ext cx="4286400" cy="1678613"/>
            <a:chOff x="2574800" y="1866925"/>
            <a:chExt cx="4286400" cy="1678613"/>
          </a:xfrm>
        </p:grpSpPr>
        <p:sp>
          <p:nvSpPr>
            <p:cNvPr id="457" name="Google Shape;457;g3f54553dcc4_0_283"/>
            <p:cNvSpPr/>
            <p:nvPr/>
          </p:nvSpPr>
          <p:spPr>
            <a:xfrm>
              <a:off x="4230800" y="1866925"/>
              <a:ext cx="11643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Import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g3f54553dcc4_0_283"/>
            <p:cNvSpPr/>
            <p:nvPr/>
          </p:nvSpPr>
          <p:spPr>
            <a:xfrm>
              <a:off x="2574800" y="2317938"/>
              <a:ext cx="4286400" cy="1227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# </a:t>
              </a:r>
              <a:r>
                <a:rPr lang="en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Tell Python to use the math module</a:t>
              </a:r>
              <a:endParaRPr b="1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import</a:t>
              </a:r>
              <a:r>
                <a:rPr b="1" lang="en" sz="20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math</a:t>
              </a:r>
              <a:endParaRPr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54553dcc4_0_29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4" name="Google Shape;464;g3f54553dcc4_0_295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Anatomy of Calling a Function from a Module</a:t>
            </a:r>
            <a:endParaRPr/>
          </a:p>
        </p:txBody>
      </p:sp>
      <p:sp>
        <p:nvSpPr>
          <p:cNvPr id="465" name="Google Shape;465;g3f54553dcc4_0_295"/>
          <p:cNvSpPr/>
          <p:nvPr/>
        </p:nvSpPr>
        <p:spPr>
          <a:xfrm>
            <a:off x="2063850" y="2301450"/>
            <a:ext cx="3125100" cy="847800"/>
          </a:xfrm>
          <a:prstGeom prst="roundRect">
            <a:avLst>
              <a:gd fmla="val 9563" name="adj"/>
            </a:avLst>
          </a:prstGeom>
          <a:solidFill>
            <a:srgbClr val="FDF6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 sz="180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module_name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765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66" name="Google Shape;466;g3f54553dcc4_0_295"/>
          <p:cNvGrpSpPr/>
          <p:nvPr/>
        </p:nvGrpSpPr>
        <p:grpSpPr>
          <a:xfrm>
            <a:off x="186220" y="2418708"/>
            <a:ext cx="2868605" cy="393600"/>
            <a:chOff x="203545" y="2459258"/>
            <a:chExt cx="2868605" cy="393600"/>
          </a:xfrm>
        </p:grpSpPr>
        <p:sp>
          <p:nvSpPr>
            <p:cNvPr id="467" name="Google Shape;467;g3f54553dcc4_0_295"/>
            <p:cNvSpPr txBox="1"/>
            <p:nvPr/>
          </p:nvSpPr>
          <p:spPr>
            <a:xfrm>
              <a:off x="203545" y="2459258"/>
              <a:ext cx="14808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475D9A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import</a:t>
              </a:r>
              <a:r>
                <a:rPr b="1" lang="en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 keyword</a:t>
              </a:r>
              <a:endParaRPr b="1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g3f54553dcc4_0_295"/>
            <p:cNvSpPr/>
            <p:nvPr/>
          </p:nvSpPr>
          <p:spPr>
            <a:xfrm>
              <a:off x="2107950" y="2495550"/>
              <a:ext cx="964200" cy="3297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9" name="Google Shape;469;g3f54553dcc4_0_295"/>
            <p:cNvCxnSpPr>
              <a:stCxn id="467" idx="3"/>
              <a:endCxn id="468" idx="1"/>
            </p:cNvCxnSpPr>
            <p:nvPr/>
          </p:nvCxnSpPr>
          <p:spPr>
            <a:xfrm>
              <a:off x="1684345" y="2656058"/>
              <a:ext cx="423600" cy="4200"/>
            </a:xfrm>
            <a:prstGeom prst="straightConnector1">
              <a:avLst/>
            </a:prstGeom>
            <a:noFill/>
            <a:ln cap="flat" cmpd="sng" w="19050">
              <a:solidFill>
                <a:srgbClr val="475D9A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470" name="Google Shape;470;g3f54553dcc4_0_295"/>
          <p:cNvGrpSpPr/>
          <p:nvPr/>
        </p:nvGrpSpPr>
        <p:grpSpPr>
          <a:xfrm>
            <a:off x="3105653" y="1758777"/>
            <a:ext cx="3643908" cy="1053531"/>
            <a:chOff x="2630146" y="1875235"/>
            <a:chExt cx="3717515" cy="941325"/>
          </a:xfrm>
        </p:grpSpPr>
        <p:sp>
          <p:nvSpPr>
            <p:cNvPr id="471" name="Google Shape;471;g3f54553dcc4_0_295"/>
            <p:cNvSpPr/>
            <p:nvPr/>
          </p:nvSpPr>
          <p:spPr>
            <a:xfrm>
              <a:off x="2630146" y="2495560"/>
              <a:ext cx="1947300" cy="321000"/>
            </a:xfrm>
            <a:prstGeom prst="roundRect">
              <a:avLst>
                <a:gd fmla="val 16667" name="adj"/>
              </a:avLst>
            </a:prstGeom>
            <a:noFill/>
            <a:ln cap="flat" cmpd="sng" w="31975">
              <a:solidFill>
                <a:srgbClr val="475D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2325" lIns="102325" spcFirstLastPara="1" rIns="102325" wrap="square" tIns="1023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7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g3f54553dcc4_0_295"/>
            <p:cNvSpPr txBox="1"/>
            <p:nvPr/>
          </p:nvSpPr>
          <p:spPr>
            <a:xfrm>
              <a:off x="4866860" y="1875235"/>
              <a:ext cx="14808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325" lIns="102325" spcFirstLastPara="1" rIns="102325" wrap="square" tIns="1023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67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Module name</a:t>
              </a:r>
              <a:endParaRPr b="1" sz="1567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73" name="Google Shape;473;g3f54553dcc4_0_295"/>
            <p:cNvCxnSpPr/>
            <p:nvPr/>
          </p:nvCxnSpPr>
          <p:spPr>
            <a:xfrm flipH="1">
              <a:off x="3594295" y="2071266"/>
              <a:ext cx="1379400" cy="395100"/>
            </a:xfrm>
            <a:prstGeom prst="straightConnector1">
              <a:avLst/>
            </a:prstGeom>
            <a:noFill/>
            <a:ln cap="flat" cmpd="sng" w="21325">
              <a:solidFill>
                <a:schemeClr val="accent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474" name="Google Shape;474;g3f54553dcc4_0_295"/>
          <p:cNvGrpSpPr/>
          <p:nvPr/>
        </p:nvGrpSpPr>
        <p:grpSpPr>
          <a:xfrm>
            <a:off x="2648875" y="3989900"/>
            <a:ext cx="5535075" cy="580200"/>
            <a:chOff x="2648875" y="3989900"/>
            <a:chExt cx="5535075" cy="580200"/>
          </a:xfrm>
        </p:grpSpPr>
        <p:sp>
          <p:nvSpPr>
            <p:cNvPr id="475" name="Google Shape;475;g3f54553dcc4_0_295"/>
            <p:cNvSpPr/>
            <p:nvPr/>
          </p:nvSpPr>
          <p:spPr>
            <a:xfrm>
              <a:off x="2648875" y="4083200"/>
              <a:ext cx="3245100" cy="393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85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module_name</a:t>
              </a:r>
              <a:r>
                <a:rPr lang="en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.function_name()</a:t>
              </a:r>
              <a:endParaRPr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76" name="Google Shape;476;g3f54553dcc4_0_295"/>
            <p:cNvSpPr txBox="1"/>
            <p:nvPr/>
          </p:nvSpPr>
          <p:spPr>
            <a:xfrm>
              <a:off x="6349150" y="3989900"/>
              <a:ext cx="1834800" cy="5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to call module functions</a:t>
              </a:r>
              <a:endParaRPr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77" name="Google Shape;477;g3f54553dcc4_0_295"/>
            <p:cNvCxnSpPr>
              <a:stCxn id="476" idx="1"/>
              <a:endCxn id="475" idx="3"/>
            </p:cNvCxnSpPr>
            <p:nvPr/>
          </p:nvCxnSpPr>
          <p:spPr>
            <a:xfrm rot="10800000">
              <a:off x="5894050" y="4280000"/>
              <a:ext cx="4551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478" name="Google Shape;478;g3f54553dcc4_0_295"/>
          <p:cNvCxnSpPr>
            <a:endCxn id="479" idx="0"/>
          </p:cNvCxnSpPr>
          <p:nvPr/>
        </p:nvCxnSpPr>
        <p:spPr>
          <a:xfrm flipH="1">
            <a:off x="3426875" y="2199225"/>
            <a:ext cx="2324700" cy="1905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480" name="Google Shape;480;g3f54553dcc4_0_295"/>
          <p:cNvGrpSpPr/>
          <p:nvPr/>
        </p:nvGrpSpPr>
        <p:grpSpPr>
          <a:xfrm>
            <a:off x="4066059" y="3308925"/>
            <a:ext cx="2779267" cy="1116300"/>
            <a:chOff x="4637750" y="1700250"/>
            <a:chExt cx="2636125" cy="1116300"/>
          </a:xfrm>
        </p:grpSpPr>
        <p:sp>
          <p:nvSpPr>
            <p:cNvPr id="481" name="Google Shape;481;g3f54553dcc4_0_295"/>
            <p:cNvSpPr/>
            <p:nvPr/>
          </p:nvSpPr>
          <p:spPr>
            <a:xfrm>
              <a:off x="4637750" y="2495550"/>
              <a:ext cx="1620000" cy="3210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g3f54553dcc4_0_295"/>
            <p:cNvSpPr txBox="1"/>
            <p:nvPr/>
          </p:nvSpPr>
          <p:spPr>
            <a:xfrm>
              <a:off x="4638075" y="1700250"/>
              <a:ext cx="2635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Function name from module</a:t>
              </a:r>
              <a:endParaRPr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83" name="Google Shape;483;g3f54553dcc4_0_295"/>
            <p:cNvCxnSpPr/>
            <p:nvPr/>
          </p:nvCxnSpPr>
          <p:spPr>
            <a:xfrm>
              <a:off x="5542419" y="2107044"/>
              <a:ext cx="0" cy="35220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479" name="Google Shape;479;g3f54553dcc4_0_295"/>
          <p:cNvSpPr/>
          <p:nvPr/>
        </p:nvSpPr>
        <p:spPr>
          <a:xfrm>
            <a:off x="2775875" y="4104225"/>
            <a:ext cx="1302000" cy="3210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75D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f54553dcc4_0_3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9" name="Google Shape;489;g3f54553dcc4_0_319"/>
          <p:cNvSpPr txBox="1"/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a Module</a:t>
            </a:r>
            <a:endParaRPr/>
          </a:p>
        </p:txBody>
      </p:sp>
      <p:grpSp>
        <p:nvGrpSpPr>
          <p:cNvPr id="490" name="Google Shape;490;g3f54553dcc4_0_319"/>
          <p:cNvGrpSpPr/>
          <p:nvPr/>
        </p:nvGrpSpPr>
        <p:grpSpPr>
          <a:xfrm>
            <a:off x="4795225" y="1188886"/>
            <a:ext cx="4286400" cy="1678951"/>
            <a:chOff x="2574800" y="1866912"/>
            <a:chExt cx="4286400" cy="1678951"/>
          </a:xfrm>
        </p:grpSpPr>
        <p:sp>
          <p:nvSpPr>
            <p:cNvPr id="491" name="Google Shape;491;g3f54553dcc4_0_319"/>
            <p:cNvSpPr/>
            <p:nvPr/>
          </p:nvSpPr>
          <p:spPr>
            <a:xfrm>
              <a:off x="3839000" y="1866912"/>
              <a:ext cx="19479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Using my_sum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g3f54553dcc4_0_319"/>
            <p:cNvSpPr/>
            <p:nvPr/>
          </p:nvSpPr>
          <p:spPr>
            <a:xfrm>
              <a:off x="2574800" y="2318263"/>
              <a:ext cx="4286400" cy="1227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import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1"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my_sum</a:t>
              </a:r>
              <a:b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list_1 = [1,2,3,4,5]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print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b="1" lang="en" sz="1600">
                  <a:solidFill>
                    <a:srgbClr val="577656"/>
                  </a:solidFill>
                  <a:latin typeface="Calibri"/>
                  <a:ea typeface="Calibri"/>
                  <a:cs typeface="Calibri"/>
                  <a:sym typeface="Calibri"/>
                </a:rPr>
                <a:t>my_sum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list_sum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b="1" lang="en" sz="16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list_1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)) 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3" name="Google Shape;493;g3f54553dcc4_0_319"/>
          <p:cNvSpPr txBox="1"/>
          <p:nvPr/>
        </p:nvSpPr>
        <p:spPr>
          <a:xfrm>
            <a:off x="3052050" y="3518762"/>
            <a:ext cx="25452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4" name="Google Shape;494;g3f54553dcc4_0_319"/>
          <p:cNvGrpSpPr/>
          <p:nvPr/>
        </p:nvGrpSpPr>
        <p:grpSpPr>
          <a:xfrm>
            <a:off x="311700" y="1189050"/>
            <a:ext cx="4286400" cy="3088325"/>
            <a:chOff x="2574800" y="1866913"/>
            <a:chExt cx="4286400" cy="3088325"/>
          </a:xfrm>
        </p:grpSpPr>
        <p:sp>
          <p:nvSpPr>
            <p:cNvPr id="495" name="Google Shape;495;g3f54553dcc4_0_319"/>
            <p:cNvSpPr/>
            <p:nvPr/>
          </p:nvSpPr>
          <p:spPr>
            <a:xfrm>
              <a:off x="3989850" y="1866913"/>
              <a:ext cx="1686000" cy="393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my_sum.py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g3f54553dcc4_0_319"/>
            <p:cNvSpPr/>
            <p:nvPr/>
          </p:nvSpPr>
          <p:spPr>
            <a:xfrm>
              <a:off x="2574800" y="2317938"/>
              <a:ext cx="4286400" cy="263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# Return the sum of numbers in a list</a:t>
              </a:r>
              <a:endParaRPr sz="15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def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1" lang="en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list_sum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b="1" lang="en" sz="16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  <a:extLst>
                    <a:ext uri="http://customooxmlschemas.google.com/">
                      <go:slidesCustomData xmlns:go="http://customooxmlschemas.google.com/" textRoundtripDataId="1"/>
                    </a:ext>
                  </a:extLst>
                </a:rPr>
                <a:t>my_list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):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	sum = 0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b="1"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for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 num in </a:t>
              </a:r>
              <a:r>
                <a:rPr b="1" lang="en" sz="16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my_list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		sum += num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	return </a:t>
              </a:r>
              <a:r>
                <a:rPr lang="en" sz="16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sum</a:t>
              </a:r>
              <a:endParaRPr sz="1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7" name="Google Shape;497;g3f54553dcc4_0_319"/>
          <p:cNvSpPr/>
          <p:nvPr/>
        </p:nvSpPr>
        <p:spPr>
          <a:xfrm>
            <a:off x="5597259" y="4717784"/>
            <a:ext cx="664500" cy="296400"/>
          </a:xfrm>
          <a:prstGeom prst="roundRect">
            <a:avLst>
              <a:gd fmla="val 18636" name="adj"/>
            </a:avLst>
          </a:prstGeom>
          <a:solidFill>
            <a:srgbClr val="4159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g3f54553dcc4_0_319"/>
          <p:cNvSpPr txBox="1"/>
          <p:nvPr/>
        </p:nvSpPr>
        <p:spPr>
          <a:xfrm>
            <a:off x="6307940" y="46660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9" name="Google Shape;499;g3f54553dcc4_0_319" title="slid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7851" y="3991973"/>
            <a:ext cx="1164434" cy="11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W Simple Lecture Slides">
  <a:themeElements>
    <a:clrScheme name="Simple Light">
      <a:dk1>
        <a:srgbClr val="434343"/>
      </a:dk1>
      <a:lt1>
        <a:srgbClr val="FFFFFF"/>
      </a:lt1>
      <a:dk2>
        <a:srgbClr val="767676"/>
      </a:dk2>
      <a:lt2>
        <a:srgbClr val="FDF6E7"/>
      </a:lt2>
      <a:accent1>
        <a:srgbClr val="475D9A"/>
      </a:accent1>
      <a:accent2>
        <a:srgbClr val="8264A6"/>
      </a:accent2>
      <a:accent3>
        <a:srgbClr val="577656"/>
      </a:accent3>
      <a:accent4>
        <a:srgbClr val="AB5457"/>
      </a:accent4>
      <a:accent5>
        <a:srgbClr val="C48554"/>
      </a:accent5>
      <a:accent6>
        <a:srgbClr val="DAB153"/>
      </a:accent6>
      <a:hlink>
        <a:srgbClr val="475D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W Simple Lecture Slides">
  <a:themeElements>
    <a:clrScheme name="Simple Light">
      <a:dk1>
        <a:srgbClr val="434343"/>
      </a:dk1>
      <a:lt1>
        <a:srgbClr val="FFFFFF"/>
      </a:lt1>
      <a:dk2>
        <a:srgbClr val="767676"/>
      </a:dk2>
      <a:lt2>
        <a:srgbClr val="FDF6E7"/>
      </a:lt2>
      <a:accent1>
        <a:srgbClr val="475D9A"/>
      </a:accent1>
      <a:accent2>
        <a:srgbClr val="8264A6"/>
      </a:accent2>
      <a:accent3>
        <a:srgbClr val="577656"/>
      </a:accent3>
      <a:accent4>
        <a:srgbClr val="AB5457"/>
      </a:accent4>
      <a:accent5>
        <a:srgbClr val="C48554"/>
      </a:accent5>
      <a:accent6>
        <a:srgbClr val="DAB153"/>
      </a:accent6>
      <a:hlink>
        <a:srgbClr val="475D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UW Simple Lecture Slides">
  <a:themeElements>
    <a:clrScheme name="Simple Light">
      <a:dk1>
        <a:srgbClr val="434343"/>
      </a:dk1>
      <a:lt1>
        <a:srgbClr val="FFFFFF"/>
      </a:lt1>
      <a:dk2>
        <a:srgbClr val="767676"/>
      </a:dk2>
      <a:lt2>
        <a:srgbClr val="FDF6E7"/>
      </a:lt2>
      <a:accent1>
        <a:srgbClr val="475D9A"/>
      </a:accent1>
      <a:accent2>
        <a:srgbClr val="8264A6"/>
      </a:accent2>
      <a:accent3>
        <a:srgbClr val="577656"/>
      </a:accent3>
      <a:accent4>
        <a:srgbClr val="AB5457"/>
      </a:accent4>
      <a:accent5>
        <a:srgbClr val="C48554"/>
      </a:accent5>
      <a:accent6>
        <a:srgbClr val="DAB153"/>
      </a:accent6>
      <a:hlink>
        <a:srgbClr val="475D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UW Simple Lecture Slides">
  <a:themeElements>
    <a:clrScheme name="Simple Light">
      <a:dk1>
        <a:srgbClr val="434343"/>
      </a:dk1>
      <a:lt1>
        <a:srgbClr val="FFFFFF"/>
      </a:lt1>
      <a:dk2>
        <a:srgbClr val="767676"/>
      </a:dk2>
      <a:lt2>
        <a:srgbClr val="FDF6E7"/>
      </a:lt2>
      <a:accent1>
        <a:srgbClr val="475D9A"/>
      </a:accent1>
      <a:accent2>
        <a:srgbClr val="8264A6"/>
      </a:accent2>
      <a:accent3>
        <a:srgbClr val="577656"/>
      </a:accent3>
      <a:accent4>
        <a:srgbClr val="AB5457"/>
      </a:accent4>
      <a:accent5>
        <a:srgbClr val="C48554"/>
      </a:accent5>
      <a:accent6>
        <a:srgbClr val="DAB153"/>
      </a:accent6>
      <a:hlink>
        <a:srgbClr val="475D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