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  <p:sldMasterId id="2147483662" r:id="rId2"/>
  </p:sldMasterIdLst>
  <p:notesMasterIdLst>
    <p:notesMasterId r:id="rId28"/>
  </p:notesMasterIdLst>
  <p:sldIdLst>
    <p:sldId id="256" r:id="rId3"/>
    <p:sldId id="257" r:id="rId4"/>
    <p:sldId id="258" r:id="rId5"/>
    <p:sldId id="281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82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</p:sldIdLst>
  <p:sldSz cx="9144000" cy="5143500" type="screen16x9"/>
  <p:notesSz cx="6858000" cy="9144000"/>
  <p:embeddedFontLst>
    <p:embeddedFont>
      <p:font typeface="Roboto Mono" panose="00000009000000000000" pitchFamily="49" charset="0"/>
      <p:regular r:id="rId29"/>
      <p:bold r:id="rId30"/>
      <p:italic r:id="rId31"/>
      <p:boldItalic r:id="rId32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36" roundtripDataSignature="AMtx7mj0QuuVjj/3mN9w7H4PE+WX4/BWR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102" d="100"/>
          <a:sy n="102" d="100"/>
        </p:scale>
        <p:origin x="72" y="7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theme" Target="theme/them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8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font" Target="fonts/font1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font" Target="fonts/font4.fntdata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notesMaster" Target="notesMasters/notesMaster1.xml"/><Relationship Id="rId36" Type="http://customschemas.google.com/relationships/presentationmetadata" Target="metadata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font" Target="fonts/font3.fntdata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font" Target="fonts/font2.fntdata"/><Relationship Id="rId8" Type="http://schemas.openxmlformats.org/officeDocument/2006/relationships/slide" Target="slides/slide6.xml"/><Relationship Id="rId3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Google Shape;200;g3ef6940a823_0_31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01" name="Google Shape;201;g3ef6940a823_0_31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3" name="Google Shape;283;g3f544089de4_0_38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84" name="Google Shape;284;g3f544089de4_0_38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0" name="Google Shape;290;g3f544089de4_0_39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91" name="Google Shape;291;g3f544089de4_0_39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9">
          <a:extLst>
            <a:ext uri="{FF2B5EF4-FFF2-40B4-BE49-F238E27FC236}">
              <a16:creationId xmlns:a16="http://schemas.microsoft.com/office/drawing/2014/main" id="{04B4ACD0-677A-DD9E-686B-49879DF86F6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0" name="Google Shape;290;g3f544089de4_0_395:notes">
            <a:extLst>
              <a:ext uri="{FF2B5EF4-FFF2-40B4-BE49-F238E27FC236}">
                <a16:creationId xmlns:a16="http://schemas.microsoft.com/office/drawing/2014/main" id="{043C8683-F8AD-2669-A76D-9B52032DE984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91" name="Google Shape;291;g3f544089de4_0_395:notes">
            <a:extLst>
              <a:ext uri="{FF2B5EF4-FFF2-40B4-BE49-F238E27FC236}">
                <a16:creationId xmlns:a16="http://schemas.microsoft.com/office/drawing/2014/main" id="{05727C33-343B-71BB-C323-8DC5862AE07D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70924957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5" name="Google Shape;305;g3f544089de4_0_40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06" name="Google Shape;306;g3f544089de4_0_40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3" name="Google Shape;313;g3f544089de4_0_4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14" name="Google Shape;314;g3f544089de4_0_4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Tuples containing only immutable types can be dictionary keys.</a:t>
            </a: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0" name="Google Shape;330;g3f544089de4_0_43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31" name="Google Shape;331;g3f544089de4_0_43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" name="Google Shape;337;g3f544089de4_0_43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38" name="Google Shape;338;g3f544089de4_0_43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9" name="Google Shape;349;g3f544089de4_0_44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50" name="Google Shape;350;g3f544089de4_0_44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7" name="Google Shape;357;g3f544089de4_0_45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58" name="Google Shape;358;g3f544089de4_0_45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6" name="Google Shape;366;g3f544089de4_0_46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67" name="Google Shape;367;g3f544089de4_0_46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" name="Google Shape;211;g3f94af0b4be_1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2" name="Google Shape;212;g3f94af0b4be_1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5" name="Google Shape;375;g3f544089de4_0_47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76" name="Google Shape;376;g3f544089de4_0_47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 = (4, 7, 9)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x = ("once", "upon", "a", "time")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y = w[2]  # A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print(x[3][2])  # B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z = ([1, 2], [3, 4])  # C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w[1] = 35 # D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6" name="Google Shape;386;g3f544089de4_0_48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87" name="Google Shape;387;g3f544089de4_0_48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4" name="Google Shape;394;g3f544089de4_0_48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95" name="Google Shape;395;g3f544089de4_0_48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2" name="Google Shape;402;g3f544089de4_0_5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03" name="Google Shape;403;g3f544089de4_0_5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2" name="Google Shape;412;g3f544089de4_0_52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13" name="Google Shape;413;g3f544089de4_0_52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0" name="Google Shape;420;g3f544089de4_0_52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21" name="Google Shape;421;g3f544089de4_0_52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" name="Google Shape;218;g3f544089de4_0_33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9" name="Google Shape;219;g3f544089de4_0_33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8" name="Google Shape;498;g3f526d29b12_0_77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99" name="Google Shape;499;g3f526d29b12_0_77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" name="Google Shape;242;g3f544089de4_0_35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43" name="Google Shape;243;g3f544089de4_0_35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4" name="Google Shape;254;g3f544089de4_0_36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55" name="Google Shape;255;g3f544089de4_0_36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" name="Google Shape;261;g3f544089de4_0_37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62" name="Google Shape;262;g3f544089de4_0_37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8" name="Google Shape;268;g3f544089de4_0_37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69" name="Google Shape;269;g3f544089de4_0_37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" name="Google Shape;276;g3f544089de4_0_38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77" name="Google Shape;277;g3f544089de4_0_38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g3ef67936621_0_213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13" name="Google Shape;13;g3ef67936621_0_2135"/>
          <p:cNvSpPr/>
          <p:nvPr/>
        </p:nvSpPr>
        <p:spPr>
          <a:xfrm>
            <a:off x="1182313" y="2667746"/>
            <a:ext cx="1029600" cy="393600"/>
          </a:xfrm>
          <a:prstGeom prst="roundRect">
            <a:avLst>
              <a:gd name="adj" fmla="val 18636"/>
            </a:avLst>
          </a:prstGeom>
          <a:solidFill>
            <a:srgbClr val="5F477B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" sz="18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CSE 160</a:t>
            </a:r>
            <a:endParaRPr sz="18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" name="Google Shape;14;g3ef67936621_0_2135"/>
          <p:cNvSpPr txBox="1">
            <a:spLocks noGrp="1"/>
          </p:cNvSpPr>
          <p:nvPr>
            <p:ph type="subTitle" idx="1"/>
          </p:nvPr>
        </p:nvSpPr>
        <p:spPr>
          <a:xfrm>
            <a:off x="2344275" y="2626049"/>
            <a:ext cx="5729400" cy="477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  <a:defRPr sz="2000">
                <a:solidFill>
                  <a:schemeClr val="dk2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  <a:defRPr sz="2000">
                <a:solidFill>
                  <a:schemeClr val="dk2"/>
                </a:solidFill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  <a:defRPr sz="2000">
                <a:solidFill>
                  <a:schemeClr val="dk2"/>
                </a:solidFill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  <a:defRPr sz="2000">
                <a:solidFill>
                  <a:schemeClr val="dk2"/>
                </a:solidFill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  <a:defRPr sz="2000">
                <a:solidFill>
                  <a:schemeClr val="dk2"/>
                </a:solidFill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  <a:defRPr sz="2000">
                <a:solidFill>
                  <a:schemeClr val="dk2"/>
                </a:solidFill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  <a:defRPr sz="2000">
                <a:solidFill>
                  <a:schemeClr val="dk2"/>
                </a:solidFill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  <a:defRPr sz="2000">
                <a:solidFill>
                  <a:schemeClr val="dk2"/>
                </a:solidFill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  <a:defRPr sz="20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15" name="Google Shape;15;g3ef67936621_0_2135"/>
          <p:cNvSpPr txBox="1">
            <a:spLocks noGrp="1"/>
          </p:cNvSpPr>
          <p:nvPr>
            <p:ph type="ctrTitle"/>
          </p:nvPr>
        </p:nvSpPr>
        <p:spPr>
          <a:xfrm>
            <a:off x="1070175" y="1671819"/>
            <a:ext cx="7003500" cy="885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g3ef67936621_0_2162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rgbClr val="F7F7F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53" name="Google Shape;53;g3ef67936621_0_2162" descr="University of Washington &quot;W&quot; logo in purple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8533619" y="50956"/>
            <a:ext cx="548700" cy="548700"/>
          </a:xfrm>
          <a:prstGeom prst="rect">
            <a:avLst/>
          </a:prstGeom>
          <a:noFill/>
          <a:ln>
            <a:noFill/>
          </a:ln>
        </p:spPr>
      </p:pic>
      <p:sp>
        <p:nvSpPr>
          <p:cNvPr id="54" name="Google Shape;54;g3ef67936621_0_2162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55" name="Google Shape;55;g3ef67936621_0_2162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56" name="Google Shape;56;g3ef67936621_0_2162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2pPr>
            <a:lvl3pPr marL="1371600" lvl="2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57" name="Google Shape;57;g3ef67936621_0_216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58" name="Google Shape;58;g3ef67936621_0_2162"/>
          <p:cNvSpPr/>
          <p:nvPr/>
        </p:nvSpPr>
        <p:spPr>
          <a:xfrm>
            <a:off x="1147175" y="4663150"/>
            <a:ext cx="3425100" cy="3936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9" name="Google Shape;59;g3ef67936621_0_2162"/>
          <p:cNvSpPr txBox="1"/>
          <p:nvPr/>
        </p:nvSpPr>
        <p:spPr>
          <a:xfrm>
            <a:off x="348948" y="4703625"/>
            <a:ext cx="3863400" cy="346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" sz="1200" b="1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CSE 160:</a:t>
            </a:r>
            <a:r>
              <a:rPr lang="en" sz="12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 More Dictionaries</a:t>
            </a:r>
            <a:endParaRPr sz="1200" b="0" i="0" u="none" strike="noStrike" cap="none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endParaRPr sz="1200" b="0" i="0" u="none" strike="noStrike" cap="none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g3ef67936621_0_2180"/>
          <p:cNvSpPr txBox="1">
            <a:spLocks noGrp="1"/>
          </p:cNvSpPr>
          <p:nvPr>
            <p:ph type="body" idx="1"/>
          </p:nvPr>
        </p:nvSpPr>
        <p:spPr>
          <a:xfrm>
            <a:off x="311700" y="412863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62" name="Google Shape;62;g3ef67936621_0_218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g3ef67936621_0_218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emplate Information">
  <p:cSld name="CUSTOM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g3ef67936621_0_2189"/>
          <p:cNvSpPr txBox="1"/>
          <p:nvPr/>
        </p:nvSpPr>
        <p:spPr>
          <a:xfrm>
            <a:off x="417950" y="316025"/>
            <a:ext cx="4587300" cy="44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"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Template Information</a:t>
            </a:r>
            <a:endParaRPr sz="1800" b="1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7" name="Google Shape;67;g3ef67936621_0_2189"/>
          <p:cNvSpPr txBox="1"/>
          <p:nvPr/>
        </p:nvSpPr>
        <p:spPr>
          <a:xfrm>
            <a:off x="417950" y="856300"/>
            <a:ext cx="6289800" cy="397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" sz="1400" b="0" i="0" u="none" strike="noStrike" cap="none"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</a:rPr>
              <a:t>This slide template was designed by James Weichert for UW CSE lectures.  </a:t>
            </a:r>
            <a:endParaRPr sz="1400" b="0" i="0" u="none" strike="noStrike" cap="none">
              <a:solidFill>
                <a:srgbClr val="434343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8" name="Google Shape;68;g3ef67936621_0_2189"/>
          <p:cNvSpPr txBox="1"/>
          <p:nvPr/>
        </p:nvSpPr>
        <p:spPr>
          <a:xfrm>
            <a:off x="1249300" y="1345569"/>
            <a:ext cx="1335300" cy="44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" sz="1400" b="1" i="0" u="none" strike="noStrike" cap="none"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</a:rPr>
              <a:t>Accent Colors</a:t>
            </a:r>
            <a:endParaRPr sz="1400" b="1" i="0" u="none" strike="noStrike" cap="none">
              <a:solidFill>
                <a:srgbClr val="434343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9" name="Google Shape;69;g3ef67936621_0_2189"/>
          <p:cNvSpPr/>
          <p:nvPr/>
        </p:nvSpPr>
        <p:spPr>
          <a:xfrm>
            <a:off x="1126975" y="2227095"/>
            <a:ext cx="336300" cy="32610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0" name="Google Shape;70;g3ef67936621_0_2189"/>
          <p:cNvSpPr txBox="1"/>
          <p:nvPr/>
        </p:nvSpPr>
        <p:spPr>
          <a:xfrm>
            <a:off x="1626475" y="2165895"/>
            <a:ext cx="1141800" cy="44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" sz="1800" b="1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#475D9A</a:t>
            </a:r>
            <a:endParaRPr sz="1800" b="1" i="0" u="none" strike="noStrike" cap="none">
              <a:solidFill>
                <a:schemeClr val="accen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1" name="Google Shape;71;g3ef67936621_0_2189"/>
          <p:cNvSpPr/>
          <p:nvPr/>
        </p:nvSpPr>
        <p:spPr>
          <a:xfrm>
            <a:off x="1126975" y="2675595"/>
            <a:ext cx="336300" cy="3261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2" name="Google Shape;72;g3ef67936621_0_2189"/>
          <p:cNvSpPr txBox="1"/>
          <p:nvPr/>
        </p:nvSpPr>
        <p:spPr>
          <a:xfrm>
            <a:off x="1626475" y="2614395"/>
            <a:ext cx="1141800" cy="44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" sz="1800" b="1" i="0" u="none" strike="noStrike" cap="none">
                <a:solidFill>
                  <a:schemeClr val="accent2"/>
                </a:solidFill>
                <a:latin typeface="Calibri"/>
                <a:ea typeface="Calibri"/>
                <a:cs typeface="Calibri"/>
                <a:sym typeface="Calibri"/>
              </a:rPr>
              <a:t>#8264A6</a:t>
            </a:r>
            <a:endParaRPr sz="1800" b="1" i="0" u="none" strike="noStrike" cap="none">
              <a:solidFill>
                <a:schemeClr val="accent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3" name="Google Shape;73;g3ef67936621_0_2189"/>
          <p:cNvSpPr/>
          <p:nvPr/>
        </p:nvSpPr>
        <p:spPr>
          <a:xfrm>
            <a:off x="1126975" y="3124095"/>
            <a:ext cx="336300" cy="326100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4" name="Google Shape;74;g3ef67936621_0_2189"/>
          <p:cNvSpPr txBox="1"/>
          <p:nvPr/>
        </p:nvSpPr>
        <p:spPr>
          <a:xfrm>
            <a:off x="1626475" y="3062895"/>
            <a:ext cx="1141800" cy="44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" sz="1800" b="1" i="0" u="none" strike="noStrike" cap="none">
                <a:solidFill>
                  <a:schemeClr val="accent3"/>
                </a:solidFill>
                <a:latin typeface="Calibri"/>
                <a:ea typeface="Calibri"/>
                <a:cs typeface="Calibri"/>
                <a:sym typeface="Calibri"/>
              </a:rPr>
              <a:t>#577656</a:t>
            </a:r>
            <a:endParaRPr sz="1800" b="1" i="0" u="none" strike="noStrike" cap="none">
              <a:solidFill>
                <a:schemeClr val="accent3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5" name="Google Shape;75;g3ef67936621_0_2189"/>
          <p:cNvSpPr/>
          <p:nvPr/>
        </p:nvSpPr>
        <p:spPr>
          <a:xfrm>
            <a:off x="1126975" y="3572595"/>
            <a:ext cx="336300" cy="32610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6" name="Google Shape;76;g3ef67936621_0_2189"/>
          <p:cNvSpPr txBox="1"/>
          <p:nvPr/>
        </p:nvSpPr>
        <p:spPr>
          <a:xfrm>
            <a:off x="1626475" y="3511395"/>
            <a:ext cx="1141800" cy="44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" sz="1800" b="1" i="0" u="none" strike="noStrike" cap="none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rPr>
              <a:t>#AB5457</a:t>
            </a:r>
            <a:endParaRPr sz="1800" b="1" i="0" u="none" strike="noStrike" cap="none">
              <a:solidFill>
                <a:schemeClr val="accent4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7" name="Google Shape;77;g3ef67936621_0_2189"/>
          <p:cNvSpPr/>
          <p:nvPr/>
        </p:nvSpPr>
        <p:spPr>
          <a:xfrm>
            <a:off x="1126975" y="4021095"/>
            <a:ext cx="336300" cy="326100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8" name="Google Shape;78;g3ef67936621_0_2189"/>
          <p:cNvSpPr txBox="1"/>
          <p:nvPr/>
        </p:nvSpPr>
        <p:spPr>
          <a:xfrm>
            <a:off x="1626475" y="3959895"/>
            <a:ext cx="1141800" cy="44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" sz="1800" b="1" i="0" u="none" strike="noStrike" cap="none">
                <a:solidFill>
                  <a:schemeClr val="accent5"/>
                </a:solidFill>
                <a:latin typeface="Calibri"/>
                <a:ea typeface="Calibri"/>
                <a:cs typeface="Calibri"/>
                <a:sym typeface="Calibri"/>
              </a:rPr>
              <a:t>#AB5457 </a:t>
            </a:r>
            <a:endParaRPr sz="1800" b="1" i="0" u="none" strike="noStrike" cap="none">
              <a:solidFill>
                <a:schemeClr val="accent5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9" name="Google Shape;79;g3ef67936621_0_2189"/>
          <p:cNvSpPr txBox="1"/>
          <p:nvPr/>
        </p:nvSpPr>
        <p:spPr>
          <a:xfrm>
            <a:off x="2605096" y="3970293"/>
            <a:ext cx="336300" cy="397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" sz="12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*</a:t>
            </a:r>
            <a:endParaRPr sz="1200" b="0" i="0" u="none" strike="noStrike" cap="none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0" name="Google Shape;80;g3ef67936621_0_2189"/>
          <p:cNvSpPr txBox="1"/>
          <p:nvPr/>
        </p:nvSpPr>
        <p:spPr>
          <a:xfrm>
            <a:off x="1126975" y="4490174"/>
            <a:ext cx="1814400" cy="509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n"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* only WCAG 2.1 AA compliant for large text </a:t>
            </a:r>
            <a:endParaRPr sz="1000" b="0" i="0" u="none" strike="noStrike" cap="none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1" name="Google Shape;81;g3ef67936621_0_2189"/>
          <p:cNvSpPr txBox="1"/>
          <p:nvPr/>
        </p:nvSpPr>
        <p:spPr>
          <a:xfrm>
            <a:off x="3664800" y="1345577"/>
            <a:ext cx="1814400" cy="44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" sz="1400" b="1" i="0" u="none" strike="noStrike" cap="none"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</a:rPr>
              <a:t>Background Colors</a:t>
            </a:r>
            <a:endParaRPr sz="1400" b="1" i="0" u="none" strike="noStrike" cap="none">
              <a:solidFill>
                <a:srgbClr val="434343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2" name="Google Shape;82;g3ef67936621_0_2189"/>
          <p:cNvSpPr/>
          <p:nvPr/>
        </p:nvSpPr>
        <p:spPr>
          <a:xfrm>
            <a:off x="3934650" y="2191395"/>
            <a:ext cx="1274700" cy="397500"/>
          </a:xfrm>
          <a:prstGeom prst="roundRect">
            <a:avLst>
              <a:gd name="adj" fmla="val 16667"/>
            </a:avLst>
          </a:prstGeom>
          <a:solidFill>
            <a:srgbClr val="3A4C7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" sz="18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#3A4C7E</a:t>
            </a:r>
            <a:endParaRPr sz="18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3" name="Google Shape;83;g3ef67936621_0_2189"/>
          <p:cNvSpPr/>
          <p:nvPr/>
        </p:nvSpPr>
        <p:spPr>
          <a:xfrm>
            <a:off x="3934650" y="2639895"/>
            <a:ext cx="1274700" cy="397500"/>
          </a:xfrm>
          <a:prstGeom prst="roundRect">
            <a:avLst>
              <a:gd name="adj" fmla="val 16667"/>
            </a:avLst>
          </a:prstGeom>
          <a:solidFill>
            <a:srgbClr val="5F477B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" sz="18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#5F477B</a:t>
            </a:r>
            <a:endParaRPr sz="18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4" name="Google Shape;84;g3ef67936621_0_2189"/>
          <p:cNvSpPr/>
          <p:nvPr/>
        </p:nvSpPr>
        <p:spPr>
          <a:xfrm>
            <a:off x="3934650" y="3088395"/>
            <a:ext cx="1274700" cy="397500"/>
          </a:xfrm>
          <a:prstGeom prst="roundRect">
            <a:avLst>
              <a:gd name="adj" fmla="val 16667"/>
            </a:avLst>
          </a:prstGeom>
          <a:solidFill>
            <a:srgbClr val="41594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" sz="18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#415940</a:t>
            </a:r>
            <a:endParaRPr sz="18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5" name="Google Shape;85;g3ef67936621_0_2189"/>
          <p:cNvSpPr/>
          <p:nvPr/>
        </p:nvSpPr>
        <p:spPr>
          <a:xfrm>
            <a:off x="3934650" y="3536895"/>
            <a:ext cx="1274700" cy="397500"/>
          </a:xfrm>
          <a:prstGeom prst="roundRect">
            <a:avLst>
              <a:gd name="adj" fmla="val 16667"/>
            </a:avLst>
          </a:prstGeom>
          <a:solidFill>
            <a:srgbClr val="883F4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" sz="18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#883F41</a:t>
            </a:r>
            <a:endParaRPr sz="18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6" name="Google Shape;86;g3ef67936621_0_2189"/>
          <p:cNvSpPr txBox="1"/>
          <p:nvPr/>
        </p:nvSpPr>
        <p:spPr>
          <a:xfrm>
            <a:off x="984250" y="1656213"/>
            <a:ext cx="1865400" cy="397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n"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At least WCAG 2.1 </a:t>
            </a:r>
            <a:r>
              <a:rPr lang="en" sz="1000" b="0" i="0" u="sng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AA</a:t>
            </a:r>
            <a:r>
              <a:rPr lang="en"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compliant on a white background</a:t>
            </a:r>
            <a:endParaRPr sz="10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7" name="Google Shape;87;g3ef67936621_0_2189"/>
          <p:cNvSpPr txBox="1"/>
          <p:nvPr/>
        </p:nvSpPr>
        <p:spPr>
          <a:xfrm>
            <a:off x="3639300" y="1656213"/>
            <a:ext cx="1865400" cy="397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n"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WCAG 2.1 </a:t>
            </a:r>
            <a:r>
              <a:rPr lang="en" sz="1000" b="0" i="0" u="sng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AAA</a:t>
            </a:r>
            <a:r>
              <a:rPr lang="en"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compliant with white text</a:t>
            </a:r>
            <a:endParaRPr sz="10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8" name="Google Shape;88;g3ef67936621_0_218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89" name="Google Shape;89;g3ef67936621_0_2189"/>
          <p:cNvSpPr txBox="1"/>
          <p:nvPr/>
        </p:nvSpPr>
        <p:spPr>
          <a:xfrm>
            <a:off x="6559388" y="1345569"/>
            <a:ext cx="1335300" cy="44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" sz="1400" b="1" i="0" u="none" strike="noStrike" cap="none"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</a:rPr>
              <a:t>Text Colors</a:t>
            </a:r>
            <a:endParaRPr sz="1400" b="1" i="0" u="none" strike="noStrike" cap="none">
              <a:solidFill>
                <a:srgbClr val="434343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0" name="Google Shape;90;g3ef67936621_0_2189"/>
          <p:cNvSpPr/>
          <p:nvPr/>
        </p:nvSpPr>
        <p:spPr>
          <a:xfrm>
            <a:off x="6437063" y="2227095"/>
            <a:ext cx="336300" cy="326100"/>
          </a:xfrm>
          <a:prstGeom prst="ellipse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1" name="Google Shape;91;g3ef67936621_0_2189"/>
          <p:cNvSpPr txBox="1"/>
          <p:nvPr/>
        </p:nvSpPr>
        <p:spPr>
          <a:xfrm>
            <a:off x="6936563" y="2165895"/>
            <a:ext cx="1141800" cy="44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"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#434343</a:t>
            </a:r>
            <a:endParaRPr sz="1800" b="1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2" name="Google Shape;92;g3ef67936621_0_2189"/>
          <p:cNvSpPr txBox="1"/>
          <p:nvPr/>
        </p:nvSpPr>
        <p:spPr>
          <a:xfrm>
            <a:off x="6294338" y="1656213"/>
            <a:ext cx="1865400" cy="397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n"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At least WCAG 2.1 </a:t>
            </a:r>
            <a:r>
              <a:rPr lang="en" sz="1000" b="0" i="0" u="sng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AA</a:t>
            </a:r>
            <a:r>
              <a:rPr lang="en"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compliant on a white background</a:t>
            </a:r>
            <a:endParaRPr sz="10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3" name="Google Shape;93;g3ef67936621_0_2189"/>
          <p:cNvSpPr/>
          <p:nvPr/>
        </p:nvSpPr>
        <p:spPr>
          <a:xfrm>
            <a:off x="6437063" y="2675595"/>
            <a:ext cx="336300" cy="326100"/>
          </a:xfrm>
          <a:prstGeom prst="ellipse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Google Shape;94;g3ef67936621_0_2189"/>
          <p:cNvSpPr txBox="1"/>
          <p:nvPr/>
        </p:nvSpPr>
        <p:spPr>
          <a:xfrm>
            <a:off x="6936563" y="2614395"/>
            <a:ext cx="1141800" cy="44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" sz="1800" b="1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#767676</a:t>
            </a:r>
            <a:endParaRPr sz="1800" b="1" i="0" u="none" strike="noStrike" cap="none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5" name="Google Shape;95;g3ef67936621_0_2189"/>
          <p:cNvSpPr txBox="1"/>
          <p:nvPr/>
        </p:nvSpPr>
        <p:spPr>
          <a:xfrm>
            <a:off x="6559388" y="3124107"/>
            <a:ext cx="1335300" cy="44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" sz="1400" b="1" i="0" u="none" strike="noStrike" cap="none"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</a:rPr>
              <a:t>Misc. Colors</a:t>
            </a:r>
            <a:endParaRPr sz="1400" b="1" i="0" u="none" strike="noStrike" cap="none">
              <a:solidFill>
                <a:srgbClr val="434343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6" name="Google Shape;96;g3ef67936621_0_2189"/>
          <p:cNvSpPr/>
          <p:nvPr/>
        </p:nvSpPr>
        <p:spPr>
          <a:xfrm>
            <a:off x="6437063" y="3892132"/>
            <a:ext cx="336300" cy="326100"/>
          </a:xfrm>
          <a:prstGeom prst="ellipse">
            <a:avLst/>
          </a:pr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7" name="Google Shape;97;g3ef67936621_0_2189"/>
          <p:cNvSpPr txBox="1"/>
          <p:nvPr/>
        </p:nvSpPr>
        <p:spPr>
          <a:xfrm>
            <a:off x="6936563" y="3830932"/>
            <a:ext cx="1141800" cy="44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" sz="1800" b="1" i="0" u="none" strike="noStrike" cap="none">
                <a:solidFill>
                  <a:schemeClr val="accent6"/>
                </a:solidFill>
                <a:latin typeface="Calibri"/>
                <a:ea typeface="Calibri"/>
                <a:cs typeface="Calibri"/>
                <a:sym typeface="Calibri"/>
              </a:rPr>
              <a:t>#DAB153</a:t>
            </a:r>
            <a:endParaRPr sz="1800" b="1" i="0" u="none" strike="noStrike" cap="none">
              <a:solidFill>
                <a:schemeClr val="accent6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8" name="Google Shape;98;g3ef67936621_0_2189"/>
          <p:cNvSpPr txBox="1"/>
          <p:nvPr/>
        </p:nvSpPr>
        <p:spPr>
          <a:xfrm>
            <a:off x="6294350" y="3434759"/>
            <a:ext cx="1865400" cy="274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n" sz="1000" b="0" i="1" u="sng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Only</a:t>
            </a:r>
            <a:r>
              <a:rPr lang="en"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for non-text decoration</a:t>
            </a:r>
            <a:endParaRPr sz="10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9" name="Google Shape;99;g3ef67936621_0_2189"/>
          <p:cNvSpPr/>
          <p:nvPr/>
        </p:nvSpPr>
        <p:spPr>
          <a:xfrm>
            <a:off x="3934650" y="4015770"/>
            <a:ext cx="1274700" cy="397500"/>
          </a:xfrm>
          <a:prstGeom prst="roundRect">
            <a:avLst>
              <a:gd name="adj" fmla="val 16667"/>
            </a:avLst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"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#FDF6E7</a:t>
            </a:r>
            <a:endParaRPr sz="1800" b="1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0" name="Google Shape;100;g3ef67936621_0_2189"/>
          <p:cNvSpPr txBox="1"/>
          <p:nvPr/>
        </p:nvSpPr>
        <p:spPr>
          <a:xfrm>
            <a:off x="5173451" y="3995380"/>
            <a:ext cx="336300" cy="397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" sz="12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**</a:t>
            </a:r>
            <a:endParaRPr sz="1200" b="0" i="0" u="none" strike="noStrike" cap="none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1" name="Google Shape;101;g3ef67936621_0_2189"/>
          <p:cNvSpPr txBox="1"/>
          <p:nvPr/>
        </p:nvSpPr>
        <p:spPr>
          <a:xfrm>
            <a:off x="6253250" y="4490175"/>
            <a:ext cx="1947600" cy="509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n"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** WCAG 2.1 AA compliant with grey,  blue, purple, and green text</a:t>
            </a:r>
            <a:endParaRPr sz="1000" b="0" i="0" u="none" strike="noStrike" cap="none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g3f544089de4_0_54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110" name="Google Shape;110;g3f544089de4_0_541"/>
          <p:cNvSpPr/>
          <p:nvPr/>
        </p:nvSpPr>
        <p:spPr>
          <a:xfrm>
            <a:off x="1182313" y="2667746"/>
            <a:ext cx="1029600" cy="393600"/>
          </a:xfrm>
          <a:prstGeom prst="roundRect">
            <a:avLst>
              <a:gd name="adj" fmla="val 18636"/>
            </a:avLst>
          </a:prstGeom>
          <a:solidFill>
            <a:srgbClr val="5F477B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CSE 160</a:t>
            </a:r>
            <a:endParaRPr sz="1800" b="1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1" name="Google Shape;111;g3f544089de4_0_541"/>
          <p:cNvSpPr txBox="1">
            <a:spLocks noGrp="1"/>
          </p:cNvSpPr>
          <p:nvPr>
            <p:ph type="subTitle" idx="1"/>
          </p:nvPr>
        </p:nvSpPr>
        <p:spPr>
          <a:xfrm>
            <a:off x="2344275" y="2626049"/>
            <a:ext cx="5729400" cy="477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  <a:defRPr sz="2000">
                <a:solidFill>
                  <a:schemeClr val="dk2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  <a:defRPr sz="2000">
                <a:solidFill>
                  <a:schemeClr val="dk2"/>
                </a:solidFill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  <a:defRPr sz="2000">
                <a:solidFill>
                  <a:schemeClr val="dk2"/>
                </a:solidFill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  <a:defRPr sz="2000">
                <a:solidFill>
                  <a:schemeClr val="dk2"/>
                </a:solidFill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  <a:defRPr sz="2000">
                <a:solidFill>
                  <a:schemeClr val="dk2"/>
                </a:solidFill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  <a:defRPr sz="2000">
                <a:solidFill>
                  <a:schemeClr val="dk2"/>
                </a:solidFill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  <a:defRPr sz="2000">
                <a:solidFill>
                  <a:schemeClr val="dk2"/>
                </a:solidFill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  <a:defRPr sz="2000">
                <a:solidFill>
                  <a:schemeClr val="dk2"/>
                </a:solidFill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  <a:defRPr sz="20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112" name="Google Shape;112;g3f544089de4_0_541"/>
          <p:cNvSpPr txBox="1">
            <a:spLocks noGrp="1"/>
          </p:cNvSpPr>
          <p:nvPr>
            <p:ph type="ctrTitle"/>
          </p:nvPr>
        </p:nvSpPr>
        <p:spPr>
          <a:xfrm>
            <a:off x="1070175" y="1671819"/>
            <a:ext cx="7003500" cy="885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g3f544089de4_0_54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115" name="Google Shape;115;g3f544089de4_0_546"/>
          <p:cNvSpPr txBox="1">
            <a:spLocks noGrp="1"/>
          </p:cNvSpPr>
          <p:nvPr>
            <p:ph type="title"/>
          </p:nvPr>
        </p:nvSpPr>
        <p:spPr>
          <a:xfrm>
            <a:off x="813300" y="2150850"/>
            <a:ext cx="75174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g3f544089de4_0_54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118" name="Google Shape;118;g3f544089de4_0_549"/>
          <p:cNvSpPr txBox="1">
            <a:spLocks noGrp="1"/>
          </p:cNvSpPr>
          <p:nvPr>
            <p:ph type="body" idx="1"/>
          </p:nvPr>
        </p:nvSpPr>
        <p:spPr>
          <a:xfrm>
            <a:off x="311700" y="1050525"/>
            <a:ext cx="8520600" cy="3549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4290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19" name="Google Shape;119;g3f544089de4_0_549"/>
          <p:cNvSpPr txBox="1">
            <a:spLocks noGrp="1"/>
          </p:cNvSpPr>
          <p:nvPr>
            <p:ph type="title"/>
          </p:nvPr>
        </p:nvSpPr>
        <p:spPr>
          <a:xfrm>
            <a:off x="311700" y="281921"/>
            <a:ext cx="8520600" cy="70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g3f544089de4_0_55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122" name="Google Shape;122;g3f544089de4_0_553"/>
          <p:cNvSpPr txBox="1">
            <a:spLocks noGrp="1"/>
          </p:cNvSpPr>
          <p:nvPr>
            <p:ph type="body" idx="1"/>
          </p:nvPr>
        </p:nvSpPr>
        <p:spPr>
          <a:xfrm>
            <a:off x="311700" y="105053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4290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23" name="Google Shape;123;g3f544089de4_0_553"/>
          <p:cNvSpPr txBox="1">
            <a:spLocks noGrp="1"/>
          </p:cNvSpPr>
          <p:nvPr>
            <p:ph type="body" idx="2"/>
          </p:nvPr>
        </p:nvSpPr>
        <p:spPr>
          <a:xfrm>
            <a:off x="4832400" y="105053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4290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24" name="Google Shape;124;g3f544089de4_0_553"/>
          <p:cNvSpPr txBox="1">
            <a:spLocks noGrp="1"/>
          </p:cNvSpPr>
          <p:nvPr>
            <p:ph type="title"/>
          </p:nvPr>
        </p:nvSpPr>
        <p:spPr>
          <a:xfrm>
            <a:off x="311700" y="281921"/>
            <a:ext cx="8520600" cy="70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g3f544089de4_0_558"/>
          <p:cNvSpPr txBox="1">
            <a:spLocks noGrp="1"/>
          </p:cNvSpPr>
          <p:nvPr>
            <p:ph type="title"/>
          </p:nvPr>
        </p:nvSpPr>
        <p:spPr>
          <a:xfrm>
            <a:off x="311700" y="281921"/>
            <a:ext cx="8520600" cy="70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>
            <a:endParaRPr/>
          </a:p>
        </p:txBody>
      </p:sp>
      <p:sp>
        <p:nvSpPr>
          <p:cNvPr id="127" name="Google Shape;127;g3f544089de4_0_55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g3f544089de4_0_56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130" name="Google Shape;130;g3f544089de4_0_561"/>
          <p:cNvSpPr txBox="1">
            <a:spLocks noGrp="1"/>
          </p:cNvSpPr>
          <p:nvPr>
            <p:ph type="title"/>
          </p:nvPr>
        </p:nvSpPr>
        <p:spPr>
          <a:xfrm>
            <a:off x="311700" y="281921"/>
            <a:ext cx="8520600" cy="70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>
            <a:endParaRPr/>
          </a:p>
        </p:txBody>
      </p:sp>
      <p:sp>
        <p:nvSpPr>
          <p:cNvPr id="131" name="Google Shape;131;g3f544089de4_0_561"/>
          <p:cNvSpPr txBox="1">
            <a:spLocks noGrp="1"/>
          </p:cNvSpPr>
          <p:nvPr>
            <p:ph type="body" idx="1"/>
          </p:nvPr>
        </p:nvSpPr>
        <p:spPr>
          <a:xfrm>
            <a:off x="311700" y="105053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4290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g3ef67936621_0_214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18" name="Google Shape;18;g3ef67936621_0_2143"/>
          <p:cNvSpPr txBox="1">
            <a:spLocks noGrp="1"/>
          </p:cNvSpPr>
          <p:nvPr>
            <p:ph type="body" idx="1"/>
          </p:nvPr>
        </p:nvSpPr>
        <p:spPr>
          <a:xfrm>
            <a:off x="311700" y="1050525"/>
            <a:ext cx="8520600" cy="354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2pPr>
            <a:lvl3pPr marL="1371600" lvl="2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g3ef67936621_0_2143"/>
          <p:cNvSpPr txBox="1">
            <a:spLocks noGrp="1"/>
          </p:cNvSpPr>
          <p:nvPr>
            <p:ph type="title"/>
          </p:nvPr>
        </p:nvSpPr>
        <p:spPr>
          <a:xfrm>
            <a:off x="311700" y="281921"/>
            <a:ext cx="8520600" cy="70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g3f544089de4_0_565"/>
          <p:cNvSpPr txBox="1">
            <a:spLocks noGrp="1"/>
          </p:cNvSpPr>
          <p:nvPr>
            <p:ph type="title"/>
          </p:nvPr>
        </p:nvSpPr>
        <p:spPr>
          <a:xfrm>
            <a:off x="1388100" y="480725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134" name="Google Shape;134;g3f544089de4_0_56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g3f544089de4_0_568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rgbClr val="F7F7F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137" name="Google Shape;137;g3f544089de4_0_568" descr="University of Washington &quot;W&quot; logo in purple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8533619" y="50956"/>
            <a:ext cx="548700" cy="548700"/>
          </a:xfrm>
          <a:prstGeom prst="rect">
            <a:avLst/>
          </a:prstGeom>
          <a:noFill/>
          <a:ln>
            <a:noFill/>
          </a:ln>
        </p:spPr>
      </p:pic>
      <p:sp>
        <p:nvSpPr>
          <p:cNvPr id="138" name="Google Shape;138;g3f544089de4_0_568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139" name="Google Shape;139;g3f544089de4_0_568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140" name="Google Shape;140;g3f544089de4_0_568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4290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41" name="Google Shape;141;g3f544089de4_0_56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142" name="Google Shape;142;g3f544089de4_0_568"/>
          <p:cNvSpPr/>
          <p:nvPr/>
        </p:nvSpPr>
        <p:spPr>
          <a:xfrm>
            <a:off x="1147175" y="4663150"/>
            <a:ext cx="3425100" cy="3936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3" name="Google Shape;143;g3f544089de4_0_568"/>
          <p:cNvSpPr txBox="1"/>
          <p:nvPr/>
        </p:nvSpPr>
        <p:spPr>
          <a:xfrm>
            <a:off x="348948" y="4703625"/>
            <a:ext cx="3863400" cy="346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 b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CSE 160:</a:t>
            </a:r>
            <a:r>
              <a:rPr lang="en" sz="12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 Tuples &amp; Mutability</a:t>
            </a:r>
            <a:endParaRPr sz="1200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200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de Diagram">
  <p:cSld name="SECTION_TITLE_AND_DESCRIPTION_1">
    <p:spTree>
      <p:nvGrpSpPr>
        <p:cNvPr id="1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g3f544089de4_0_577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rgbClr val="F7F7F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146" name="Google Shape;146;g3f544089de4_0_577" descr="University of Washington &quot;W&quot; logo in purple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8533619" y="50956"/>
            <a:ext cx="548700" cy="548700"/>
          </a:xfrm>
          <a:prstGeom prst="rect">
            <a:avLst/>
          </a:prstGeom>
          <a:noFill/>
          <a:ln>
            <a:noFill/>
          </a:ln>
        </p:spPr>
      </p:pic>
      <p:sp>
        <p:nvSpPr>
          <p:cNvPr id="147" name="Google Shape;147;g3f544089de4_0_57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148" name="Google Shape;148;g3f544089de4_0_577"/>
          <p:cNvSpPr txBox="1">
            <a:spLocks noGrp="1"/>
          </p:cNvSpPr>
          <p:nvPr>
            <p:ph type="title"/>
          </p:nvPr>
        </p:nvSpPr>
        <p:spPr>
          <a:xfrm>
            <a:off x="311700" y="281925"/>
            <a:ext cx="3929100" cy="70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149" name="Google Shape;149;g3f544089de4_0_577"/>
          <p:cNvSpPr/>
          <p:nvPr/>
        </p:nvSpPr>
        <p:spPr>
          <a:xfrm>
            <a:off x="556875" y="4710200"/>
            <a:ext cx="4015200" cy="3465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0" name="Google Shape;150;g3f544089de4_0_577"/>
          <p:cNvSpPr txBox="1"/>
          <p:nvPr/>
        </p:nvSpPr>
        <p:spPr>
          <a:xfrm>
            <a:off x="348948" y="4703625"/>
            <a:ext cx="3863400" cy="346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 b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CSE 160:</a:t>
            </a:r>
            <a:r>
              <a:rPr lang="en" sz="12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 Tuples &amp; Mutability</a:t>
            </a:r>
            <a:endParaRPr sz="1200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200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1" name="Google Shape;151;g3f544089de4_0_577"/>
          <p:cNvSpPr txBox="1">
            <a:spLocks noGrp="1"/>
          </p:cNvSpPr>
          <p:nvPr>
            <p:ph type="body" idx="1"/>
          </p:nvPr>
        </p:nvSpPr>
        <p:spPr>
          <a:xfrm>
            <a:off x="4933875" y="672800"/>
            <a:ext cx="3863400" cy="3690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Font typeface="Roboto Mono"/>
              <a:buChar char="●"/>
              <a:defRPr>
                <a:latin typeface="Roboto Mono"/>
                <a:ea typeface="Roboto Mono"/>
                <a:cs typeface="Roboto Mono"/>
                <a:sym typeface="Roboto Mono"/>
              </a:defRPr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Font typeface="Roboto Mono"/>
              <a:buChar char="○"/>
              <a:defRPr>
                <a:latin typeface="Roboto Mono"/>
                <a:ea typeface="Roboto Mono"/>
                <a:cs typeface="Roboto Mono"/>
                <a:sym typeface="Roboto Mono"/>
              </a:defRPr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Font typeface="Roboto Mono"/>
              <a:buChar char="■"/>
              <a:defRPr>
                <a:latin typeface="Roboto Mono"/>
                <a:ea typeface="Roboto Mono"/>
                <a:cs typeface="Roboto Mono"/>
                <a:sym typeface="Roboto Mono"/>
              </a:defRPr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Font typeface="Roboto Mono"/>
              <a:buChar char="●"/>
              <a:defRPr>
                <a:latin typeface="Roboto Mono"/>
                <a:ea typeface="Roboto Mono"/>
                <a:cs typeface="Roboto Mono"/>
                <a:sym typeface="Roboto Mono"/>
              </a:defRPr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Font typeface="Roboto Mono"/>
              <a:buChar char="○"/>
              <a:defRPr>
                <a:latin typeface="Roboto Mono"/>
                <a:ea typeface="Roboto Mono"/>
                <a:cs typeface="Roboto Mono"/>
                <a:sym typeface="Roboto Mono"/>
              </a:defRPr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Font typeface="Roboto Mono"/>
              <a:buChar char="■"/>
              <a:defRPr>
                <a:latin typeface="Roboto Mono"/>
                <a:ea typeface="Roboto Mono"/>
                <a:cs typeface="Roboto Mono"/>
                <a:sym typeface="Roboto Mono"/>
              </a:defRPr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Font typeface="Roboto Mono"/>
              <a:buChar char="●"/>
              <a:defRPr>
                <a:latin typeface="Roboto Mono"/>
                <a:ea typeface="Roboto Mono"/>
                <a:cs typeface="Roboto Mono"/>
                <a:sym typeface="Roboto Mono"/>
              </a:defRPr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Font typeface="Roboto Mono"/>
              <a:buChar char="○"/>
              <a:defRPr>
                <a:latin typeface="Roboto Mono"/>
                <a:ea typeface="Roboto Mono"/>
                <a:cs typeface="Roboto Mono"/>
                <a:sym typeface="Roboto Mono"/>
              </a:defRPr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Font typeface="Roboto Mono"/>
              <a:buChar char="■"/>
              <a:defRPr>
                <a:latin typeface="Roboto Mono"/>
                <a:ea typeface="Roboto Mono"/>
                <a:cs typeface="Roboto Mono"/>
                <a:sym typeface="Roboto Mono"/>
              </a:defRPr>
            </a:lvl9pPr>
          </a:lstStyle>
          <a:p>
            <a:endParaRPr/>
          </a:p>
        </p:txBody>
      </p:sp>
      <p:sp>
        <p:nvSpPr>
          <p:cNvPr id="152" name="Google Shape;152;g3f544089de4_0_577"/>
          <p:cNvSpPr txBox="1">
            <a:spLocks noGrp="1"/>
          </p:cNvSpPr>
          <p:nvPr>
            <p:ph type="body" idx="2"/>
          </p:nvPr>
        </p:nvSpPr>
        <p:spPr>
          <a:xfrm>
            <a:off x="339450" y="989325"/>
            <a:ext cx="3873600" cy="3486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4290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g3f544089de4_0_586"/>
          <p:cNvSpPr txBox="1">
            <a:spLocks noGrp="1"/>
          </p:cNvSpPr>
          <p:nvPr>
            <p:ph type="body" idx="1"/>
          </p:nvPr>
        </p:nvSpPr>
        <p:spPr>
          <a:xfrm>
            <a:off x="311700" y="412863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155" name="Google Shape;155;g3f544089de4_0_58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Google Shape;157;g3f544089de4_0_589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158" name="Google Shape;158;g3f544089de4_0_589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59" name="Google Shape;159;g3f544089de4_0_58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g3f544089de4_0_59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emplate Information">
  <p:cSld name="CUSTOM">
    <p:spTree>
      <p:nvGrpSpPr>
        <p:cNvPr id="1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Google Shape;163;g3f544089de4_0_595"/>
          <p:cNvSpPr txBox="1"/>
          <p:nvPr/>
        </p:nvSpPr>
        <p:spPr>
          <a:xfrm>
            <a:off x="417950" y="316025"/>
            <a:ext cx="4587300" cy="44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Template Information</a:t>
            </a:r>
            <a:endParaRPr sz="18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4" name="Google Shape;164;g3f544089de4_0_595"/>
          <p:cNvSpPr txBox="1"/>
          <p:nvPr/>
        </p:nvSpPr>
        <p:spPr>
          <a:xfrm>
            <a:off x="417950" y="856300"/>
            <a:ext cx="6289800" cy="397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</a:rPr>
              <a:t>This slide template was designed by James Weichert for UW CSE lectures.  </a:t>
            </a:r>
            <a:endParaRPr>
              <a:solidFill>
                <a:srgbClr val="434343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5" name="Google Shape;165;g3f544089de4_0_595"/>
          <p:cNvSpPr txBox="1"/>
          <p:nvPr/>
        </p:nvSpPr>
        <p:spPr>
          <a:xfrm>
            <a:off x="1249300" y="1345569"/>
            <a:ext cx="1335300" cy="44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</a:rPr>
              <a:t>Accent Colors</a:t>
            </a:r>
            <a:endParaRPr b="1">
              <a:solidFill>
                <a:srgbClr val="434343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6" name="Google Shape;166;g3f544089de4_0_595"/>
          <p:cNvSpPr/>
          <p:nvPr/>
        </p:nvSpPr>
        <p:spPr>
          <a:xfrm>
            <a:off x="1126975" y="2227095"/>
            <a:ext cx="336300" cy="32610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7" name="Google Shape;167;g3f544089de4_0_595"/>
          <p:cNvSpPr txBox="1"/>
          <p:nvPr/>
        </p:nvSpPr>
        <p:spPr>
          <a:xfrm>
            <a:off x="1626475" y="2165895"/>
            <a:ext cx="1141800" cy="44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#475D9A</a:t>
            </a:r>
            <a:endParaRPr sz="1800" b="1">
              <a:solidFill>
                <a:schemeClr val="accen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8" name="Google Shape;168;g3f544089de4_0_595"/>
          <p:cNvSpPr/>
          <p:nvPr/>
        </p:nvSpPr>
        <p:spPr>
          <a:xfrm>
            <a:off x="1126975" y="2675595"/>
            <a:ext cx="336300" cy="3261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9" name="Google Shape;169;g3f544089de4_0_595"/>
          <p:cNvSpPr txBox="1"/>
          <p:nvPr/>
        </p:nvSpPr>
        <p:spPr>
          <a:xfrm>
            <a:off x="1626475" y="2614395"/>
            <a:ext cx="1141800" cy="44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>
                <a:solidFill>
                  <a:schemeClr val="accent2"/>
                </a:solidFill>
                <a:latin typeface="Calibri"/>
                <a:ea typeface="Calibri"/>
                <a:cs typeface="Calibri"/>
                <a:sym typeface="Calibri"/>
              </a:rPr>
              <a:t>#8264A6</a:t>
            </a:r>
            <a:endParaRPr sz="1800" b="1">
              <a:solidFill>
                <a:schemeClr val="accent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0" name="Google Shape;170;g3f544089de4_0_595"/>
          <p:cNvSpPr/>
          <p:nvPr/>
        </p:nvSpPr>
        <p:spPr>
          <a:xfrm>
            <a:off x="1126975" y="3124095"/>
            <a:ext cx="336300" cy="326100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1" name="Google Shape;171;g3f544089de4_0_595"/>
          <p:cNvSpPr txBox="1"/>
          <p:nvPr/>
        </p:nvSpPr>
        <p:spPr>
          <a:xfrm>
            <a:off x="1626475" y="3062895"/>
            <a:ext cx="1141800" cy="44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>
                <a:solidFill>
                  <a:schemeClr val="accent3"/>
                </a:solidFill>
                <a:latin typeface="Calibri"/>
                <a:ea typeface="Calibri"/>
                <a:cs typeface="Calibri"/>
                <a:sym typeface="Calibri"/>
              </a:rPr>
              <a:t>#577656</a:t>
            </a:r>
            <a:endParaRPr sz="1800" b="1">
              <a:solidFill>
                <a:schemeClr val="accent3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2" name="Google Shape;172;g3f544089de4_0_595"/>
          <p:cNvSpPr/>
          <p:nvPr/>
        </p:nvSpPr>
        <p:spPr>
          <a:xfrm>
            <a:off x="1126975" y="3572595"/>
            <a:ext cx="336300" cy="32610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3" name="Google Shape;173;g3f544089de4_0_595"/>
          <p:cNvSpPr txBox="1"/>
          <p:nvPr/>
        </p:nvSpPr>
        <p:spPr>
          <a:xfrm>
            <a:off x="1626475" y="3511395"/>
            <a:ext cx="1141800" cy="44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rPr>
              <a:t>#AB5457</a:t>
            </a:r>
            <a:endParaRPr sz="1800" b="1">
              <a:solidFill>
                <a:schemeClr val="accent4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4" name="Google Shape;174;g3f544089de4_0_595"/>
          <p:cNvSpPr/>
          <p:nvPr/>
        </p:nvSpPr>
        <p:spPr>
          <a:xfrm>
            <a:off x="1126975" y="4021095"/>
            <a:ext cx="336300" cy="326100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5" name="Google Shape;175;g3f544089de4_0_595"/>
          <p:cNvSpPr txBox="1"/>
          <p:nvPr/>
        </p:nvSpPr>
        <p:spPr>
          <a:xfrm>
            <a:off x="1626475" y="3959895"/>
            <a:ext cx="1141800" cy="44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>
                <a:solidFill>
                  <a:schemeClr val="accent5"/>
                </a:solidFill>
                <a:latin typeface="Calibri"/>
                <a:ea typeface="Calibri"/>
                <a:cs typeface="Calibri"/>
                <a:sym typeface="Calibri"/>
              </a:rPr>
              <a:t>#AB5457 </a:t>
            </a:r>
            <a:endParaRPr sz="1800" b="1">
              <a:solidFill>
                <a:schemeClr val="accent5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6" name="Google Shape;176;g3f544089de4_0_595"/>
          <p:cNvSpPr txBox="1"/>
          <p:nvPr/>
        </p:nvSpPr>
        <p:spPr>
          <a:xfrm>
            <a:off x="2605096" y="3970293"/>
            <a:ext cx="336300" cy="397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*</a:t>
            </a:r>
            <a:endParaRPr sz="1200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7" name="Google Shape;177;g3f544089de4_0_595"/>
          <p:cNvSpPr txBox="1"/>
          <p:nvPr/>
        </p:nvSpPr>
        <p:spPr>
          <a:xfrm>
            <a:off x="1126975" y="4490174"/>
            <a:ext cx="1814400" cy="509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* only WCAG 2.1 AA compliant for large text </a:t>
            </a:r>
            <a:endParaRPr sz="1000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8" name="Google Shape;178;g3f544089de4_0_595"/>
          <p:cNvSpPr txBox="1"/>
          <p:nvPr/>
        </p:nvSpPr>
        <p:spPr>
          <a:xfrm>
            <a:off x="3664800" y="1345577"/>
            <a:ext cx="1814400" cy="44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</a:rPr>
              <a:t>Background Colors</a:t>
            </a:r>
            <a:endParaRPr b="1">
              <a:solidFill>
                <a:srgbClr val="434343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9" name="Google Shape;179;g3f544089de4_0_595"/>
          <p:cNvSpPr/>
          <p:nvPr/>
        </p:nvSpPr>
        <p:spPr>
          <a:xfrm>
            <a:off x="3934650" y="2191395"/>
            <a:ext cx="1274700" cy="397500"/>
          </a:xfrm>
          <a:prstGeom prst="roundRect">
            <a:avLst>
              <a:gd name="adj" fmla="val 16667"/>
            </a:avLst>
          </a:prstGeom>
          <a:solidFill>
            <a:srgbClr val="3A4C7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#3A4C7E</a:t>
            </a:r>
            <a:endParaRPr sz="1800" b="1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0" name="Google Shape;180;g3f544089de4_0_595"/>
          <p:cNvSpPr/>
          <p:nvPr/>
        </p:nvSpPr>
        <p:spPr>
          <a:xfrm>
            <a:off x="3934650" y="2639895"/>
            <a:ext cx="1274700" cy="397500"/>
          </a:xfrm>
          <a:prstGeom prst="roundRect">
            <a:avLst>
              <a:gd name="adj" fmla="val 16667"/>
            </a:avLst>
          </a:prstGeom>
          <a:solidFill>
            <a:srgbClr val="5F477B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#5F477B</a:t>
            </a:r>
            <a:endParaRPr sz="1800" b="1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1" name="Google Shape;181;g3f544089de4_0_595"/>
          <p:cNvSpPr/>
          <p:nvPr/>
        </p:nvSpPr>
        <p:spPr>
          <a:xfrm>
            <a:off x="3934650" y="3088395"/>
            <a:ext cx="1274700" cy="397500"/>
          </a:xfrm>
          <a:prstGeom prst="roundRect">
            <a:avLst>
              <a:gd name="adj" fmla="val 16667"/>
            </a:avLst>
          </a:prstGeom>
          <a:solidFill>
            <a:srgbClr val="41594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#415940</a:t>
            </a:r>
            <a:endParaRPr sz="1800" b="1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2" name="Google Shape;182;g3f544089de4_0_595"/>
          <p:cNvSpPr/>
          <p:nvPr/>
        </p:nvSpPr>
        <p:spPr>
          <a:xfrm>
            <a:off x="3934650" y="3536895"/>
            <a:ext cx="1274700" cy="397500"/>
          </a:xfrm>
          <a:prstGeom prst="roundRect">
            <a:avLst>
              <a:gd name="adj" fmla="val 16667"/>
            </a:avLst>
          </a:prstGeom>
          <a:solidFill>
            <a:srgbClr val="883F4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#883F41</a:t>
            </a:r>
            <a:endParaRPr sz="1800" b="1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3" name="Google Shape;183;g3f544089de4_0_595"/>
          <p:cNvSpPr txBox="1"/>
          <p:nvPr/>
        </p:nvSpPr>
        <p:spPr>
          <a:xfrm>
            <a:off x="984250" y="1656213"/>
            <a:ext cx="1865400" cy="397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At least WCAG 2.1 </a:t>
            </a:r>
            <a:r>
              <a:rPr lang="en" sz="1000" u="sng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AA</a:t>
            </a:r>
            <a:r>
              <a:rPr lang="en" sz="1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compliant on a white background</a:t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4" name="Google Shape;184;g3f544089de4_0_595"/>
          <p:cNvSpPr txBox="1"/>
          <p:nvPr/>
        </p:nvSpPr>
        <p:spPr>
          <a:xfrm>
            <a:off x="3639300" y="1656213"/>
            <a:ext cx="1865400" cy="397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WCAG 2.1 </a:t>
            </a:r>
            <a:r>
              <a:rPr lang="en" sz="1000" u="sng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AAA</a:t>
            </a:r>
            <a:r>
              <a:rPr lang="en" sz="1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compliant with white text</a:t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5" name="Google Shape;185;g3f544089de4_0_59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186" name="Google Shape;186;g3f544089de4_0_595"/>
          <p:cNvSpPr txBox="1"/>
          <p:nvPr/>
        </p:nvSpPr>
        <p:spPr>
          <a:xfrm>
            <a:off x="6559388" y="1345569"/>
            <a:ext cx="1335300" cy="44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</a:rPr>
              <a:t>Text Colors</a:t>
            </a:r>
            <a:endParaRPr b="1">
              <a:solidFill>
                <a:srgbClr val="434343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7" name="Google Shape;187;g3f544089de4_0_595"/>
          <p:cNvSpPr/>
          <p:nvPr/>
        </p:nvSpPr>
        <p:spPr>
          <a:xfrm>
            <a:off x="6437063" y="2227095"/>
            <a:ext cx="336300" cy="326100"/>
          </a:xfrm>
          <a:prstGeom prst="ellipse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8" name="Google Shape;188;g3f544089de4_0_595"/>
          <p:cNvSpPr txBox="1"/>
          <p:nvPr/>
        </p:nvSpPr>
        <p:spPr>
          <a:xfrm>
            <a:off x="6936563" y="2165895"/>
            <a:ext cx="1141800" cy="44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#434343</a:t>
            </a:r>
            <a:endParaRPr sz="18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9" name="Google Shape;189;g3f544089de4_0_595"/>
          <p:cNvSpPr txBox="1"/>
          <p:nvPr/>
        </p:nvSpPr>
        <p:spPr>
          <a:xfrm>
            <a:off x="6294338" y="1656213"/>
            <a:ext cx="1865400" cy="397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At least WCAG 2.1 </a:t>
            </a:r>
            <a:r>
              <a:rPr lang="en" sz="1000" u="sng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AA</a:t>
            </a:r>
            <a:r>
              <a:rPr lang="en" sz="1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compliant on a white background</a:t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0" name="Google Shape;190;g3f544089de4_0_595"/>
          <p:cNvSpPr/>
          <p:nvPr/>
        </p:nvSpPr>
        <p:spPr>
          <a:xfrm>
            <a:off x="6437063" y="2675595"/>
            <a:ext cx="336300" cy="326100"/>
          </a:xfrm>
          <a:prstGeom prst="ellipse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1" name="Google Shape;191;g3f544089de4_0_595"/>
          <p:cNvSpPr txBox="1"/>
          <p:nvPr/>
        </p:nvSpPr>
        <p:spPr>
          <a:xfrm>
            <a:off x="6936563" y="2614395"/>
            <a:ext cx="1141800" cy="44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#767676</a:t>
            </a:r>
            <a:endParaRPr sz="1800" b="1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2" name="Google Shape;192;g3f544089de4_0_595"/>
          <p:cNvSpPr txBox="1"/>
          <p:nvPr/>
        </p:nvSpPr>
        <p:spPr>
          <a:xfrm>
            <a:off x="6559388" y="3124107"/>
            <a:ext cx="1335300" cy="44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</a:rPr>
              <a:t>Misc. Colors</a:t>
            </a:r>
            <a:endParaRPr b="1">
              <a:solidFill>
                <a:srgbClr val="434343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3" name="Google Shape;193;g3f544089de4_0_595"/>
          <p:cNvSpPr/>
          <p:nvPr/>
        </p:nvSpPr>
        <p:spPr>
          <a:xfrm>
            <a:off x="6437063" y="3892132"/>
            <a:ext cx="336300" cy="326100"/>
          </a:xfrm>
          <a:prstGeom prst="ellipse">
            <a:avLst/>
          </a:pr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4" name="Google Shape;194;g3f544089de4_0_595"/>
          <p:cNvSpPr txBox="1"/>
          <p:nvPr/>
        </p:nvSpPr>
        <p:spPr>
          <a:xfrm>
            <a:off x="6936563" y="3830932"/>
            <a:ext cx="1141800" cy="44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>
                <a:solidFill>
                  <a:schemeClr val="accent6"/>
                </a:solidFill>
                <a:latin typeface="Calibri"/>
                <a:ea typeface="Calibri"/>
                <a:cs typeface="Calibri"/>
                <a:sym typeface="Calibri"/>
              </a:rPr>
              <a:t>#DAB153</a:t>
            </a:r>
            <a:endParaRPr sz="1800" b="1">
              <a:solidFill>
                <a:schemeClr val="accent6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5" name="Google Shape;195;g3f544089de4_0_595"/>
          <p:cNvSpPr txBox="1"/>
          <p:nvPr/>
        </p:nvSpPr>
        <p:spPr>
          <a:xfrm>
            <a:off x="6294350" y="3434759"/>
            <a:ext cx="1865400" cy="274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 i="1" u="sng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Only</a:t>
            </a:r>
            <a:r>
              <a:rPr lang="en" sz="1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for non-text decoration</a:t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6" name="Google Shape;196;g3f544089de4_0_595"/>
          <p:cNvSpPr/>
          <p:nvPr/>
        </p:nvSpPr>
        <p:spPr>
          <a:xfrm>
            <a:off x="3934650" y="4015770"/>
            <a:ext cx="1274700" cy="397500"/>
          </a:xfrm>
          <a:prstGeom prst="roundRect">
            <a:avLst>
              <a:gd name="adj" fmla="val 16667"/>
            </a:avLst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#FDF6E7</a:t>
            </a:r>
            <a:endParaRPr sz="18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7" name="Google Shape;197;g3f544089de4_0_595"/>
          <p:cNvSpPr txBox="1"/>
          <p:nvPr/>
        </p:nvSpPr>
        <p:spPr>
          <a:xfrm>
            <a:off x="5173451" y="3995380"/>
            <a:ext cx="336300" cy="397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**</a:t>
            </a:r>
            <a:endParaRPr sz="1200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8" name="Google Shape;198;g3f544089de4_0_595"/>
          <p:cNvSpPr txBox="1"/>
          <p:nvPr/>
        </p:nvSpPr>
        <p:spPr>
          <a:xfrm>
            <a:off x="6253250" y="4490175"/>
            <a:ext cx="1947600" cy="509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** WCAG 2.1 AA compliant with grey,  blue, purple, and green text</a:t>
            </a:r>
            <a:endParaRPr sz="1000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g3ef67936621_0_2183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22" name="Google Shape;22;g3ef67936621_0_2183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23" name="Google Shape;23;g3ef67936621_0_218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de Diagram">
  <p:cSld name="SECTION_TITLE_AND_DESCRIPTION_1"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g3ef67936621_0_2171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rgbClr val="F7F7F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6" name="Google Shape;26;g3ef67936621_0_2171" descr="University of Washington &quot;W&quot; logo in purple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8533619" y="50956"/>
            <a:ext cx="548700" cy="548700"/>
          </a:xfrm>
          <a:prstGeom prst="rect">
            <a:avLst/>
          </a:prstGeom>
          <a:noFill/>
          <a:ln>
            <a:noFill/>
          </a:ln>
        </p:spPr>
      </p:pic>
      <p:sp>
        <p:nvSpPr>
          <p:cNvPr id="27" name="Google Shape;27;g3ef67936621_0_217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28" name="Google Shape;28;g3ef67936621_0_2171"/>
          <p:cNvSpPr txBox="1">
            <a:spLocks noGrp="1"/>
          </p:cNvSpPr>
          <p:nvPr>
            <p:ph type="title"/>
          </p:nvPr>
        </p:nvSpPr>
        <p:spPr>
          <a:xfrm>
            <a:off x="311700" y="281925"/>
            <a:ext cx="3929100" cy="70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29" name="Google Shape;29;g3ef67936621_0_2171"/>
          <p:cNvSpPr/>
          <p:nvPr/>
        </p:nvSpPr>
        <p:spPr>
          <a:xfrm>
            <a:off x="556875" y="4710200"/>
            <a:ext cx="4015200" cy="3465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0" name="Google Shape;30;g3ef67936621_0_2171"/>
          <p:cNvSpPr txBox="1"/>
          <p:nvPr/>
        </p:nvSpPr>
        <p:spPr>
          <a:xfrm>
            <a:off x="348948" y="4703625"/>
            <a:ext cx="3863400" cy="346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" sz="1200" b="1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CSE 160:</a:t>
            </a:r>
            <a:r>
              <a:rPr lang="en" sz="12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 File I/O + Dictionaries</a:t>
            </a:r>
            <a:endParaRPr sz="1200" b="0" i="0" u="none" strike="noStrike" cap="none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" name="Google Shape;31;g3ef67936621_0_2171"/>
          <p:cNvSpPr txBox="1">
            <a:spLocks noGrp="1"/>
          </p:cNvSpPr>
          <p:nvPr>
            <p:ph type="body" idx="1"/>
          </p:nvPr>
        </p:nvSpPr>
        <p:spPr>
          <a:xfrm>
            <a:off x="4933875" y="672800"/>
            <a:ext cx="3863400" cy="369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Font typeface="Roboto Mono"/>
              <a:buChar char="●"/>
              <a:defRPr>
                <a:latin typeface="Roboto Mono"/>
                <a:ea typeface="Roboto Mono"/>
                <a:cs typeface="Roboto Mono"/>
                <a:sym typeface="Roboto Mono"/>
              </a:defRPr>
            </a:lvl1pPr>
            <a:lvl2pPr marL="914400" lvl="1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Font typeface="Roboto Mono"/>
              <a:buChar char="○"/>
              <a:defRPr>
                <a:latin typeface="Roboto Mono"/>
                <a:ea typeface="Roboto Mono"/>
                <a:cs typeface="Roboto Mono"/>
                <a:sym typeface="Roboto Mono"/>
              </a:defRPr>
            </a:lvl2pPr>
            <a:lvl3pPr marL="1371600" lvl="2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Font typeface="Roboto Mono"/>
              <a:buChar char="■"/>
              <a:defRPr>
                <a:latin typeface="Roboto Mono"/>
                <a:ea typeface="Roboto Mono"/>
                <a:cs typeface="Roboto Mono"/>
                <a:sym typeface="Roboto Mono"/>
              </a:defRPr>
            </a:lvl3pPr>
            <a:lvl4pPr marL="1828800" lvl="3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Font typeface="Roboto Mono"/>
              <a:buChar char="●"/>
              <a:defRPr>
                <a:latin typeface="Roboto Mono"/>
                <a:ea typeface="Roboto Mono"/>
                <a:cs typeface="Roboto Mono"/>
                <a:sym typeface="Roboto Mono"/>
              </a:defRPr>
            </a:lvl4pPr>
            <a:lvl5pPr marL="2286000" lvl="4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Font typeface="Roboto Mono"/>
              <a:buChar char="○"/>
              <a:defRPr>
                <a:latin typeface="Roboto Mono"/>
                <a:ea typeface="Roboto Mono"/>
                <a:cs typeface="Roboto Mono"/>
                <a:sym typeface="Roboto Mono"/>
              </a:defRPr>
            </a:lvl5pPr>
            <a:lvl6pPr marL="2743200" lvl="5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Font typeface="Roboto Mono"/>
              <a:buChar char="■"/>
              <a:defRPr>
                <a:latin typeface="Roboto Mono"/>
                <a:ea typeface="Roboto Mono"/>
                <a:cs typeface="Roboto Mono"/>
                <a:sym typeface="Roboto Mono"/>
              </a:defRPr>
            </a:lvl6pPr>
            <a:lvl7pPr marL="3200400" lvl="6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Font typeface="Roboto Mono"/>
              <a:buChar char="●"/>
              <a:defRPr>
                <a:latin typeface="Roboto Mono"/>
                <a:ea typeface="Roboto Mono"/>
                <a:cs typeface="Roboto Mono"/>
                <a:sym typeface="Roboto Mono"/>
              </a:defRPr>
            </a:lvl7pPr>
            <a:lvl8pPr marL="3657600" lvl="7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Font typeface="Roboto Mono"/>
              <a:buChar char="○"/>
              <a:defRPr>
                <a:latin typeface="Roboto Mono"/>
                <a:ea typeface="Roboto Mono"/>
                <a:cs typeface="Roboto Mono"/>
                <a:sym typeface="Roboto Mono"/>
              </a:defRPr>
            </a:lvl8pPr>
            <a:lvl9pPr marL="4114800" lvl="8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Font typeface="Roboto Mono"/>
              <a:buChar char="■"/>
              <a:defRPr>
                <a:latin typeface="Roboto Mono"/>
                <a:ea typeface="Roboto Mono"/>
                <a:cs typeface="Roboto Mono"/>
                <a:sym typeface="Roboto Mono"/>
              </a:defRPr>
            </a:lvl9pPr>
          </a:lstStyle>
          <a:p>
            <a:endParaRPr/>
          </a:p>
        </p:txBody>
      </p:sp>
      <p:sp>
        <p:nvSpPr>
          <p:cNvPr id="32" name="Google Shape;32;g3ef67936621_0_2171"/>
          <p:cNvSpPr txBox="1">
            <a:spLocks noGrp="1"/>
          </p:cNvSpPr>
          <p:nvPr>
            <p:ph type="body" idx="2"/>
          </p:nvPr>
        </p:nvSpPr>
        <p:spPr>
          <a:xfrm>
            <a:off x="339450" y="989325"/>
            <a:ext cx="3873600" cy="348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2pPr>
            <a:lvl3pPr marL="1371600" lvl="2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g3ef67936621_0_214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35" name="Google Shape;35;g3ef67936621_0_2140"/>
          <p:cNvSpPr txBox="1">
            <a:spLocks noGrp="1"/>
          </p:cNvSpPr>
          <p:nvPr>
            <p:ph type="title"/>
          </p:nvPr>
        </p:nvSpPr>
        <p:spPr>
          <a:xfrm>
            <a:off x="813300" y="2150850"/>
            <a:ext cx="7517400" cy="84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g3ef67936621_0_214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38" name="Google Shape;38;g3ef67936621_0_2147"/>
          <p:cNvSpPr txBox="1">
            <a:spLocks noGrp="1"/>
          </p:cNvSpPr>
          <p:nvPr>
            <p:ph type="body" idx="1"/>
          </p:nvPr>
        </p:nvSpPr>
        <p:spPr>
          <a:xfrm>
            <a:off x="311700" y="105053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2pPr>
            <a:lvl3pPr marL="1371600" lvl="2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39" name="Google Shape;39;g3ef67936621_0_2147"/>
          <p:cNvSpPr txBox="1">
            <a:spLocks noGrp="1"/>
          </p:cNvSpPr>
          <p:nvPr>
            <p:ph type="body" idx="2"/>
          </p:nvPr>
        </p:nvSpPr>
        <p:spPr>
          <a:xfrm>
            <a:off x="4832400" y="105053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2pPr>
            <a:lvl3pPr marL="1371600" lvl="2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g3ef67936621_0_2147"/>
          <p:cNvSpPr txBox="1">
            <a:spLocks noGrp="1"/>
          </p:cNvSpPr>
          <p:nvPr>
            <p:ph type="title"/>
          </p:nvPr>
        </p:nvSpPr>
        <p:spPr>
          <a:xfrm>
            <a:off x="311700" y="281921"/>
            <a:ext cx="8520600" cy="70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g3ef67936621_0_2152"/>
          <p:cNvSpPr txBox="1">
            <a:spLocks noGrp="1"/>
          </p:cNvSpPr>
          <p:nvPr>
            <p:ph type="title"/>
          </p:nvPr>
        </p:nvSpPr>
        <p:spPr>
          <a:xfrm>
            <a:off x="311700" y="281921"/>
            <a:ext cx="8520600" cy="70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g3ef67936621_0_215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g3ef67936621_0_215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46" name="Google Shape;46;g3ef67936621_0_2155"/>
          <p:cNvSpPr txBox="1">
            <a:spLocks noGrp="1"/>
          </p:cNvSpPr>
          <p:nvPr>
            <p:ph type="title"/>
          </p:nvPr>
        </p:nvSpPr>
        <p:spPr>
          <a:xfrm>
            <a:off x="311700" y="281921"/>
            <a:ext cx="8520600" cy="70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g3ef67936621_0_2155"/>
          <p:cNvSpPr txBox="1">
            <a:spLocks noGrp="1"/>
          </p:cNvSpPr>
          <p:nvPr>
            <p:ph type="body" idx="1"/>
          </p:nvPr>
        </p:nvSpPr>
        <p:spPr>
          <a:xfrm>
            <a:off x="311700" y="105053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2pPr>
            <a:lvl3pPr marL="1371600" lvl="2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g3ef67936621_0_2159"/>
          <p:cNvSpPr txBox="1">
            <a:spLocks noGrp="1"/>
          </p:cNvSpPr>
          <p:nvPr>
            <p:ph type="title"/>
          </p:nvPr>
        </p:nvSpPr>
        <p:spPr>
          <a:xfrm>
            <a:off x="1388100" y="480725"/>
            <a:ext cx="6367800" cy="409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50" name="Google Shape;50;g3ef67936621_0_215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13" Type="http://schemas.openxmlformats.org/officeDocument/2006/relationships/slideLayout" Target="../slideLayouts/slideLayout26.xml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slideLayout" Target="../slideLayouts/slideLayout25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Relationship Id="rId1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oogle Shape;6;g3ef67936621_0_2129" descr="University of Washington &quot;W&quot; logo in purple"/>
          <p:cNvPicPr preferRelativeResize="0"/>
          <p:nvPr/>
        </p:nvPicPr>
        <p:blipFill rotWithShape="1">
          <a:blip r:embed="rId15">
            <a:alphaModFix/>
          </a:blip>
          <a:srcRect/>
          <a:stretch/>
        </p:blipFill>
        <p:spPr>
          <a:xfrm>
            <a:off x="8533619" y="50956"/>
            <a:ext cx="548700" cy="548700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Google Shape;7;g3ef67936621_0_212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8" name="Google Shape;8;g3ef67936621_0_2129"/>
          <p:cNvSpPr txBox="1"/>
          <p:nvPr/>
        </p:nvSpPr>
        <p:spPr>
          <a:xfrm>
            <a:off x="2640300" y="4703625"/>
            <a:ext cx="3863400" cy="346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" sz="1200" b="1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CSE 160:</a:t>
            </a:r>
            <a:r>
              <a:rPr lang="en" sz="12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" sz="12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Tuples &amp; Mutability</a:t>
            </a:r>
            <a:endParaRPr sz="1200" b="0" i="0" u="none" strike="noStrike" cap="none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endParaRPr sz="1200" b="0" i="0" u="none" strike="noStrike" cap="none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" name="Google Shape;9;g3ef67936621_0_2129"/>
          <p:cNvSpPr txBox="1">
            <a:spLocks noGrp="1"/>
          </p:cNvSpPr>
          <p:nvPr>
            <p:ph type="body" idx="1"/>
          </p:nvPr>
        </p:nvSpPr>
        <p:spPr>
          <a:xfrm>
            <a:off x="311700" y="1050525"/>
            <a:ext cx="8520600" cy="354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●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Char char="○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Char char="■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Char char="●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Char char="○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Char char="■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Char char="●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Char char="○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Char char="■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g3ef67936621_0_2129"/>
          <p:cNvSpPr txBox="1">
            <a:spLocks noGrp="1"/>
          </p:cNvSpPr>
          <p:nvPr>
            <p:ph type="title"/>
          </p:nvPr>
        </p:nvSpPr>
        <p:spPr>
          <a:xfrm>
            <a:off x="311700" y="281921"/>
            <a:ext cx="8520600" cy="70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" name="Google Shape;103;g3f544089de4_0_535" descr="University of Washington &quot;W&quot; logo in purple"/>
          <p:cNvPicPr preferRelativeResize="0"/>
          <p:nvPr/>
        </p:nvPicPr>
        <p:blipFill>
          <a:blip r:embed="rId15">
            <a:alphaModFix/>
          </a:blip>
          <a:stretch>
            <a:fillRect/>
          </a:stretch>
        </p:blipFill>
        <p:spPr>
          <a:xfrm>
            <a:off x="8533619" y="50956"/>
            <a:ext cx="548700" cy="548700"/>
          </a:xfrm>
          <a:prstGeom prst="rect">
            <a:avLst/>
          </a:prstGeom>
          <a:noFill/>
          <a:ln>
            <a:noFill/>
          </a:ln>
        </p:spPr>
      </p:pic>
      <p:sp>
        <p:nvSpPr>
          <p:cNvPr id="104" name="Google Shape;104;g3f544089de4_0_53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r">
              <a:buNone/>
              <a:defRPr sz="10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algn="r">
              <a:buNone/>
              <a:defRPr sz="10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algn="r">
              <a:buNone/>
              <a:defRPr sz="10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algn="r">
              <a:buNone/>
              <a:defRPr sz="10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algn="r">
              <a:buNone/>
              <a:defRPr sz="10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algn="r">
              <a:buNone/>
              <a:defRPr sz="10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algn="r">
              <a:buNone/>
              <a:defRPr sz="10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algn="r">
              <a:buNone/>
              <a:defRPr sz="10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105" name="Google Shape;105;g3f544089de4_0_535"/>
          <p:cNvSpPr txBox="1"/>
          <p:nvPr/>
        </p:nvSpPr>
        <p:spPr>
          <a:xfrm>
            <a:off x="2640300" y="4703625"/>
            <a:ext cx="3863400" cy="346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 b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CSE 160:</a:t>
            </a:r>
            <a:r>
              <a:rPr lang="en" sz="12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 Tuples &amp; Mutability</a:t>
            </a:r>
            <a:endParaRPr sz="1200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6" name="Google Shape;106;g3f544089de4_0_535"/>
          <p:cNvSpPr txBox="1">
            <a:spLocks noGrp="1"/>
          </p:cNvSpPr>
          <p:nvPr>
            <p:ph type="body" idx="1"/>
          </p:nvPr>
        </p:nvSpPr>
        <p:spPr>
          <a:xfrm>
            <a:off x="311700" y="1050525"/>
            <a:ext cx="8520600" cy="354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●"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Char char="○"/>
              <a:defRPr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Char char="■"/>
              <a:defRPr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Char char="●"/>
              <a:defRPr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Char char="○"/>
              <a:defRPr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Char char="■"/>
              <a:defRPr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Char char="●"/>
              <a:defRPr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Char char="○"/>
              <a:defRPr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Char char="■"/>
              <a:defRPr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7" name="Google Shape;107;g3f544089de4_0_535"/>
          <p:cNvSpPr txBox="1">
            <a:spLocks noGrp="1"/>
          </p:cNvSpPr>
          <p:nvPr>
            <p:ph type="title"/>
          </p:nvPr>
        </p:nvSpPr>
        <p:spPr>
          <a:xfrm>
            <a:off x="311700" y="281921"/>
            <a:ext cx="8520600" cy="70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  <a:defRPr sz="3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  <a:defRPr sz="3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  <a:defRPr sz="3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  <a:defRPr sz="3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  <a:defRPr sz="3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  <a:defRPr sz="3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  <a:defRPr sz="3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  <a:defRPr sz="3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  <a:defRPr sz="3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  <p:sldLayoutId id="2147483674" r:id="rId12"/>
    <p:sldLayoutId id="2147483675" r:id="rId13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pythontutor.com/visualize.html#code=a%20%3D%20%22hello%20world%22%0Aa%5B0%5D%20%3D%20%22H%22%0Aa.append%28%22cse%22%29%0Aa.remove%28%22l%22%29&amp;cumulative=false&amp;heapPrimitives=false&amp;mode=edit&amp;origin=opt-frontend.js&amp;py=311&amp;rawInputLstJSON=%5B%5D&amp;textReferences=false" TargetMode="Externa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6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s://pythontutor.com/visualize.html#code=fav_color%20%3D%20%7B%22asalguer%22%3A%20%22blue%22,%20%22jamespw%22%3A%20%22green%22,%0A%20%20%20%20%20%20%20%20%20%20%20%20%20%22danimaor%22%3A%20%22purple%22,%20%22kellenx%22%3A%20%22blue%22,%0A%20%20%20%20%20%20%20%20%20%20%20%20%20%22guyzur%22%3A%20%22purple%22,%20%22vatray%22%3A%20%22gold%22%7D%0A%0Afor%20uwnetid,%20color%20in%20fav_color.items%28%29%3A%0A%20%20%20%20print%28%22favorite%20color%20of%22,%20uwnetid,%20%22is%3A%22,%20color%29&amp;curInstr=0&amp;mode=display&amp;origin=opt-frontend.js&amp;py=311&amp;tryNestingObjects=true" TargetMode="Externa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6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s://pythontutor.com/visualize.html#code=w%20%3D%20%284,%207,%209%29%0Ax%20%3D%20%28%22once%22,%20%22upon%22,%20%22a%22,%20%22time%22%29%0Ay%20%3D%20%28%29%20%20%23%20An%20empty%20tuple%0Az%20%3D%20%22rea2000%22,%20%22blue%22%20%20%23%20parenthesis%20can%20make%20things%20%0A%20%20%20%20%20%20%20%20%20%20%20%20%20%20%20%20%20%20%20%20%20%20%20%23%20clearer%20but%20are%20often%20not%20needed&amp;cumulative=false&amp;curInstr=0&amp;heapPrimitives=false&amp;mode=display&amp;origin=opt-frontend.js&amp;py=311&amp;rawInputLstJSON=%5B%5D&amp;textReferences=false" TargetMode="External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6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https://pythontutor.com/visualize.html#code=w%20%3D%20%284,%207,%209%29%0Aprint%28w%5B0%5D,%20w%5B1%5D,%20w%5B2%5D%29%0Aprint%28len%28w%29%29%0A%0Ax%20%3D%20%28%22once%22,%20%22upon%22,%20%22a%22,%20%22time%22%29%0A%23print%28x%5B4%5D%29%20%20%23%20IndexError%3A%20tuple%20index%20out%20of%20range%0A%0Ay%20%3D%20%28%29%20%20%23%20An%20empty%20tuple%0Az%20%3D%20%2819,%29%20%20%23%20A%20tuple%20containing%20one%20item%0Anum%20%3D%20%2819%29%20%20%23%20num%20is%20just%20an%20integer%0A&amp;cumulative=false&amp;curInstr=0&amp;heapPrimitives=false&amp;mode=display&amp;origin=opt-frontend.js&amp;py=311&amp;rawInputLstJSON=%5B%5D&amp;textReferences=false" TargetMode="External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radescope.com/courses/1326397" TargetMode="External"/><Relationship Id="rId7" Type="http://schemas.openxmlformats.org/officeDocument/2006/relationships/hyperlink" Target="https://docs.google.com/forms/d/e/1FAIpQLSdobLZObAv4EYxxOixt0d1TR5JGCLzKaDcTZwJmsMgrsYj_qw/viewform?usp=dialog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edstem.org/us/courses/99670/discussion/8171660" TargetMode="External"/><Relationship Id="rId5" Type="http://schemas.openxmlformats.org/officeDocument/2006/relationships/hyperlink" Target="https://courses.cs.washington.edu/courses/cse160/26su/homework/a4/" TargetMode="External"/><Relationship Id="rId4" Type="http://schemas.openxmlformats.org/officeDocument/2006/relationships/hyperlink" Target="https://courses.cs.washington.edu/courses/cse160/26su/programming_activities/" TargetMode="Externa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hyperlink" Target="https://pythontutor.com/visualize.html#code=a%20%3D%20%28%22h%22,%20%22e%22,%20%22l%22,%20%22l%22,%20%22o%22%29%0Aa%5B0%5D%20%3D%20%22H%22%0Aa.append%28%22cse%22%29%0Aa.remove%28%22l%22%29&amp;cumulative=false&amp;curInstr=0&amp;heapPrimitives=false&amp;mode=display&amp;origin=opt-frontend.js&amp;py=311&amp;rawInputLstJSON=%5B%5D&amp;textReferences=false" TargetMode="External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6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6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6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hyperlink" Target="https://pythontutor.com/visualize.html#code=list1%20%3D%20%5B7,%208,%209%5D%0Alist2%20%3D%20%5B%22e1%22,%20%22e2%22%5D%0A%0Asize%20%3D%206%20%20%23%20Changes/sets%20what%20the%20variable%20size%20is%20bound%20to%0Alist3%20%3D%20list2%20%20%23%20Changes/sets%20what%20the%20variable%20list3%20is%20bound%20to%0Alist2%20%3D%20list1%20%20%23%20Changes%20what%20the%20variable%20list2%20is%20bound%20to%0A%0Alist1%5B2%5D%20%3D%205%20%20%23%20Modifies%20the%20object%20list1%20refers%20to%0Alist1.append%2812%29%20%20%23%20Modifies%20the%20object%20list1%20refers%20to&amp;cumulative=false&amp;curInstr=0&amp;heapPrimitives=false&amp;mode=display&amp;origin=opt-frontend.js&amp;py=311&amp;rawInputLstJSON=%5B%5D&amp;textReferences=false" TargetMode="External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6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hyperlink" Target="https://pythontutor.com/visualize.html#code=def%20change_val%28lst%29%3A%20%20%0A%20%20%20%20lst%5B0%5D%20%3D%2013%0Adef%20append_val%28lst%29%3A%20%20%20%20%0A%20%20%20%20lst.append%2899%29%20%0Adef%20mystery%28lst%29%3A%20%20%20%20%0A%20%20%20%20lst%20%3D%20%5B78,%2024%5D%20%0A%20%20%20%20return%20lst%0A%0Alst2%20%3D%20%5B1,%202%5D%0Achange_val%28lst2%29%0Aappend_val%28lst2%29%0Alst3%20%3D%20mystery%28lst2%29&amp;cumulative=false&amp;curInstr=0&amp;heapPrimitives=false&amp;mode=display&amp;origin=opt-frontend.js&amp;py=311&amp;rawInputLstJSON=%5B%5D&amp;textReferences=false" TargetMode="External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jupyter.rttl.uw.edu/2026-summer-cse-160-a/hub/user-redirect/lab/tree/COURSE_MATERIALS/lectures/lec14/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pythontutor.com/visualize.html#code=a%20%3D%20%22hello%20world%22%0Aprint%28a%5B0%5D%29%0Aprint%28a%5B6%5D%29%0Aprint%28len%28a%29%29%0A%23print%28a%5B11%5D%29%20%20%23%20IndexError%3A%20string%20index%20out%20of%20range%20%20%0Aprint%28a%5B-1%5D%29%20%20%23%20last%20character%20in%20string%0Aprint%28a%5B1%3A3%5D%29%0Aprint%28a%5B%3A%5D%29%0Aprint%28%22w%22%20in%20a%29%0Aprint%28%22z%22%20in%20a%29%0Aprint%28a.index%28%22d%22%29%29%0A%23print%28a.index%28%22z%22%29%29%20%20%23%20ValueError%3A%20substring%20not%20found%0Aprint%28a.count%28%22l%22%29%29%20&amp;cumulative=false&amp;curInstr=0&amp;heapPrimitives=false&amp;mode=display&amp;origin=opt-frontend.js&amp;py=311&amp;rawInputLstJSON=%5B%5D&amp;textReferences=false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Google Shape;203;g3ef6940a823_0_319"/>
          <p:cNvSpPr txBox="1">
            <a:spLocks noGrp="1"/>
          </p:cNvSpPr>
          <p:nvPr>
            <p:ph type="subTitle" idx="1"/>
          </p:nvPr>
        </p:nvSpPr>
        <p:spPr>
          <a:xfrm>
            <a:off x="2344275" y="2626049"/>
            <a:ext cx="5729400" cy="477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 lnSpcReduction="10000"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</a:pPr>
            <a:r>
              <a:rPr lang="en"/>
              <a:t>Summer 2026</a:t>
            </a:r>
            <a:endParaRPr/>
          </a:p>
        </p:txBody>
      </p:sp>
      <p:sp>
        <p:nvSpPr>
          <p:cNvPr id="204" name="Google Shape;204;g3ef6940a823_0_319"/>
          <p:cNvSpPr txBox="1">
            <a:spLocks noGrp="1"/>
          </p:cNvSpPr>
          <p:nvPr>
            <p:ph type="ctrTitle"/>
          </p:nvPr>
        </p:nvSpPr>
        <p:spPr>
          <a:xfrm>
            <a:off x="1070175" y="1671819"/>
            <a:ext cx="7003500" cy="885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 fontScale="90000"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11111"/>
              <a:buNone/>
            </a:pPr>
            <a:r>
              <a:rPr lang="en"/>
              <a:t>Tuples &amp; Mutability</a:t>
            </a:r>
            <a:endParaRPr/>
          </a:p>
        </p:txBody>
      </p:sp>
      <p:sp>
        <p:nvSpPr>
          <p:cNvPr id="205" name="Google Shape;205;g3ef6940a823_0_319"/>
          <p:cNvSpPr/>
          <p:nvPr/>
        </p:nvSpPr>
        <p:spPr>
          <a:xfrm>
            <a:off x="138846" y="4717784"/>
            <a:ext cx="664500" cy="296400"/>
          </a:xfrm>
          <a:prstGeom prst="roundRect">
            <a:avLst>
              <a:gd name="adj" fmla="val 18636"/>
            </a:avLst>
          </a:prstGeom>
          <a:solidFill>
            <a:srgbClr val="41594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" sz="14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Sli.do</a:t>
            </a:r>
            <a:endParaRPr sz="1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6" name="Google Shape;206;g3ef6940a823_0_319"/>
          <p:cNvSpPr txBox="1"/>
          <p:nvPr/>
        </p:nvSpPr>
        <p:spPr>
          <a:xfrm>
            <a:off x="849528" y="4666069"/>
            <a:ext cx="858900" cy="387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" sz="1400" b="1" i="0" u="none" strike="noStrike" cap="none">
                <a:solidFill>
                  <a:schemeClr val="accent3"/>
                </a:solidFill>
                <a:latin typeface="Calibri"/>
                <a:ea typeface="Calibri"/>
                <a:cs typeface="Calibri"/>
                <a:sym typeface="Calibri"/>
              </a:rPr>
              <a:t>#cse160</a:t>
            </a:r>
            <a:endParaRPr sz="1400" b="1" i="0" u="none" strike="noStrike" cap="none">
              <a:solidFill>
                <a:schemeClr val="accent3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7" name="Google Shape;207;g3ef6940a823_0_31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</a:pPr>
            <a:fld id="{00000000-1234-1234-1234-123412341234}" type="slidenum">
              <a:rPr lang="en"/>
              <a:t>1</a:t>
            </a:fld>
            <a:endParaRPr/>
          </a:p>
        </p:txBody>
      </p:sp>
      <p:sp>
        <p:nvSpPr>
          <p:cNvPr id="208" name="Google Shape;208;g3ef6940a823_0_319"/>
          <p:cNvSpPr txBox="1"/>
          <p:nvPr/>
        </p:nvSpPr>
        <p:spPr>
          <a:xfrm>
            <a:off x="7787175" y="3530275"/>
            <a:ext cx="1285800" cy="46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" sz="1800" b="1" i="0" u="none" strike="noStrike" cap="none"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</a:rPr>
              <a:t>Questions?</a:t>
            </a:r>
            <a:endParaRPr sz="1800" b="1" i="0" u="none" strike="noStrike" cap="none">
              <a:solidFill>
                <a:srgbClr val="434343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09" name="Google Shape;209;g3ef6940a823_0_319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70173" y="414976"/>
            <a:ext cx="1495600" cy="1128649"/>
          </a:xfrm>
          <a:prstGeom prst="rect">
            <a:avLst/>
          </a:prstGeom>
          <a:noFill/>
          <a:ln>
            <a:noFill/>
          </a:ln>
        </p:spPr>
      </p:pic>
      <p:pic>
        <p:nvPicPr>
          <p:cNvPr id="3" name="Picture 2" descr="The image depicts a QR code with a black background.&#10;&#10;AI-generated content may be incorrect.">
            <a:extLst>
              <a:ext uri="{FF2B5EF4-FFF2-40B4-BE49-F238E27FC236}">
                <a16:creationId xmlns:a16="http://schemas.microsoft.com/office/drawing/2014/main" id="{6994A359-924A-AE22-44B0-FA94FA3A5E8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814796" y="3957033"/>
            <a:ext cx="1206361" cy="1172325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" name="Google Shape;286;g3f544089de4_0_38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10</a:t>
            </a:fld>
            <a:endParaRPr/>
          </a:p>
        </p:txBody>
      </p:sp>
      <p:sp>
        <p:nvSpPr>
          <p:cNvPr id="287" name="Google Shape;287;g3f544089de4_0_389"/>
          <p:cNvSpPr txBox="1">
            <a:spLocks noGrp="1"/>
          </p:cNvSpPr>
          <p:nvPr>
            <p:ph type="body" idx="1"/>
          </p:nvPr>
        </p:nvSpPr>
        <p:spPr>
          <a:xfrm>
            <a:off x="311700" y="914723"/>
            <a:ext cx="8952600" cy="4032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2500" lnSpcReduction="10000"/>
          </a:bodyPr>
          <a:lstStyle/>
          <a:p>
            <a:pPr marL="457200" marR="0" lvl="0" indent="-36957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●"/>
            </a:pPr>
            <a:r>
              <a:rPr lang="en" sz="2400" u="sng" dirty="0"/>
              <a:t>Add</a:t>
            </a:r>
            <a:r>
              <a:rPr lang="en" sz="2400" dirty="0"/>
              <a:t> an element to the end			</a:t>
            </a:r>
            <a:r>
              <a:rPr lang="en" sz="2400" dirty="0">
                <a:latin typeface="Roboto Mono"/>
                <a:ea typeface="Roboto Mono"/>
                <a:cs typeface="Roboto Mono"/>
                <a:sym typeface="Roboto Mono"/>
              </a:rPr>
              <a:t>my_list.</a:t>
            </a:r>
            <a:r>
              <a:rPr lang="en" sz="2400" dirty="0">
                <a:solidFill>
                  <a:schemeClr val="accent1"/>
                </a:solidFill>
                <a:latin typeface="Roboto Mono"/>
                <a:ea typeface="Roboto Mono"/>
                <a:cs typeface="Roboto Mono"/>
                <a:sym typeface="Roboto Mono"/>
              </a:rPr>
              <a:t>append</a:t>
            </a:r>
            <a:r>
              <a:rPr lang="en" sz="2400" dirty="0">
                <a:latin typeface="Roboto Mono"/>
                <a:ea typeface="Roboto Mono"/>
                <a:cs typeface="Roboto Mono"/>
                <a:sym typeface="Roboto Mono"/>
              </a:rPr>
              <a:t>(x)</a:t>
            </a:r>
            <a:endParaRPr sz="2400" dirty="0"/>
          </a:p>
          <a:p>
            <a:pPr marL="457200" marR="0" lvl="0" indent="-36957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●"/>
            </a:pPr>
            <a:r>
              <a:rPr lang="en" sz="2400" u="sng" dirty="0"/>
              <a:t>Add</a:t>
            </a:r>
            <a:r>
              <a:rPr lang="en" sz="2400" dirty="0"/>
              <a:t> each element from L to the end	             </a:t>
            </a:r>
            <a:r>
              <a:rPr lang="en" sz="2400" dirty="0">
                <a:latin typeface="Roboto Mono"/>
                <a:ea typeface="Roboto Mono"/>
                <a:cs typeface="Roboto Mono"/>
                <a:sym typeface="Roboto Mono"/>
              </a:rPr>
              <a:t>my_list.</a:t>
            </a:r>
            <a:r>
              <a:rPr lang="en" sz="2400" dirty="0">
                <a:solidFill>
                  <a:schemeClr val="accent1"/>
                </a:solidFill>
                <a:latin typeface="Roboto Mono"/>
                <a:ea typeface="Roboto Mono"/>
                <a:cs typeface="Roboto Mono"/>
                <a:sym typeface="Roboto Mono"/>
              </a:rPr>
              <a:t>extend</a:t>
            </a:r>
            <a:r>
              <a:rPr lang="en" sz="2400" dirty="0">
                <a:latin typeface="Roboto Mono"/>
                <a:ea typeface="Roboto Mono"/>
                <a:cs typeface="Roboto Mono"/>
                <a:sym typeface="Roboto Mono"/>
              </a:rPr>
              <a:t>(L)</a:t>
            </a:r>
            <a:endParaRPr sz="2400" dirty="0"/>
          </a:p>
          <a:p>
            <a:pPr marL="457200" marR="0" lvl="0" indent="-36957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●"/>
            </a:pPr>
            <a:r>
              <a:rPr lang="en" sz="2400" u="sng" dirty="0"/>
              <a:t>Insert</a:t>
            </a:r>
            <a:r>
              <a:rPr lang="en" sz="2400" dirty="0"/>
              <a:t> element x at index i		       </a:t>
            </a:r>
            <a:r>
              <a:rPr lang="en" sz="2400" dirty="0">
                <a:latin typeface="Roboto Mono"/>
                <a:ea typeface="Roboto Mono"/>
                <a:cs typeface="Roboto Mono"/>
                <a:sym typeface="Roboto Mono"/>
              </a:rPr>
              <a:t>my_list.</a:t>
            </a:r>
            <a:r>
              <a:rPr lang="en" sz="2400" dirty="0">
                <a:solidFill>
                  <a:schemeClr val="accent1"/>
                </a:solidFill>
                <a:latin typeface="Roboto Mono"/>
                <a:ea typeface="Roboto Mono"/>
                <a:cs typeface="Roboto Mono"/>
                <a:sym typeface="Roboto Mono"/>
              </a:rPr>
              <a:t>insert</a:t>
            </a:r>
            <a:r>
              <a:rPr lang="en" sz="2400" dirty="0">
                <a:latin typeface="Roboto Mono"/>
                <a:ea typeface="Roboto Mono"/>
                <a:cs typeface="Roboto Mono"/>
                <a:sym typeface="Roboto Mono"/>
              </a:rPr>
              <a:t>(i, x)</a:t>
            </a:r>
            <a:endParaRPr sz="2400" dirty="0"/>
          </a:p>
          <a:p>
            <a:pPr marL="457200" marR="0" lvl="0" indent="-36957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●"/>
            </a:pPr>
            <a:r>
              <a:rPr lang="en" sz="2400" u="sng" dirty="0"/>
              <a:t>Remove</a:t>
            </a:r>
            <a:r>
              <a:rPr lang="en" sz="2400" dirty="0"/>
              <a:t> first occurrence of x		</a:t>
            </a:r>
            <a:r>
              <a:rPr lang="en" sz="2400" dirty="0">
                <a:latin typeface="Roboto Mono"/>
                <a:ea typeface="Roboto Mono"/>
                <a:cs typeface="Roboto Mono"/>
                <a:sym typeface="Roboto Mono"/>
              </a:rPr>
              <a:t>my_list.</a:t>
            </a:r>
            <a:r>
              <a:rPr lang="en" sz="2400" dirty="0">
                <a:solidFill>
                  <a:schemeClr val="accent1"/>
                </a:solidFill>
                <a:latin typeface="Roboto Mono"/>
                <a:ea typeface="Roboto Mono"/>
                <a:cs typeface="Roboto Mono"/>
                <a:sym typeface="Roboto Mono"/>
              </a:rPr>
              <a:t>remove</a:t>
            </a:r>
            <a:r>
              <a:rPr lang="en" sz="2400" dirty="0">
                <a:latin typeface="Roboto Mono"/>
                <a:ea typeface="Roboto Mono"/>
                <a:cs typeface="Roboto Mono"/>
                <a:sym typeface="Roboto Mono"/>
              </a:rPr>
              <a:t>(x)</a:t>
            </a:r>
            <a:endParaRPr sz="2400" dirty="0">
              <a:latin typeface="Roboto Mono"/>
              <a:ea typeface="Roboto Mono"/>
              <a:cs typeface="Roboto Mono"/>
              <a:sym typeface="Roboto Mono"/>
            </a:endParaRPr>
          </a:p>
          <a:p>
            <a:pPr marL="457200" lvl="0" indent="-36957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●"/>
            </a:pPr>
            <a:r>
              <a:rPr lang="en" sz="2400" u="sng" dirty="0"/>
              <a:t>Remove</a:t>
            </a:r>
            <a:r>
              <a:rPr lang="en" sz="2400" dirty="0"/>
              <a:t> and </a:t>
            </a:r>
            <a:r>
              <a:rPr lang="en" sz="2400" u="sng" dirty="0"/>
              <a:t>return</a:t>
            </a:r>
            <a:r>
              <a:rPr lang="en" sz="2400" dirty="0"/>
              <a:t> element at index i	</a:t>
            </a:r>
            <a:r>
              <a:rPr lang="en" sz="2400" dirty="0">
                <a:latin typeface="Roboto Mono"/>
                <a:ea typeface="Roboto Mono"/>
                <a:cs typeface="Roboto Mono"/>
                <a:sym typeface="Roboto Mono"/>
              </a:rPr>
              <a:t>my_list.</a:t>
            </a:r>
            <a:r>
              <a:rPr lang="en" sz="2400" dirty="0">
                <a:solidFill>
                  <a:schemeClr val="accent1"/>
                </a:solidFill>
                <a:latin typeface="Roboto Mono"/>
                <a:ea typeface="Roboto Mono"/>
                <a:cs typeface="Roboto Mono"/>
                <a:sym typeface="Roboto Mono"/>
              </a:rPr>
              <a:t>pop</a:t>
            </a:r>
            <a:r>
              <a:rPr lang="en" sz="2400" dirty="0">
                <a:latin typeface="Roboto Mono"/>
                <a:ea typeface="Roboto Mono"/>
                <a:cs typeface="Roboto Mono"/>
                <a:sym typeface="Roboto Mono"/>
              </a:rPr>
              <a:t>(i)</a:t>
            </a:r>
            <a:endParaRPr sz="2400" dirty="0"/>
          </a:p>
          <a:p>
            <a:pPr marL="457200" lvl="0" indent="-36957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●"/>
            </a:pPr>
            <a:r>
              <a:rPr lang="en" sz="2400" u="sng" dirty="0"/>
              <a:t>Replace</a:t>
            </a:r>
            <a:r>
              <a:rPr lang="en" sz="2400" dirty="0"/>
              <a:t> value at index i			</a:t>
            </a:r>
            <a:r>
              <a:rPr lang="en" sz="2400" dirty="0">
                <a:latin typeface="Roboto Mono"/>
                <a:ea typeface="Roboto Mono"/>
                <a:cs typeface="Roboto Mono"/>
                <a:sym typeface="Roboto Mono"/>
              </a:rPr>
              <a:t>my_list[i] </a:t>
            </a:r>
            <a:r>
              <a:rPr lang="en" sz="2400" b="1" dirty="0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=</a:t>
            </a:r>
            <a:r>
              <a:rPr lang="en" sz="2400" dirty="0">
                <a:latin typeface="Roboto Mono"/>
                <a:ea typeface="Roboto Mono"/>
                <a:cs typeface="Roboto Mono"/>
                <a:sym typeface="Roboto Mono"/>
              </a:rPr>
              <a:t> x</a:t>
            </a:r>
            <a:endParaRPr sz="2400" dirty="0">
              <a:latin typeface="Roboto Mono"/>
              <a:ea typeface="Roboto Mono"/>
              <a:cs typeface="Roboto Mono"/>
              <a:sym typeface="Roboto Mono"/>
            </a:endParaRPr>
          </a:p>
          <a:p>
            <a:pPr marL="457200" lvl="0" indent="-36957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Roboto Mono"/>
              <a:buChar char="●"/>
            </a:pPr>
            <a:r>
              <a:rPr lang="en" sz="2400" u="sng" dirty="0"/>
              <a:t>Sort</a:t>
            </a:r>
            <a:r>
              <a:rPr lang="en" sz="2400" dirty="0"/>
              <a:t> the list</a:t>
            </a:r>
            <a:r>
              <a:rPr lang="en" sz="2400" dirty="0">
                <a:latin typeface="Roboto Mono"/>
                <a:ea typeface="Roboto Mono"/>
                <a:cs typeface="Roboto Mono"/>
                <a:sym typeface="Roboto Mono"/>
              </a:rPr>
              <a:t>					my_list.</a:t>
            </a:r>
            <a:r>
              <a:rPr lang="en" sz="2400" dirty="0">
                <a:solidFill>
                  <a:schemeClr val="accent1"/>
                </a:solidFill>
                <a:latin typeface="Roboto Mono"/>
                <a:ea typeface="Roboto Mono"/>
                <a:cs typeface="Roboto Mono"/>
                <a:sym typeface="Roboto Mono"/>
              </a:rPr>
              <a:t>sort</a:t>
            </a:r>
            <a:r>
              <a:rPr lang="en" sz="2400" dirty="0">
                <a:latin typeface="Roboto Mono"/>
                <a:ea typeface="Roboto Mono"/>
                <a:cs typeface="Roboto Mono"/>
                <a:sym typeface="Roboto Mono"/>
              </a:rPr>
              <a:t>()</a:t>
            </a:r>
            <a:endParaRPr sz="2400" dirty="0">
              <a:latin typeface="Roboto Mono"/>
              <a:ea typeface="Roboto Mono"/>
              <a:cs typeface="Roboto Mono"/>
              <a:sym typeface="Roboto Mono"/>
            </a:endParaRPr>
          </a:p>
          <a:p>
            <a:pPr marL="457200" lvl="0" indent="-36957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Roboto Mono"/>
              <a:buChar char="●"/>
            </a:pPr>
            <a:r>
              <a:rPr lang="en" sz="2400" u="sng" dirty="0"/>
              <a:t>Reverse</a:t>
            </a:r>
            <a:r>
              <a:rPr lang="en" sz="2400" dirty="0"/>
              <a:t> the list</a:t>
            </a:r>
            <a:r>
              <a:rPr lang="en" sz="2400" dirty="0">
                <a:latin typeface="Roboto Mono"/>
                <a:ea typeface="Roboto Mono"/>
                <a:cs typeface="Roboto Mono"/>
                <a:sym typeface="Roboto Mono"/>
              </a:rPr>
              <a:t>				my_list.</a:t>
            </a:r>
            <a:r>
              <a:rPr lang="en" sz="2400" dirty="0">
                <a:solidFill>
                  <a:schemeClr val="accent1"/>
                </a:solidFill>
                <a:latin typeface="Roboto Mono"/>
                <a:ea typeface="Roboto Mono"/>
                <a:cs typeface="Roboto Mono"/>
                <a:sym typeface="Roboto Mono"/>
              </a:rPr>
              <a:t>reverse</a:t>
            </a:r>
            <a:r>
              <a:rPr lang="en" sz="2400" dirty="0">
                <a:latin typeface="Roboto Mono"/>
                <a:ea typeface="Roboto Mono"/>
                <a:cs typeface="Roboto Mono"/>
                <a:sym typeface="Roboto Mono"/>
              </a:rPr>
              <a:t>()</a:t>
            </a:r>
            <a:endParaRPr sz="2400" dirty="0"/>
          </a:p>
        </p:txBody>
      </p:sp>
      <p:sp>
        <p:nvSpPr>
          <p:cNvPr id="288" name="Google Shape;288;g3f544089de4_0_389"/>
          <p:cNvSpPr txBox="1">
            <a:spLocks noGrp="1"/>
          </p:cNvSpPr>
          <p:nvPr>
            <p:ph type="title"/>
          </p:nvPr>
        </p:nvSpPr>
        <p:spPr>
          <a:xfrm>
            <a:off x="311700" y="281921"/>
            <a:ext cx="8520600" cy="70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Review: Modifying Lists Summary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	</a:t>
            </a:r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3" name="Google Shape;293;g3f544089de4_0_39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11</a:t>
            </a:fld>
            <a:endParaRPr/>
          </a:p>
        </p:txBody>
      </p:sp>
      <p:sp>
        <p:nvSpPr>
          <p:cNvPr id="294" name="Google Shape;294;g3f544089de4_0_395"/>
          <p:cNvSpPr txBox="1">
            <a:spLocks noGrp="1"/>
          </p:cNvSpPr>
          <p:nvPr>
            <p:ph type="body" idx="1"/>
          </p:nvPr>
        </p:nvSpPr>
        <p:spPr>
          <a:xfrm>
            <a:off x="311700" y="1050525"/>
            <a:ext cx="8952600" cy="4032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2500" lnSpcReduction="10000"/>
          </a:bodyPr>
          <a:lstStyle/>
          <a:p>
            <a:pPr marL="457200" marR="0" lvl="0" indent="-36957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●"/>
            </a:pPr>
            <a:r>
              <a:rPr lang="en" sz="2400" u="sng" dirty="0"/>
              <a:t>Add</a:t>
            </a:r>
            <a:r>
              <a:rPr lang="en" sz="2400" dirty="0"/>
              <a:t> an element to the end			</a:t>
            </a:r>
            <a:r>
              <a:rPr lang="en" sz="2400" dirty="0">
                <a:latin typeface="Roboto Mono"/>
                <a:ea typeface="Roboto Mono"/>
                <a:cs typeface="Roboto Mono"/>
                <a:sym typeface="Roboto Mono"/>
              </a:rPr>
              <a:t>my_list.</a:t>
            </a:r>
            <a:r>
              <a:rPr lang="en" sz="2400" dirty="0">
                <a:solidFill>
                  <a:schemeClr val="accent1"/>
                </a:solidFill>
                <a:latin typeface="Roboto Mono"/>
                <a:ea typeface="Roboto Mono"/>
                <a:cs typeface="Roboto Mono"/>
                <a:sym typeface="Roboto Mono"/>
              </a:rPr>
              <a:t>append</a:t>
            </a:r>
            <a:r>
              <a:rPr lang="en" sz="2400" dirty="0">
                <a:latin typeface="Roboto Mono"/>
                <a:ea typeface="Roboto Mono"/>
                <a:cs typeface="Roboto Mono"/>
                <a:sym typeface="Roboto Mono"/>
              </a:rPr>
              <a:t>(x)</a:t>
            </a:r>
            <a:endParaRPr sz="2400" dirty="0"/>
          </a:p>
          <a:p>
            <a:pPr marL="457200" marR="0" lvl="0" indent="-36957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●"/>
            </a:pPr>
            <a:r>
              <a:rPr lang="en" sz="2400" u="sng" dirty="0"/>
              <a:t>Add</a:t>
            </a:r>
            <a:r>
              <a:rPr lang="en" sz="2400" dirty="0"/>
              <a:t> each element from L to the end		</a:t>
            </a:r>
            <a:r>
              <a:rPr lang="en" sz="2400" dirty="0">
                <a:latin typeface="Roboto Mono"/>
                <a:ea typeface="Roboto Mono"/>
                <a:cs typeface="Roboto Mono"/>
                <a:sym typeface="Roboto Mono"/>
              </a:rPr>
              <a:t>my_list.</a:t>
            </a:r>
            <a:r>
              <a:rPr lang="en" sz="2400" dirty="0">
                <a:solidFill>
                  <a:schemeClr val="accent1"/>
                </a:solidFill>
                <a:latin typeface="Roboto Mono"/>
                <a:ea typeface="Roboto Mono"/>
                <a:cs typeface="Roboto Mono"/>
                <a:sym typeface="Roboto Mono"/>
              </a:rPr>
              <a:t>extend</a:t>
            </a:r>
            <a:r>
              <a:rPr lang="en" sz="2400" dirty="0">
                <a:latin typeface="Roboto Mono"/>
                <a:ea typeface="Roboto Mono"/>
                <a:cs typeface="Roboto Mono"/>
                <a:sym typeface="Roboto Mono"/>
              </a:rPr>
              <a:t>(L)</a:t>
            </a:r>
            <a:endParaRPr sz="2400" dirty="0"/>
          </a:p>
          <a:p>
            <a:pPr marL="457200" marR="0" lvl="0" indent="-36957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●"/>
            </a:pPr>
            <a:r>
              <a:rPr lang="en" sz="2400" u="sng" dirty="0"/>
              <a:t>Insert</a:t>
            </a:r>
            <a:r>
              <a:rPr lang="en" sz="2400" dirty="0"/>
              <a:t> element x at index i		        </a:t>
            </a:r>
            <a:r>
              <a:rPr lang="en" sz="2400" dirty="0">
                <a:latin typeface="Roboto Mono"/>
                <a:ea typeface="Roboto Mono"/>
                <a:cs typeface="Roboto Mono"/>
                <a:sym typeface="Roboto Mono"/>
              </a:rPr>
              <a:t>my_list.</a:t>
            </a:r>
            <a:r>
              <a:rPr lang="en" sz="2400" dirty="0">
                <a:solidFill>
                  <a:schemeClr val="accent1"/>
                </a:solidFill>
                <a:latin typeface="Roboto Mono"/>
                <a:ea typeface="Roboto Mono"/>
                <a:cs typeface="Roboto Mono"/>
                <a:sym typeface="Roboto Mono"/>
              </a:rPr>
              <a:t>insert</a:t>
            </a:r>
            <a:r>
              <a:rPr lang="en" sz="2400" dirty="0">
                <a:latin typeface="Roboto Mono"/>
                <a:ea typeface="Roboto Mono"/>
                <a:cs typeface="Roboto Mono"/>
                <a:sym typeface="Roboto Mono"/>
              </a:rPr>
              <a:t>(i, x)</a:t>
            </a:r>
            <a:endParaRPr sz="2400" dirty="0"/>
          </a:p>
          <a:p>
            <a:pPr marL="457200" marR="0" lvl="0" indent="-36957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●"/>
            </a:pPr>
            <a:r>
              <a:rPr lang="en" sz="2400" u="sng" dirty="0"/>
              <a:t>Remove</a:t>
            </a:r>
            <a:r>
              <a:rPr lang="en" sz="2400" dirty="0"/>
              <a:t> first occurrence of x		</a:t>
            </a:r>
            <a:r>
              <a:rPr lang="en" sz="2400" dirty="0">
                <a:latin typeface="Roboto Mono"/>
                <a:ea typeface="Roboto Mono"/>
                <a:cs typeface="Roboto Mono"/>
                <a:sym typeface="Roboto Mono"/>
              </a:rPr>
              <a:t>my_list.</a:t>
            </a:r>
            <a:r>
              <a:rPr lang="en" sz="2400" dirty="0">
                <a:solidFill>
                  <a:schemeClr val="accent1"/>
                </a:solidFill>
                <a:latin typeface="Roboto Mono"/>
                <a:ea typeface="Roboto Mono"/>
                <a:cs typeface="Roboto Mono"/>
                <a:sym typeface="Roboto Mono"/>
              </a:rPr>
              <a:t>remove</a:t>
            </a:r>
            <a:r>
              <a:rPr lang="en" sz="2400" dirty="0">
                <a:latin typeface="Roboto Mono"/>
                <a:ea typeface="Roboto Mono"/>
                <a:cs typeface="Roboto Mono"/>
                <a:sym typeface="Roboto Mono"/>
              </a:rPr>
              <a:t>(x)</a:t>
            </a:r>
            <a:endParaRPr sz="2400" dirty="0">
              <a:latin typeface="Roboto Mono"/>
              <a:ea typeface="Roboto Mono"/>
              <a:cs typeface="Roboto Mono"/>
              <a:sym typeface="Roboto Mono"/>
            </a:endParaRPr>
          </a:p>
          <a:p>
            <a:pPr marL="457200" lvl="0" indent="-36957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●"/>
            </a:pPr>
            <a:r>
              <a:rPr lang="en" sz="2400" u="sng" dirty="0"/>
              <a:t>Remove</a:t>
            </a:r>
            <a:r>
              <a:rPr lang="en" sz="2400" dirty="0"/>
              <a:t> and </a:t>
            </a:r>
            <a:r>
              <a:rPr lang="en" sz="2400" u="sng" dirty="0"/>
              <a:t>return</a:t>
            </a:r>
            <a:r>
              <a:rPr lang="en" sz="2400" dirty="0"/>
              <a:t> element at index i	</a:t>
            </a:r>
            <a:r>
              <a:rPr lang="en" sz="2400" dirty="0">
                <a:latin typeface="Roboto Mono"/>
                <a:ea typeface="Roboto Mono"/>
                <a:cs typeface="Roboto Mono"/>
                <a:sym typeface="Roboto Mono"/>
              </a:rPr>
              <a:t>my_list.</a:t>
            </a:r>
            <a:r>
              <a:rPr lang="en" sz="2400" dirty="0">
                <a:solidFill>
                  <a:schemeClr val="accent1"/>
                </a:solidFill>
                <a:latin typeface="Roboto Mono"/>
                <a:ea typeface="Roboto Mono"/>
                <a:cs typeface="Roboto Mono"/>
                <a:sym typeface="Roboto Mono"/>
              </a:rPr>
              <a:t>pop</a:t>
            </a:r>
            <a:r>
              <a:rPr lang="en" sz="2400" dirty="0">
                <a:latin typeface="Roboto Mono"/>
                <a:ea typeface="Roboto Mono"/>
                <a:cs typeface="Roboto Mono"/>
                <a:sym typeface="Roboto Mono"/>
              </a:rPr>
              <a:t>(i)</a:t>
            </a:r>
            <a:endParaRPr sz="2400" dirty="0"/>
          </a:p>
          <a:p>
            <a:pPr marL="457200" lvl="0" indent="-36957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●"/>
            </a:pPr>
            <a:r>
              <a:rPr lang="en" sz="2400" u="sng" dirty="0"/>
              <a:t>Replace</a:t>
            </a:r>
            <a:r>
              <a:rPr lang="en" sz="2400" dirty="0"/>
              <a:t> value at index i		</a:t>
            </a:r>
            <a:r>
              <a:rPr lang="en" sz="2400" dirty="0">
                <a:latin typeface="Roboto Mono"/>
                <a:ea typeface="Roboto Mono"/>
                <a:cs typeface="Roboto Mono"/>
                <a:sym typeface="Roboto Mono"/>
              </a:rPr>
              <a:t>my_list[i] </a:t>
            </a:r>
            <a:r>
              <a:rPr lang="en" sz="2400" b="1" dirty="0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=</a:t>
            </a:r>
            <a:r>
              <a:rPr lang="en" sz="2400" dirty="0">
                <a:latin typeface="Roboto Mono"/>
                <a:ea typeface="Roboto Mono"/>
                <a:cs typeface="Roboto Mono"/>
                <a:sym typeface="Roboto Mono"/>
              </a:rPr>
              <a:t> x</a:t>
            </a:r>
            <a:endParaRPr sz="2400" dirty="0">
              <a:latin typeface="Roboto Mono"/>
              <a:ea typeface="Roboto Mono"/>
              <a:cs typeface="Roboto Mono"/>
              <a:sym typeface="Roboto Mono"/>
            </a:endParaRPr>
          </a:p>
          <a:p>
            <a:pPr marL="457200" lvl="0" indent="-36957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Roboto Mono"/>
              <a:buChar char="●"/>
            </a:pPr>
            <a:r>
              <a:rPr lang="en" sz="2400" u="sng" dirty="0"/>
              <a:t>Sort</a:t>
            </a:r>
            <a:r>
              <a:rPr lang="en" sz="2400" dirty="0"/>
              <a:t> the list</a:t>
            </a:r>
            <a:r>
              <a:rPr lang="en" sz="2400" dirty="0">
                <a:latin typeface="Roboto Mono"/>
                <a:ea typeface="Roboto Mono"/>
                <a:cs typeface="Roboto Mono"/>
                <a:sym typeface="Roboto Mono"/>
              </a:rPr>
              <a:t>				my_list.</a:t>
            </a:r>
            <a:r>
              <a:rPr lang="en" sz="2400" dirty="0">
                <a:solidFill>
                  <a:schemeClr val="accent1"/>
                </a:solidFill>
                <a:latin typeface="Roboto Mono"/>
                <a:ea typeface="Roboto Mono"/>
                <a:cs typeface="Roboto Mono"/>
                <a:sym typeface="Roboto Mono"/>
              </a:rPr>
              <a:t>sort</a:t>
            </a:r>
            <a:r>
              <a:rPr lang="en" sz="2400" dirty="0">
                <a:latin typeface="Roboto Mono"/>
                <a:ea typeface="Roboto Mono"/>
                <a:cs typeface="Roboto Mono"/>
                <a:sym typeface="Roboto Mono"/>
              </a:rPr>
              <a:t>()</a:t>
            </a:r>
            <a:endParaRPr sz="2400" dirty="0">
              <a:latin typeface="Roboto Mono"/>
              <a:ea typeface="Roboto Mono"/>
              <a:cs typeface="Roboto Mono"/>
              <a:sym typeface="Roboto Mono"/>
            </a:endParaRPr>
          </a:p>
          <a:p>
            <a:pPr marL="457200" lvl="0" indent="-36957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Roboto Mono"/>
              <a:buChar char="●"/>
            </a:pPr>
            <a:r>
              <a:rPr lang="en" sz="2400" u="sng" dirty="0"/>
              <a:t>Reverse</a:t>
            </a:r>
            <a:r>
              <a:rPr lang="en" sz="2400" dirty="0"/>
              <a:t> the list</a:t>
            </a:r>
            <a:r>
              <a:rPr lang="en" sz="2400" dirty="0">
                <a:latin typeface="Roboto Mono"/>
                <a:ea typeface="Roboto Mono"/>
                <a:cs typeface="Roboto Mono"/>
                <a:sym typeface="Roboto Mono"/>
              </a:rPr>
              <a:t>			my_list.</a:t>
            </a:r>
            <a:r>
              <a:rPr lang="en" sz="2400" dirty="0">
                <a:solidFill>
                  <a:schemeClr val="accent1"/>
                </a:solidFill>
                <a:latin typeface="Roboto Mono"/>
                <a:ea typeface="Roboto Mono"/>
                <a:cs typeface="Roboto Mono"/>
                <a:sym typeface="Roboto Mono"/>
              </a:rPr>
              <a:t>reverse</a:t>
            </a:r>
            <a:r>
              <a:rPr lang="en" sz="2400" dirty="0">
                <a:latin typeface="Roboto Mono"/>
                <a:ea typeface="Roboto Mono"/>
                <a:cs typeface="Roboto Mono"/>
                <a:sym typeface="Roboto Mono"/>
              </a:rPr>
              <a:t>()</a:t>
            </a:r>
            <a:endParaRPr sz="2400" dirty="0"/>
          </a:p>
        </p:txBody>
      </p:sp>
      <p:sp>
        <p:nvSpPr>
          <p:cNvPr id="295" name="Google Shape;295;g3f544089de4_0_395"/>
          <p:cNvSpPr txBox="1">
            <a:spLocks noGrp="1"/>
          </p:cNvSpPr>
          <p:nvPr>
            <p:ph type="title"/>
          </p:nvPr>
        </p:nvSpPr>
        <p:spPr>
          <a:xfrm>
            <a:off x="311700" y="281921"/>
            <a:ext cx="8520600" cy="70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So can I modify a </a:t>
            </a:r>
            <a:r>
              <a:rPr lang="en" u="sng"/>
              <a:t>string</a:t>
            </a:r>
            <a:r>
              <a:rPr lang="en"/>
              <a:t> using any of these?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	</a:t>
            </a:r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92">
          <a:extLst>
            <a:ext uri="{FF2B5EF4-FFF2-40B4-BE49-F238E27FC236}">
              <a16:creationId xmlns:a16="http://schemas.microsoft.com/office/drawing/2014/main" id="{BF8ADC89-8105-C7E9-6809-C1EF5ACBD8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3" name="Google Shape;293;g3f544089de4_0_395">
            <a:extLst>
              <a:ext uri="{FF2B5EF4-FFF2-40B4-BE49-F238E27FC236}">
                <a16:creationId xmlns:a16="http://schemas.microsoft.com/office/drawing/2014/main" id="{DAD964AB-BDB4-3AD1-0097-88223DEFA5FD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12</a:t>
            </a:fld>
            <a:endParaRPr/>
          </a:p>
        </p:txBody>
      </p:sp>
      <p:sp>
        <p:nvSpPr>
          <p:cNvPr id="294" name="Google Shape;294;g3f544089de4_0_395">
            <a:extLst>
              <a:ext uri="{FF2B5EF4-FFF2-40B4-BE49-F238E27FC236}">
                <a16:creationId xmlns:a16="http://schemas.microsoft.com/office/drawing/2014/main" id="{29612E14-B599-B912-1599-B0ED0DC585A6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11700" y="1050525"/>
            <a:ext cx="8952600" cy="4032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2500" lnSpcReduction="10000"/>
          </a:bodyPr>
          <a:lstStyle/>
          <a:p>
            <a:pPr marL="457200" marR="0" lvl="0" indent="-36957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●"/>
            </a:pPr>
            <a:r>
              <a:rPr lang="en" sz="2400" u="sng" dirty="0"/>
              <a:t>Add</a:t>
            </a:r>
            <a:r>
              <a:rPr lang="en" sz="2400" dirty="0"/>
              <a:t> an element to the end			</a:t>
            </a:r>
            <a:r>
              <a:rPr lang="en" sz="2400" dirty="0">
                <a:latin typeface="Roboto Mono"/>
                <a:ea typeface="Roboto Mono"/>
                <a:cs typeface="Roboto Mono"/>
                <a:sym typeface="Roboto Mono"/>
              </a:rPr>
              <a:t>my_list.</a:t>
            </a:r>
            <a:r>
              <a:rPr lang="en" sz="2400" dirty="0">
                <a:solidFill>
                  <a:schemeClr val="accent1"/>
                </a:solidFill>
                <a:latin typeface="Roboto Mono"/>
                <a:ea typeface="Roboto Mono"/>
                <a:cs typeface="Roboto Mono"/>
                <a:sym typeface="Roboto Mono"/>
              </a:rPr>
              <a:t>append</a:t>
            </a:r>
            <a:r>
              <a:rPr lang="en" sz="2400" dirty="0">
                <a:latin typeface="Roboto Mono"/>
                <a:ea typeface="Roboto Mono"/>
                <a:cs typeface="Roboto Mono"/>
                <a:sym typeface="Roboto Mono"/>
              </a:rPr>
              <a:t>(x)</a:t>
            </a:r>
            <a:endParaRPr sz="2400" dirty="0"/>
          </a:p>
          <a:p>
            <a:pPr marL="457200" marR="0" lvl="0" indent="-36957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●"/>
            </a:pPr>
            <a:r>
              <a:rPr lang="en" sz="2400" u="sng" dirty="0"/>
              <a:t>Add</a:t>
            </a:r>
            <a:r>
              <a:rPr lang="en" sz="2400" dirty="0"/>
              <a:t> each element from L to the end		</a:t>
            </a:r>
            <a:r>
              <a:rPr lang="en" sz="2400" dirty="0">
                <a:latin typeface="Roboto Mono"/>
                <a:ea typeface="Roboto Mono"/>
                <a:cs typeface="Roboto Mono"/>
                <a:sym typeface="Roboto Mono"/>
              </a:rPr>
              <a:t>my_list.</a:t>
            </a:r>
            <a:r>
              <a:rPr lang="en" sz="2400" dirty="0">
                <a:solidFill>
                  <a:schemeClr val="accent1"/>
                </a:solidFill>
                <a:latin typeface="Roboto Mono"/>
                <a:ea typeface="Roboto Mono"/>
                <a:cs typeface="Roboto Mono"/>
                <a:sym typeface="Roboto Mono"/>
              </a:rPr>
              <a:t>extend</a:t>
            </a:r>
            <a:r>
              <a:rPr lang="en" sz="2400" dirty="0">
                <a:latin typeface="Roboto Mono"/>
                <a:ea typeface="Roboto Mono"/>
                <a:cs typeface="Roboto Mono"/>
                <a:sym typeface="Roboto Mono"/>
              </a:rPr>
              <a:t>(L)</a:t>
            </a:r>
            <a:endParaRPr sz="2400" dirty="0"/>
          </a:p>
          <a:p>
            <a:pPr marL="457200" marR="0" lvl="0" indent="-36957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●"/>
            </a:pPr>
            <a:r>
              <a:rPr lang="en" sz="2400" u="sng" dirty="0"/>
              <a:t>Insert</a:t>
            </a:r>
            <a:r>
              <a:rPr lang="en" sz="2400" dirty="0"/>
              <a:t> element x at index i		        </a:t>
            </a:r>
            <a:r>
              <a:rPr lang="en" sz="2400" dirty="0">
                <a:latin typeface="Roboto Mono"/>
                <a:ea typeface="Roboto Mono"/>
                <a:cs typeface="Roboto Mono"/>
                <a:sym typeface="Roboto Mono"/>
              </a:rPr>
              <a:t>my_list.</a:t>
            </a:r>
            <a:r>
              <a:rPr lang="en" sz="2400" dirty="0">
                <a:solidFill>
                  <a:schemeClr val="accent1"/>
                </a:solidFill>
                <a:latin typeface="Roboto Mono"/>
                <a:ea typeface="Roboto Mono"/>
                <a:cs typeface="Roboto Mono"/>
                <a:sym typeface="Roboto Mono"/>
              </a:rPr>
              <a:t>insert</a:t>
            </a:r>
            <a:r>
              <a:rPr lang="en" sz="2400" dirty="0">
                <a:latin typeface="Roboto Mono"/>
                <a:ea typeface="Roboto Mono"/>
                <a:cs typeface="Roboto Mono"/>
                <a:sym typeface="Roboto Mono"/>
              </a:rPr>
              <a:t>(i, x)</a:t>
            </a:r>
            <a:endParaRPr sz="2400" dirty="0"/>
          </a:p>
          <a:p>
            <a:pPr marL="457200" marR="0" lvl="0" indent="-36957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●"/>
            </a:pPr>
            <a:r>
              <a:rPr lang="en" sz="2400" u="sng" dirty="0"/>
              <a:t>Remove</a:t>
            </a:r>
            <a:r>
              <a:rPr lang="en" sz="2400" dirty="0"/>
              <a:t> first occurrence of x		</a:t>
            </a:r>
            <a:r>
              <a:rPr lang="en" sz="2400" dirty="0">
                <a:latin typeface="Roboto Mono"/>
                <a:ea typeface="Roboto Mono"/>
                <a:cs typeface="Roboto Mono"/>
                <a:sym typeface="Roboto Mono"/>
              </a:rPr>
              <a:t>my_list.</a:t>
            </a:r>
            <a:r>
              <a:rPr lang="en" sz="2400" dirty="0">
                <a:solidFill>
                  <a:schemeClr val="accent1"/>
                </a:solidFill>
                <a:latin typeface="Roboto Mono"/>
                <a:ea typeface="Roboto Mono"/>
                <a:cs typeface="Roboto Mono"/>
                <a:sym typeface="Roboto Mono"/>
              </a:rPr>
              <a:t>remove</a:t>
            </a:r>
            <a:r>
              <a:rPr lang="en" sz="2400" dirty="0">
                <a:latin typeface="Roboto Mono"/>
                <a:ea typeface="Roboto Mono"/>
                <a:cs typeface="Roboto Mono"/>
                <a:sym typeface="Roboto Mono"/>
              </a:rPr>
              <a:t>(x)</a:t>
            </a:r>
            <a:endParaRPr sz="2400" dirty="0">
              <a:latin typeface="Roboto Mono"/>
              <a:ea typeface="Roboto Mono"/>
              <a:cs typeface="Roboto Mono"/>
              <a:sym typeface="Roboto Mono"/>
            </a:endParaRPr>
          </a:p>
          <a:p>
            <a:pPr marL="457200" lvl="0" indent="-36957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●"/>
            </a:pPr>
            <a:r>
              <a:rPr lang="en" sz="2400" u="sng" dirty="0"/>
              <a:t>Remove</a:t>
            </a:r>
            <a:r>
              <a:rPr lang="en" sz="2400" dirty="0"/>
              <a:t> and </a:t>
            </a:r>
            <a:r>
              <a:rPr lang="en" sz="2400" u="sng" dirty="0"/>
              <a:t>return</a:t>
            </a:r>
            <a:r>
              <a:rPr lang="en" sz="2400" dirty="0"/>
              <a:t> element at index i	</a:t>
            </a:r>
            <a:r>
              <a:rPr lang="en" sz="2400" dirty="0">
                <a:latin typeface="Roboto Mono"/>
                <a:ea typeface="Roboto Mono"/>
                <a:cs typeface="Roboto Mono"/>
                <a:sym typeface="Roboto Mono"/>
              </a:rPr>
              <a:t>my_list.</a:t>
            </a:r>
            <a:r>
              <a:rPr lang="en" sz="2400" dirty="0">
                <a:solidFill>
                  <a:schemeClr val="accent1"/>
                </a:solidFill>
                <a:latin typeface="Roboto Mono"/>
                <a:ea typeface="Roboto Mono"/>
                <a:cs typeface="Roboto Mono"/>
                <a:sym typeface="Roboto Mono"/>
              </a:rPr>
              <a:t>pop</a:t>
            </a:r>
            <a:r>
              <a:rPr lang="en" sz="2400" dirty="0">
                <a:latin typeface="Roboto Mono"/>
                <a:ea typeface="Roboto Mono"/>
                <a:cs typeface="Roboto Mono"/>
                <a:sym typeface="Roboto Mono"/>
              </a:rPr>
              <a:t>(i)</a:t>
            </a:r>
            <a:endParaRPr sz="2400" dirty="0"/>
          </a:p>
          <a:p>
            <a:pPr marL="457200" lvl="0" indent="-36957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●"/>
            </a:pPr>
            <a:r>
              <a:rPr lang="en" sz="2400" u="sng" dirty="0"/>
              <a:t>Replace</a:t>
            </a:r>
            <a:r>
              <a:rPr lang="en" sz="2400" dirty="0"/>
              <a:t> value at index i		</a:t>
            </a:r>
            <a:r>
              <a:rPr lang="en" sz="2400" dirty="0">
                <a:latin typeface="Roboto Mono"/>
                <a:ea typeface="Roboto Mono"/>
                <a:cs typeface="Roboto Mono"/>
                <a:sym typeface="Roboto Mono"/>
              </a:rPr>
              <a:t>my_list[i] </a:t>
            </a:r>
            <a:r>
              <a:rPr lang="en" sz="2400" b="1" dirty="0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=</a:t>
            </a:r>
            <a:r>
              <a:rPr lang="en" sz="2400" dirty="0">
                <a:latin typeface="Roboto Mono"/>
                <a:ea typeface="Roboto Mono"/>
                <a:cs typeface="Roboto Mono"/>
                <a:sym typeface="Roboto Mono"/>
              </a:rPr>
              <a:t> x</a:t>
            </a:r>
            <a:endParaRPr sz="2400" dirty="0">
              <a:latin typeface="Roboto Mono"/>
              <a:ea typeface="Roboto Mono"/>
              <a:cs typeface="Roboto Mono"/>
              <a:sym typeface="Roboto Mono"/>
            </a:endParaRPr>
          </a:p>
          <a:p>
            <a:pPr marL="457200" lvl="0" indent="-36957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Roboto Mono"/>
              <a:buChar char="●"/>
            </a:pPr>
            <a:r>
              <a:rPr lang="en" sz="2400" u="sng" dirty="0"/>
              <a:t>Sort</a:t>
            </a:r>
            <a:r>
              <a:rPr lang="en" sz="2400" dirty="0"/>
              <a:t> the list</a:t>
            </a:r>
            <a:r>
              <a:rPr lang="en" sz="2400" dirty="0">
                <a:latin typeface="Roboto Mono"/>
                <a:ea typeface="Roboto Mono"/>
                <a:cs typeface="Roboto Mono"/>
                <a:sym typeface="Roboto Mono"/>
              </a:rPr>
              <a:t>				my_list.</a:t>
            </a:r>
            <a:r>
              <a:rPr lang="en" sz="2400" dirty="0">
                <a:solidFill>
                  <a:schemeClr val="accent1"/>
                </a:solidFill>
                <a:latin typeface="Roboto Mono"/>
                <a:ea typeface="Roboto Mono"/>
                <a:cs typeface="Roboto Mono"/>
                <a:sym typeface="Roboto Mono"/>
              </a:rPr>
              <a:t>sort</a:t>
            </a:r>
            <a:r>
              <a:rPr lang="en" sz="2400" dirty="0">
                <a:latin typeface="Roboto Mono"/>
                <a:ea typeface="Roboto Mono"/>
                <a:cs typeface="Roboto Mono"/>
                <a:sym typeface="Roboto Mono"/>
              </a:rPr>
              <a:t>()</a:t>
            </a:r>
            <a:endParaRPr sz="2400" dirty="0">
              <a:latin typeface="Roboto Mono"/>
              <a:ea typeface="Roboto Mono"/>
              <a:cs typeface="Roboto Mono"/>
              <a:sym typeface="Roboto Mono"/>
            </a:endParaRPr>
          </a:p>
          <a:p>
            <a:pPr marL="457200" lvl="0" indent="-36957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Roboto Mono"/>
              <a:buChar char="●"/>
            </a:pPr>
            <a:r>
              <a:rPr lang="en" sz="2400" u="sng" dirty="0"/>
              <a:t>Reverse</a:t>
            </a:r>
            <a:r>
              <a:rPr lang="en" sz="2400" dirty="0"/>
              <a:t> the list</a:t>
            </a:r>
            <a:r>
              <a:rPr lang="en" sz="2400" dirty="0">
                <a:latin typeface="Roboto Mono"/>
                <a:ea typeface="Roboto Mono"/>
                <a:cs typeface="Roboto Mono"/>
                <a:sym typeface="Roboto Mono"/>
              </a:rPr>
              <a:t>			my_list.</a:t>
            </a:r>
            <a:r>
              <a:rPr lang="en" sz="2400" dirty="0">
                <a:solidFill>
                  <a:schemeClr val="accent1"/>
                </a:solidFill>
                <a:latin typeface="Roboto Mono"/>
                <a:ea typeface="Roboto Mono"/>
                <a:cs typeface="Roboto Mono"/>
                <a:sym typeface="Roboto Mono"/>
              </a:rPr>
              <a:t>reverse</a:t>
            </a:r>
            <a:r>
              <a:rPr lang="en" sz="2400" dirty="0">
                <a:latin typeface="Roboto Mono"/>
                <a:ea typeface="Roboto Mono"/>
                <a:cs typeface="Roboto Mono"/>
                <a:sym typeface="Roboto Mono"/>
              </a:rPr>
              <a:t>()</a:t>
            </a:r>
            <a:endParaRPr sz="2400" dirty="0"/>
          </a:p>
        </p:txBody>
      </p:sp>
      <p:sp>
        <p:nvSpPr>
          <p:cNvPr id="295" name="Google Shape;295;g3f544089de4_0_395">
            <a:extLst>
              <a:ext uri="{FF2B5EF4-FFF2-40B4-BE49-F238E27FC236}">
                <a16:creationId xmlns:a16="http://schemas.microsoft.com/office/drawing/2014/main" id="{0C0B6AEC-30B0-A8A7-E213-2033BB11592F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11700" y="281921"/>
            <a:ext cx="8520600" cy="70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So can I modify a </a:t>
            </a:r>
            <a:r>
              <a:rPr lang="en" u="sng"/>
              <a:t>string</a:t>
            </a:r>
            <a:r>
              <a:rPr lang="en"/>
              <a:t> using any of these?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	</a:t>
            </a:r>
            <a:endParaRPr/>
          </a:p>
        </p:txBody>
      </p:sp>
      <p:sp>
        <p:nvSpPr>
          <p:cNvPr id="3" name="Google Shape;303;g3f544089de4_0_401">
            <a:extLst>
              <a:ext uri="{FF2B5EF4-FFF2-40B4-BE49-F238E27FC236}">
                <a16:creationId xmlns:a16="http://schemas.microsoft.com/office/drawing/2014/main" id="{7520440D-85FB-9922-B7A8-321F3F82F05D}"/>
              </a:ext>
            </a:extLst>
          </p:cNvPr>
          <p:cNvSpPr txBox="1"/>
          <p:nvPr/>
        </p:nvSpPr>
        <p:spPr>
          <a:xfrm>
            <a:off x="1142670" y="-599100"/>
            <a:ext cx="8952600" cy="634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00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NO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47454979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" name="Google Shape;308;g3f544089de4_0_40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13</a:t>
            </a:fld>
            <a:endParaRPr/>
          </a:p>
        </p:txBody>
      </p:sp>
      <p:sp>
        <p:nvSpPr>
          <p:cNvPr id="309" name="Google Shape;309;g3f544089de4_0_408"/>
          <p:cNvSpPr txBox="1">
            <a:spLocks noGrp="1"/>
          </p:cNvSpPr>
          <p:nvPr>
            <p:ph type="body" idx="1"/>
          </p:nvPr>
        </p:nvSpPr>
        <p:spPr>
          <a:xfrm>
            <a:off x="311700" y="1051625"/>
            <a:ext cx="8520600" cy="3549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000"/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r>
              <a:rPr lang="en" sz="3000"/>
              <a:t>Q: Can you show me?</a:t>
            </a:r>
            <a:endParaRPr sz="3000"/>
          </a:p>
        </p:txBody>
      </p:sp>
      <p:sp>
        <p:nvSpPr>
          <p:cNvPr id="310" name="Google Shape;310;g3f544089de4_0_408"/>
          <p:cNvSpPr txBox="1">
            <a:spLocks noGrp="1"/>
          </p:cNvSpPr>
          <p:nvPr>
            <p:ph type="title"/>
          </p:nvPr>
        </p:nvSpPr>
        <p:spPr>
          <a:xfrm>
            <a:off x="311700" y="281921"/>
            <a:ext cx="8520600" cy="70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Strings are </a:t>
            </a:r>
            <a:r>
              <a:rPr lang="en" u="sng"/>
              <a:t>immutable</a:t>
            </a:r>
            <a:endParaRPr u="sng"/>
          </a:p>
        </p:txBody>
      </p:sp>
      <p:sp>
        <p:nvSpPr>
          <p:cNvPr id="311" name="Google Shape;311;g3f544089de4_0_408"/>
          <p:cNvSpPr/>
          <p:nvPr/>
        </p:nvSpPr>
        <p:spPr>
          <a:xfrm>
            <a:off x="3481488" y="3409900"/>
            <a:ext cx="2181000" cy="640500"/>
          </a:xfrm>
          <a:prstGeom prst="roundRect">
            <a:avLst>
              <a:gd name="adj" fmla="val 16667"/>
            </a:avLst>
          </a:prstGeom>
          <a:solidFill>
            <a:srgbClr val="3A4C7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b="1" u="sng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Python Tutor</a:t>
            </a:r>
            <a:endParaRPr sz="2400" b="1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" name="Google Shape;317;g3f544089de4_0_415"/>
          <p:cNvSpPr txBox="1">
            <a:spLocks noGrp="1"/>
          </p:cNvSpPr>
          <p:nvPr>
            <p:ph type="title"/>
          </p:nvPr>
        </p:nvSpPr>
        <p:spPr>
          <a:xfrm>
            <a:off x="311700" y="281921"/>
            <a:ext cx="8520600" cy="70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Review: A Dictionary maps Keys to Values</a:t>
            </a:r>
            <a:endParaRPr/>
          </a:p>
        </p:txBody>
      </p:sp>
      <p:sp>
        <p:nvSpPr>
          <p:cNvPr id="318" name="Google Shape;318;g3f544089de4_0_415"/>
          <p:cNvSpPr txBox="1">
            <a:spLocks noGrp="1"/>
          </p:cNvSpPr>
          <p:nvPr>
            <p:ph type="body" idx="1"/>
          </p:nvPr>
        </p:nvSpPr>
        <p:spPr>
          <a:xfrm>
            <a:off x="311700" y="784425"/>
            <a:ext cx="8520600" cy="2070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 b="1" dirty="0"/>
              <a:t>Keys</a:t>
            </a:r>
            <a:r>
              <a:rPr lang="en" dirty="0"/>
              <a:t>:</a:t>
            </a:r>
            <a:endParaRPr dirty="0"/>
          </a:p>
          <a:p>
            <a:pPr marL="914400" lvl="1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○"/>
            </a:pPr>
            <a:r>
              <a:rPr lang="en" dirty="0"/>
              <a:t>Must be unique! No duplicate keys! </a:t>
            </a:r>
            <a:endParaRPr dirty="0"/>
          </a:p>
          <a:p>
            <a:pPr marL="914400" lvl="1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○"/>
            </a:pPr>
            <a:r>
              <a:rPr lang="en" dirty="0"/>
              <a:t>Must be an </a:t>
            </a:r>
            <a:r>
              <a:rPr lang="en" i="1" dirty="0"/>
              <a:t>immutable </a:t>
            </a:r>
            <a:r>
              <a:rPr lang="en" dirty="0"/>
              <a:t>type (e.g. integer, float, string, </a:t>
            </a:r>
            <a:r>
              <a:rPr lang="en" dirty="0">
                <a:solidFill>
                  <a:schemeClr val="accent1"/>
                </a:solidFill>
              </a:rPr>
              <a:t>boolean, </a:t>
            </a:r>
            <a:r>
              <a:rPr lang="en" b="1" u="sng" dirty="0">
                <a:solidFill>
                  <a:schemeClr val="accent1"/>
                </a:solidFill>
              </a:rPr>
              <a:t>tuple *</a:t>
            </a:r>
            <a:r>
              <a:rPr lang="en" dirty="0"/>
              <a:t>)</a:t>
            </a:r>
            <a:endParaRPr dirty="0"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 b="1" dirty="0"/>
              <a:t>Values</a:t>
            </a:r>
            <a:r>
              <a:rPr lang="en" dirty="0"/>
              <a:t>:</a:t>
            </a:r>
            <a:endParaRPr dirty="0"/>
          </a:p>
          <a:p>
            <a:pPr marL="914400" lvl="1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○"/>
            </a:pPr>
            <a:r>
              <a:rPr lang="en" dirty="0"/>
              <a:t>Do not need to be unique, can have duplicate values</a:t>
            </a:r>
            <a:endParaRPr dirty="0"/>
          </a:p>
          <a:p>
            <a:pPr marL="914400" lvl="1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○"/>
            </a:pPr>
            <a:r>
              <a:rPr lang="en" b="1" dirty="0"/>
              <a:t>Can be any type</a:t>
            </a:r>
            <a:endParaRPr b="1" dirty="0"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endParaRPr dirty="0"/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endParaRPr dirty="0"/>
          </a:p>
        </p:txBody>
      </p:sp>
      <p:sp>
        <p:nvSpPr>
          <p:cNvPr id="323" name="Google Shape;323;g3f544089de4_0_41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14</a:t>
            </a:fld>
            <a:endParaRPr/>
          </a:p>
        </p:txBody>
      </p:sp>
      <p:sp>
        <p:nvSpPr>
          <p:cNvPr id="328" name="Google Shape;328;g3f544089de4_0_415"/>
          <p:cNvSpPr txBox="1"/>
          <p:nvPr/>
        </p:nvSpPr>
        <p:spPr>
          <a:xfrm>
            <a:off x="203675" y="3007275"/>
            <a:ext cx="1274700" cy="1185300"/>
          </a:xfrm>
          <a:prstGeom prst="rect">
            <a:avLst/>
          </a:prstGeom>
          <a:noFill/>
          <a:ln w="9525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* Tuples containing </a:t>
            </a:r>
            <a:r>
              <a:rPr lang="en" sz="1300" u="sng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only </a:t>
            </a:r>
            <a:r>
              <a:rPr lang="en" sz="130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immutable types can be dictionary keys.</a:t>
            </a:r>
            <a:endParaRPr sz="2000">
              <a:solidFill>
                <a:schemeClr val="accen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" name="Google Shape;471;g3f526d29b12_0_745">
            <a:extLst>
              <a:ext uri="{FF2B5EF4-FFF2-40B4-BE49-F238E27FC236}">
                <a16:creationId xmlns:a16="http://schemas.microsoft.com/office/drawing/2014/main" id="{83473983-3E05-311C-EC93-DF3CD66CA512}"/>
              </a:ext>
            </a:extLst>
          </p:cNvPr>
          <p:cNvSpPr/>
          <p:nvPr/>
        </p:nvSpPr>
        <p:spPr>
          <a:xfrm>
            <a:off x="3001721" y="2798113"/>
            <a:ext cx="5258670" cy="1939876"/>
          </a:xfrm>
          <a:prstGeom prst="roundRect">
            <a:avLst>
              <a:gd name="adj" fmla="val 16667"/>
            </a:avLst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700" dirty="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fav_color_dict </a:t>
            </a:r>
            <a:r>
              <a:rPr lang="en" sz="1700" b="1" dirty="0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=</a:t>
            </a:r>
            <a:r>
              <a:rPr lang="en" sz="1700" dirty="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{</a:t>
            </a:r>
            <a:r>
              <a:rPr lang="en" sz="1700" dirty="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"asalguer"</a:t>
            </a:r>
            <a:r>
              <a:rPr lang="en" sz="1700" dirty="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: </a:t>
            </a:r>
            <a:r>
              <a:rPr lang="en" sz="1700" dirty="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"blue"</a:t>
            </a:r>
            <a:r>
              <a:rPr lang="en" sz="1700" dirty="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700" dirty="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		</a:t>
            </a:r>
            <a:r>
              <a:rPr lang="en" sz="1700" dirty="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"jamespw"</a:t>
            </a:r>
            <a:r>
              <a:rPr lang="en" sz="1700" dirty="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: </a:t>
            </a:r>
            <a:r>
              <a:rPr lang="en" sz="1700" dirty="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"green"</a:t>
            </a:r>
            <a:r>
              <a:rPr lang="en" sz="1700" dirty="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700" dirty="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		"danimaor"</a:t>
            </a:r>
            <a:r>
              <a:rPr lang="en" sz="1700" dirty="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: </a:t>
            </a:r>
            <a:r>
              <a:rPr lang="en" sz="1700" dirty="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"purple"</a:t>
            </a:r>
            <a:r>
              <a:rPr lang="en" sz="1700" dirty="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700" dirty="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		"kellenx"</a:t>
            </a:r>
            <a:r>
              <a:rPr lang="en" sz="1700" dirty="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: </a:t>
            </a:r>
            <a:r>
              <a:rPr lang="en" sz="1700" dirty="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"blue"</a:t>
            </a:r>
            <a:r>
              <a:rPr lang="en" sz="1700" dirty="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700" dirty="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		"guyzur"</a:t>
            </a:r>
            <a:r>
              <a:rPr lang="en" sz="1700" dirty="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: </a:t>
            </a:r>
            <a:r>
              <a:rPr lang="en" sz="1700" dirty="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"purple"</a:t>
            </a:r>
            <a:r>
              <a:rPr lang="en" sz="1700" dirty="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700" dirty="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		"vatray"</a:t>
            </a:r>
            <a:r>
              <a:rPr lang="en" sz="1700" dirty="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: </a:t>
            </a:r>
            <a:r>
              <a:rPr lang="en" sz="1700" dirty="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"gold"</a:t>
            </a:r>
            <a:r>
              <a:rPr lang="en" sz="1700" dirty="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}</a:t>
            </a:r>
            <a:endParaRPr sz="1700" dirty="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</p:txBody>
      </p:sp>
      <p:grpSp>
        <p:nvGrpSpPr>
          <p:cNvPr id="3" name="Google Shape;472;g3f526d29b12_0_745">
            <a:extLst>
              <a:ext uri="{FF2B5EF4-FFF2-40B4-BE49-F238E27FC236}">
                <a16:creationId xmlns:a16="http://schemas.microsoft.com/office/drawing/2014/main" id="{BAD96479-2E0F-B735-E5B8-21C44684C5DC}"/>
              </a:ext>
            </a:extLst>
          </p:cNvPr>
          <p:cNvGrpSpPr/>
          <p:nvPr/>
        </p:nvGrpSpPr>
        <p:grpSpPr>
          <a:xfrm>
            <a:off x="7137425" y="2128887"/>
            <a:ext cx="1647900" cy="1119409"/>
            <a:chOff x="6135350" y="2260441"/>
            <a:chExt cx="1647900" cy="1119409"/>
          </a:xfrm>
        </p:grpSpPr>
        <p:sp>
          <p:nvSpPr>
            <p:cNvPr id="4" name="Google Shape;473;g3f526d29b12_0_745">
              <a:extLst>
                <a:ext uri="{FF2B5EF4-FFF2-40B4-BE49-F238E27FC236}">
                  <a16:creationId xmlns:a16="http://schemas.microsoft.com/office/drawing/2014/main" id="{B91D03F2-7B2B-E63F-CA39-0CF7298D6B8E}"/>
                </a:ext>
              </a:extLst>
            </p:cNvPr>
            <p:cNvSpPr/>
            <p:nvPr/>
          </p:nvSpPr>
          <p:spPr>
            <a:xfrm>
              <a:off x="6135350" y="3111950"/>
              <a:ext cx="760500" cy="267900"/>
            </a:xfrm>
            <a:prstGeom prst="roundRect">
              <a:avLst>
                <a:gd name="adj" fmla="val 16667"/>
              </a:avLst>
            </a:prstGeom>
            <a:noFill/>
            <a:ln w="2857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" name="Google Shape;474;g3f526d29b12_0_745">
              <a:extLst>
                <a:ext uri="{FF2B5EF4-FFF2-40B4-BE49-F238E27FC236}">
                  <a16:creationId xmlns:a16="http://schemas.microsoft.com/office/drawing/2014/main" id="{A0322FF7-81DF-2EAA-CF41-F93EAF085DB0}"/>
                </a:ext>
              </a:extLst>
            </p:cNvPr>
            <p:cNvSpPr txBox="1"/>
            <p:nvPr/>
          </p:nvSpPr>
          <p:spPr>
            <a:xfrm>
              <a:off x="6895850" y="2260441"/>
              <a:ext cx="887400" cy="4464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spAutoFit/>
            </a:bodyPr>
            <a:lstStyle/>
            <a:p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700" b="1" i="1" dirty="0">
                  <a:solidFill>
                    <a:schemeClr val="accent1"/>
                  </a:solidFill>
                  <a:latin typeface="Calibri"/>
                  <a:ea typeface="Calibri"/>
                  <a:cs typeface="Calibri"/>
                  <a:sym typeface="Calibri"/>
                </a:rPr>
                <a:t>value</a:t>
              </a:r>
              <a:endParaRPr sz="1700" b="1" i="1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cxnSp>
          <p:nvCxnSpPr>
            <p:cNvPr id="6" name="Google Shape;475;g3f526d29b12_0_745">
              <a:extLst>
                <a:ext uri="{FF2B5EF4-FFF2-40B4-BE49-F238E27FC236}">
                  <a16:creationId xmlns:a16="http://schemas.microsoft.com/office/drawing/2014/main" id="{FF3497FB-5432-9F9E-1CDA-0184372BA10E}"/>
                </a:ext>
              </a:extLst>
            </p:cNvPr>
            <p:cNvCxnSpPr>
              <a:stCxn id="5" idx="2"/>
              <a:endCxn id="4" idx="0"/>
            </p:cNvCxnSpPr>
            <p:nvPr/>
          </p:nvCxnSpPr>
          <p:spPr>
            <a:xfrm flipH="1">
              <a:off x="6515600" y="2706841"/>
              <a:ext cx="823950" cy="405109"/>
            </a:xfrm>
            <a:prstGeom prst="straightConnector1">
              <a:avLst/>
            </a:prstGeom>
            <a:noFill/>
            <a:ln w="19050" cap="flat" cmpd="sng">
              <a:solidFill>
                <a:schemeClr val="accent1"/>
              </a:solidFill>
              <a:prstDash val="solid"/>
              <a:round/>
              <a:headEnd type="none" w="med" len="med"/>
              <a:tailEnd type="triangle" w="med" len="med"/>
            </a:ln>
          </p:spPr>
        </p:cxnSp>
      </p:grpSp>
      <p:grpSp>
        <p:nvGrpSpPr>
          <p:cNvPr id="7" name="Google Shape;477;g3f526d29b12_0_745">
            <a:extLst>
              <a:ext uri="{FF2B5EF4-FFF2-40B4-BE49-F238E27FC236}">
                <a16:creationId xmlns:a16="http://schemas.microsoft.com/office/drawing/2014/main" id="{3BC13EFC-A3BB-76A9-2E45-A72FE6519C7D}"/>
              </a:ext>
            </a:extLst>
          </p:cNvPr>
          <p:cNvGrpSpPr/>
          <p:nvPr/>
        </p:nvGrpSpPr>
        <p:grpSpPr>
          <a:xfrm>
            <a:off x="5564531" y="2147309"/>
            <a:ext cx="1274725" cy="1081052"/>
            <a:chOff x="4725575" y="2298800"/>
            <a:chExt cx="1274725" cy="1081052"/>
          </a:xfrm>
        </p:grpSpPr>
        <p:sp>
          <p:nvSpPr>
            <p:cNvPr id="8" name="Google Shape;478;g3f526d29b12_0_745">
              <a:extLst>
                <a:ext uri="{FF2B5EF4-FFF2-40B4-BE49-F238E27FC236}">
                  <a16:creationId xmlns:a16="http://schemas.microsoft.com/office/drawing/2014/main" id="{C481EA1A-A5F6-ED68-4A4F-2F67F9687D9A}"/>
                </a:ext>
              </a:extLst>
            </p:cNvPr>
            <p:cNvSpPr/>
            <p:nvPr/>
          </p:nvSpPr>
          <p:spPr>
            <a:xfrm>
              <a:off x="4725575" y="3111952"/>
              <a:ext cx="1150800" cy="267900"/>
            </a:xfrm>
            <a:prstGeom prst="roundRect">
              <a:avLst>
                <a:gd name="adj" fmla="val 16667"/>
              </a:avLst>
            </a:prstGeom>
            <a:noFill/>
            <a:ln w="2857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" name="Google Shape;479;g3f526d29b12_0_745">
              <a:extLst>
                <a:ext uri="{FF2B5EF4-FFF2-40B4-BE49-F238E27FC236}">
                  <a16:creationId xmlns:a16="http://schemas.microsoft.com/office/drawing/2014/main" id="{1EEC3511-77CF-E212-BEFB-8CA55E20226B}"/>
                </a:ext>
              </a:extLst>
            </p:cNvPr>
            <p:cNvSpPr txBox="1"/>
            <p:nvPr/>
          </p:nvSpPr>
          <p:spPr>
            <a:xfrm>
              <a:off x="5451600" y="2298800"/>
              <a:ext cx="548700" cy="4464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spAutoFit/>
            </a:bodyPr>
            <a:lstStyle/>
            <a:p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700" b="1" i="1" dirty="0">
                  <a:solidFill>
                    <a:schemeClr val="accent1"/>
                  </a:solidFill>
                  <a:latin typeface="Calibri"/>
                  <a:ea typeface="Calibri"/>
                  <a:cs typeface="Calibri"/>
                  <a:sym typeface="Calibri"/>
                </a:rPr>
                <a:t>key</a:t>
              </a:r>
              <a:endParaRPr sz="1700" b="1" i="1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cxnSp>
          <p:nvCxnSpPr>
            <p:cNvPr id="10" name="Google Shape;480;g3f526d29b12_0_745">
              <a:extLst>
                <a:ext uri="{FF2B5EF4-FFF2-40B4-BE49-F238E27FC236}">
                  <a16:creationId xmlns:a16="http://schemas.microsoft.com/office/drawing/2014/main" id="{54092DEB-E30E-0F49-9382-E0FB1048FAEE}"/>
                </a:ext>
              </a:extLst>
            </p:cNvPr>
            <p:cNvCxnSpPr>
              <a:stCxn id="9" idx="2"/>
              <a:endCxn id="8" idx="0"/>
            </p:cNvCxnSpPr>
            <p:nvPr/>
          </p:nvCxnSpPr>
          <p:spPr>
            <a:xfrm flipH="1">
              <a:off x="5300850" y="2745200"/>
              <a:ext cx="425100" cy="366900"/>
            </a:xfrm>
            <a:prstGeom prst="straightConnector1">
              <a:avLst/>
            </a:prstGeom>
            <a:noFill/>
            <a:ln w="19050" cap="flat" cmpd="sng">
              <a:solidFill>
                <a:schemeClr val="accent1"/>
              </a:solidFill>
              <a:prstDash val="solid"/>
              <a:round/>
              <a:headEnd type="none" w="med" len="med"/>
              <a:tailEnd type="triangle" w="med" len="med"/>
            </a:ln>
          </p:spPr>
        </p:cxn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3" name="Google Shape;333;g3f544089de4_0_43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15</a:t>
            </a:fld>
            <a:endParaRPr/>
          </a:p>
        </p:txBody>
      </p:sp>
      <p:sp>
        <p:nvSpPr>
          <p:cNvPr id="334" name="Google Shape;334;g3f544089de4_0_431"/>
          <p:cNvSpPr txBox="1">
            <a:spLocks noGrp="1"/>
          </p:cNvSpPr>
          <p:nvPr>
            <p:ph type="body" idx="1"/>
          </p:nvPr>
        </p:nvSpPr>
        <p:spPr>
          <a:xfrm>
            <a:off x="311700" y="1050525"/>
            <a:ext cx="8520600" cy="3549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000"/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r>
              <a:rPr lang="en" sz="3000"/>
              <a:t>A: You have actually already seen a tuple before…</a:t>
            </a:r>
            <a:endParaRPr sz="3000"/>
          </a:p>
        </p:txBody>
      </p:sp>
      <p:sp>
        <p:nvSpPr>
          <p:cNvPr id="335" name="Google Shape;335;g3f544089de4_0_431"/>
          <p:cNvSpPr txBox="1">
            <a:spLocks noGrp="1"/>
          </p:cNvSpPr>
          <p:nvPr>
            <p:ph type="title"/>
          </p:nvPr>
        </p:nvSpPr>
        <p:spPr>
          <a:xfrm>
            <a:off x="311700" y="281921"/>
            <a:ext cx="8520600" cy="70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Q: What is a tuple?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0" name="Google Shape;340;g3f544089de4_0_437"/>
          <p:cNvSpPr txBox="1">
            <a:spLocks noGrp="1"/>
          </p:cNvSpPr>
          <p:nvPr>
            <p:ph type="title"/>
          </p:nvPr>
        </p:nvSpPr>
        <p:spPr>
          <a:xfrm>
            <a:off x="311700" y="281921"/>
            <a:ext cx="8520600" cy="70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Review: More Dictionary Methods</a:t>
            </a:r>
            <a:endParaRPr/>
          </a:p>
        </p:txBody>
      </p:sp>
      <p:sp>
        <p:nvSpPr>
          <p:cNvPr id="341" name="Google Shape;341;g3f544089de4_0_43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16</a:t>
            </a:fld>
            <a:endParaRPr/>
          </a:p>
        </p:txBody>
      </p:sp>
      <p:sp>
        <p:nvSpPr>
          <p:cNvPr id="342" name="Google Shape;342;g3f544089de4_0_437"/>
          <p:cNvSpPr txBox="1">
            <a:spLocks noGrp="1"/>
          </p:cNvSpPr>
          <p:nvPr>
            <p:ph type="body" idx="1"/>
          </p:nvPr>
        </p:nvSpPr>
        <p:spPr>
          <a:xfrm>
            <a:off x="311700" y="1050525"/>
            <a:ext cx="8709600" cy="2876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Roboto Mono"/>
              <a:buChar char="●"/>
            </a:pPr>
            <a:r>
              <a:rPr lang="en" b="1">
                <a:latin typeface="Roboto Mono"/>
                <a:ea typeface="Roboto Mono"/>
                <a:cs typeface="Roboto Mono"/>
                <a:sym typeface="Roboto Mono"/>
              </a:rPr>
              <a:t>dict_name.</a:t>
            </a:r>
            <a:r>
              <a:rPr lang="en" b="1">
                <a:solidFill>
                  <a:schemeClr val="accent1"/>
                </a:solidFill>
                <a:latin typeface="Roboto Mono"/>
                <a:ea typeface="Roboto Mono"/>
                <a:cs typeface="Roboto Mono"/>
                <a:sym typeface="Roboto Mono"/>
              </a:rPr>
              <a:t>keys()</a:t>
            </a:r>
            <a:endParaRPr b="1">
              <a:solidFill>
                <a:schemeClr val="accent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914400" lvl="1" indent="-330200" algn="l" rtl="0">
              <a:spcBef>
                <a:spcPts val="0"/>
              </a:spcBef>
              <a:spcAft>
                <a:spcPts val="0"/>
              </a:spcAft>
              <a:buClr>
                <a:srgbClr val="233A44"/>
              </a:buClr>
              <a:buSzPts val="1600"/>
              <a:buChar char="○"/>
            </a:pPr>
            <a:r>
              <a:rPr lang="en" sz="1600">
                <a:solidFill>
                  <a:srgbClr val="233A44"/>
                </a:solidFill>
              </a:rPr>
              <a:t>Retrieve all the keys in the dictionary</a:t>
            </a:r>
            <a:endParaRPr sz="1600">
              <a:solidFill>
                <a:srgbClr val="233A44"/>
              </a:solidFill>
            </a:endParaRPr>
          </a:p>
          <a:p>
            <a:pPr marL="914400" lvl="1" indent="-330200" algn="l" rtl="0">
              <a:spcBef>
                <a:spcPts val="0"/>
              </a:spcBef>
              <a:spcAft>
                <a:spcPts val="0"/>
              </a:spcAft>
              <a:buClr>
                <a:srgbClr val="233A44"/>
              </a:buClr>
              <a:buSzPts val="1600"/>
              <a:buChar char="○"/>
            </a:pPr>
            <a:r>
              <a:rPr lang="en" sz="1600">
                <a:solidFill>
                  <a:srgbClr val="233A44"/>
                </a:solidFill>
              </a:rPr>
              <a:t>Returned in the form: </a:t>
            </a:r>
            <a:r>
              <a:rPr lang="en" sz="1600">
                <a:solidFill>
                  <a:srgbClr val="233A44"/>
                </a:solidFill>
                <a:latin typeface="Roboto Mono"/>
                <a:ea typeface="Roboto Mono"/>
                <a:cs typeface="Roboto Mono"/>
                <a:sym typeface="Roboto Mono"/>
              </a:rPr>
              <a:t>dict_keys([key1, key2,...])</a:t>
            </a:r>
            <a:endParaRPr sz="1600">
              <a:solidFill>
                <a:srgbClr val="233A44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en" b="1">
                <a:latin typeface="Roboto Mono"/>
                <a:ea typeface="Roboto Mono"/>
                <a:cs typeface="Roboto Mono"/>
                <a:sym typeface="Roboto Mono"/>
              </a:rPr>
              <a:t>dict_name.</a:t>
            </a:r>
            <a:r>
              <a:rPr lang="en" b="1">
                <a:solidFill>
                  <a:schemeClr val="accent1"/>
                </a:solidFill>
                <a:latin typeface="Roboto Mono"/>
                <a:ea typeface="Roboto Mono"/>
                <a:cs typeface="Roboto Mono"/>
                <a:sym typeface="Roboto Mono"/>
              </a:rPr>
              <a:t>values()</a:t>
            </a:r>
            <a:endParaRPr b="1">
              <a:solidFill>
                <a:schemeClr val="accent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914400" lvl="1" indent="-330200" algn="l" rtl="0">
              <a:spcBef>
                <a:spcPts val="0"/>
              </a:spcBef>
              <a:spcAft>
                <a:spcPts val="0"/>
              </a:spcAft>
              <a:buClr>
                <a:srgbClr val="233A44"/>
              </a:buClr>
              <a:buSzPts val="1600"/>
              <a:buChar char="○"/>
            </a:pPr>
            <a:r>
              <a:rPr lang="en" sz="1600">
                <a:solidFill>
                  <a:srgbClr val="233A44"/>
                </a:solidFill>
              </a:rPr>
              <a:t>Retrieve all the values in the dictionary</a:t>
            </a:r>
            <a:endParaRPr sz="1600">
              <a:solidFill>
                <a:srgbClr val="233A44"/>
              </a:solidFill>
            </a:endParaRPr>
          </a:p>
          <a:p>
            <a:pPr marL="914400" lvl="1" indent="-330200" algn="l" rtl="0">
              <a:spcBef>
                <a:spcPts val="0"/>
              </a:spcBef>
              <a:spcAft>
                <a:spcPts val="0"/>
              </a:spcAft>
              <a:buClr>
                <a:srgbClr val="233A44"/>
              </a:buClr>
              <a:buSzPts val="1600"/>
              <a:buChar char="○"/>
            </a:pPr>
            <a:r>
              <a:rPr lang="en" sz="1600">
                <a:solidFill>
                  <a:srgbClr val="233A44"/>
                </a:solidFill>
              </a:rPr>
              <a:t>Return in the form: </a:t>
            </a:r>
            <a:r>
              <a:rPr lang="en" sz="1600">
                <a:solidFill>
                  <a:srgbClr val="233A44"/>
                </a:solidFill>
                <a:latin typeface="Roboto Mono"/>
                <a:ea typeface="Roboto Mono"/>
                <a:cs typeface="Roboto Mono"/>
                <a:sym typeface="Roboto Mono"/>
              </a:rPr>
              <a:t>dict_values([value1, value2,...])</a:t>
            </a:r>
            <a:endParaRPr sz="1600">
              <a:solidFill>
                <a:srgbClr val="233A44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Roboto Mono"/>
              <a:buChar char="●"/>
            </a:pPr>
            <a:r>
              <a:rPr lang="en" b="1">
                <a:latin typeface="Roboto Mono"/>
                <a:ea typeface="Roboto Mono"/>
                <a:cs typeface="Roboto Mono"/>
                <a:sym typeface="Roboto Mono"/>
              </a:rPr>
              <a:t>dict_name</a:t>
            </a:r>
            <a:r>
              <a:rPr lang="en" b="1">
                <a:solidFill>
                  <a:schemeClr val="accent1"/>
                </a:solidFill>
                <a:latin typeface="Roboto Mono"/>
                <a:ea typeface="Roboto Mono"/>
                <a:cs typeface="Roboto Mono"/>
                <a:sym typeface="Roboto Mono"/>
              </a:rPr>
              <a:t>.items()</a:t>
            </a:r>
            <a:endParaRPr b="1">
              <a:solidFill>
                <a:schemeClr val="accent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914400" lvl="1" indent="-330200" algn="l" rtl="0">
              <a:spcBef>
                <a:spcPts val="0"/>
              </a:spcBef>
              <a:spcAft>
                <a:spcPts val="0"/>
              </a:spcAft>
              <a:buClr>
                <a:srgbClr val="233A44"/>
              </a:buClr>
              <a:buSzPts val="1600"/>
              <a:buChar char="○"/>
            </a:pPr>
            <a:r>
              <a:rPr lang="en" sz="1600">
                <a:solidFill>
                  <a:srgbClr val="233A44"/>
                </a:solidFill>
              </a:rPr>
              <a:t>Retrieve all the key-value pairs in the dictionary</a:t>
            </a:r>
            <a:endParaRPr sz="1600">
              <a:solidFill>
                <a:srgbClr val="233A44"/>
              </a:solidFill>
            </a:endParaRPr>
          </a:p>
          <a:p>
            <a:pPr marL="914400" lvl="1" indent="-330200" algn="l" rtl="0">
              <a:spcBef>
                <a:spcPts val="0"/>
              </a:spcBef>
              <a:spcAft>
                <a:spcPts val="0"/>
              </a:spcAft>
              <a:buClr>
                <a:srgbClr val="233A44"/>
              </a:buClr>
              <a:buSzPts val="1600"/>
              <a:buChar char="○"/>
            </a:pPr>
            <a:r>
              <a:rPr lang="en" sz="1600">
                <a:solidFill>
                  <a:srgbClr val="233A44"/>
                </a:solidFill>
              </a:rPr>
              <a:t>Returned in the form: </a:t>
            </a:r>
            <a:r>
              <a:rPr lang="en" sz="1600">
                <a:solidFill>
                  <a:srgbClr val="233A44"/>
                </a:solidFill>
                <a:latin typeface="Roboto Mono"/>
                <a:ea typeface="Roboto Mono"/>
                <a:cs typeface="Roboto Mono"/>
                <a:sym typeface="Roboto Mono"/>
              </a:rPr>
              <a:t>dict_items([(key1, value1), (key2, value2), …])</a:t>
            </a:r>
            <a:endParaRPr sz="1600">
              <a:solidFill>
                <a:srgbClr val="233A44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endParaRPr/>
          </a:p>
        </p:txBody>
      </p:sp>
      <p:sp>
        <p:nvSpPr>
          <p:cNvPr id="343" name="Google Shape;343;g3f544089de4_0_437"/>
          <p:cNvSpPr txBox="1"/>
          <p:nvPr/>
        </p:nvSpPr>
        <p:spPr>
          <a:xfrm>
            <a:off x="580200" y="3927225"/>
            <a:ext cx="7333200" cy="73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These are not lists, but a special dictionary object! 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However, you can iterate through them using a for-loop just like a list!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344" name="Google Shape;344;g3f544089de4_0_437"/>
          <p:cNvGrpSpPr/>
          <p:nvPr/>
        </p:nvGrpSpPr>
        <p:grpSpPr>
          <a:xfrm>
            <a:off x="4572000" y="2747450"/>
            <a:ext cx="4006325" cy="1040050"/>
            <a:chOff x="4495800" y="2747450"/>
            <a:chExt cx="4006325" cy="1040050"/>
          </a:xfrm>
        </p:grpSpPr>
        <p:sp>
          <p:nvSpPr>
            <p:cNvPr id="345" name="Google Shape;345;g3f544089de4_0_437"/>
            <p:cNvSpPr/>
            <p:nvPr/>
          </p:nvSpPr>
          <p:spPr>
            <a:xfrm>
              <a:off x="4495800" y="3393900"/>
              <a:ext cx="1742100" cy="393600"/>
            </a:xfrm>
            <a:prstGeom prst="roundRect">
              <a:avLst>
                <a:gd name="adj" fmla="val 16667"/>
              </a:avLst>
            </a:prstGeom>
            <a:noFill/>
            <a:ln w="28575" cap="flat" cmpd="sng">
              <a:solidFill>
                <a:srgbClr val="475D9A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475D9A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46" name="Google Shape;346;g3f544089de4_0_437"/>
            <p:cNvSpPr txBox="1"/>
            <p:nvPr/>
          </p:nvSpPr>
          <p:spPr>
            <a:xfrm>
              <a:off x="6884825" y="2747450"/>
              <a:ext cx="1617300" cy="6465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sp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3000" b="1" i="1">
                  <a:solidFill>
                    <a:srgbClr val="475D9A"/>
                  </a:solidFill>
                  <a:latin typeface="Calibri"/>
                  <a:ea typeface="Calibri"/>
                  <a:cs typeface="Calibri"/>
                  <a:sym typeface="Calibri"/>
                </a:rPr>
                <a:t>a tuple</a:t>
              </a:r>
              <a:endParaRPr sz="3000" b="1" i="1">
                <a:solidFill>
                  <a:srgbClr val="475D9A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cxnSp>
          <p:nvCxnSpPr>
            <p:cNvPr id="347" name="Google Shape;347;g3f544089de4_0_437"/>
            <p:cNvCxnSpPr>
              <a:stCxn id="346" idx="1"/>
              <a:endCxn id="345" idx="0"/>
            </p:cNvCxnSpPr>
            <p:nvPr/>
          </p:nvCxnSpPr>
          <p:spPr>
            <a:xfrm flipH="1">
              <a:off x="5366825" y="3070700"/>
              <a:ext cx="1518000" cy="323100"/>
            </a:xfrm>
            <a:prstGeom prst="straightConnector1">
              <a:avLst/>
            </a:prstGeom>
            <a:noFill/>
            <a:ln w="19050" cap="flat" cmpd="sng">
              <a:solidFill>
                <a:srgbClr val="475D9A"/>
              </a:solidFill>
              <a:prstDash val="solid"/>
              <a:round/>
              <a:headEnd type="none" w="med" len="med"/>
              <a:tailEnd type="triangle" w="med" len="med"/>
            </a:ln>
          </p:spPr>
        </p:cxn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2" name="Google Shape;352;g3f544089de4_0_44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17</a:t>
            </a:fld>
            <a:endParaRPr/>
          </a:p>
        </p:txBody>
      </p:sp>
      <p:sp>
        <p:nvSpPr>
          <p:cNvPr id="353" name="Google Shape;353;g3f544089de4_0_448"/>
          <p:cNvSpPr txBox="1">
            <a:spLocks noGrp="1"/>
          </p:cNvSpPr>
          <p:nvPr>
            <p:ph type="title"/>
          </p:nvPr>
        </p:nvSpPr>
        <p:spPr>
          <a:xfrm>
            <a:off x="311700" y="281921"/>
            <a:ext cx="8520600" cy="70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Using </a:t>
            </a:r>
            <a:r>
              <a:rPr lang="en">
                <a:latin typeface="Roboto Mono"/>
                <a:ea typeface="Roboto Mono"/>
                <a:cs typeface="Roboto Mono"/>
                <a:sym typeface="Roboto Mono"/>
              </a:rPr>
              <a:t>.items</a:t>
            </a:r>
            <a:r>
              <a:rPr lang="en"/>
              <a:t> on a dictionary to get tuples</a:t>
            </a:r>
            <a:endParaRPr/>
          </a:p>
        </p:txBody>
      </p:sp>
      <p:sp>
        <p:nvSpPr>
          <p:cNvPr id="354" name="Google Shape;354;g3f544089de4_0_448"/>
          <p:cNvSpPr/>
          <p:nvPr/>
        </p:nvSpPr>
        <p:spPr>
          <a:xfrm>
            <a:off x="468750" y="1050524"/>
            <a:ext cx="8206500" cy="1810500"/>
          </a:xfrm>
          <a:prstGeom prst="roundRect">
            <a:avLst>
              <a:gd name="adj" fmla="val 16667"/>
            </a:avLst>
          </a:prstGeom>
          <a:solidFill>
            <a:srgbClr val="FDF6E7"/>
          </a:solidFill>
          <a:ln w="9525" cap="flat" cmpd="sng">
            <a:solidFill>
              <a:srgbClr val="76767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700" dirty="0">
                <a:solidFill>
                  <a:srgbClr val="434343"/>
                </a:solidFill>
                <a:latin typeface="Roboto Mono"/>
                <a:ea typeface="Roboto Mono"/>
                <a:cs typeface="Roboto Mono"/>
                <a:sym typeface="Roboto Mono"/>
              </a:rPr>
              <a:t>fav_color </a:t>
            </a:r>
            <a:r>
              <a:rPr lang="en" sz="1700" b="1" dirty="0">
                <a:solidFill>
                  <a:srgbClr val="8264A6"/>
                </a:solidFill>
                <a:latin typeface="Roboto Mono"/>
                <a:ea typeface="Roboto Mono"/>
                <a:cs typeface="Roboto Mono"/>
                <a:sym typeface="Roboto Mono"/>
              </a:rPr>
              <a:t>=</a:t>
            </a:r>
            <a:r>
              <a:rPr lang="en" sz="1700" dirty="0">
                <a:solidFill>
                  <a:srgbClr val="434343"/>
                </a:solidFill>
                <a:latin typeface="Roboto Mono"/>
                <a:ea typeface="Roboto Mono"/>
                <a:cs typeface="Roboto Mono"/>
                <a:sym typeface="Roboto Mono"/>
              </a:rPr>
              <a:t> {</a:t>
            </a:r>
            <a:r>
              <a:rPr lang="en" sz="1700" dirty="0">
                <a:solidFill>
                  <a:srgbClr val="AB5457"/>
                </a:solidFill>
                <a:latin typeface="Roboto Mono"/>
                <a:ea typeface="Roboto Mono"/>
                <a:cs typeface="Roboto Mono"/>
                <a:sym typeface="Roboto Mono"/>
              </a:rPr>
              <a:t>“asalguer"</a:t>
            </a:r>
            <a:r>
              <a:rPr lang="en" sz="1700" dirty="0">
                <a:solidFill>
                  <a:srgbClr val="434343"/>
                </a:solidFill>
                <a:latin typeface="Roboto Mono"/>
                <a:ea typeface="Roboto Mono"/>
                <a:cs typeface="Roboto Mono"/>
                <a:sym typeface="Roboto Mono"/>
              </a:rPr>
              <a:t>: </a:t>
            </a:r>
            <a:r>
              <a:rPr lang="en" sz="1700" dirty="0">
                <a:solidFill>
                  <a:srgbClr val="AB5457"/>
                </a:solidFill>
                <a:latin typeface="Roboto Mono"/>
                <a:ea typeface="Roboto Mono"/>
                <a:cs typeface="Roboto Mono"/>
                <a:sym typeface="Roboto Mono"/>
              </a:rPr>
              <a:t>"blue"</a:t>
            </a:r>
            <a:r>
              <a:rPr lang="en" sz="1700" dirty="0">
                <a:solidFill>
                  <a:srgbClr val="434343"/>
                </a:solidFill>
                <a:latin typeface="Roboto Mono"/>
                <a:ea typeface="Roboto Mono"/>
                <a:cs typeface="Roboto Mono"/>
                <a:sym typeface="Roboto Mono"/>
              </a:rPr>
              <a:t>, </a:t>
            </a:r>
            <a:r>
              <a:rPr lang="en" sz="1700" dirty="0">
                <a:solidFill>
                  <a:srgbClr val="AB5457"/>
                </a:solidFill>
                <a:latin typeface="Roboto Mono"/>
                <a:ea typeface="Roboto Mono"/>
                <a:cs typeface="Roboto Mono"/>
                <a:sym typeface="Roboto Mono"/>
              </a:rPr>
              <a:t>"jamespw"</a:t>
            </a:r>
            <a:r>
              <a:rPr lang="en" sz="1700" dirty="0">
                <a:solidFill>
                  <a:srgbClr val="434343"/>
                </a:solidFill>
                <a:latin typeface="Roboto Mono"/>
                <a:ea typeface="Roboto Mono"/>
                <a:cs typeface="Roboto Mono"/>
                <a:sym typeface="Roboto Mono"/>
              </a:rPr>
              <a:t>: </a:t>
            </a:r>
            <a:r>
              <a:rPr lang="en" sz="1700" dirty="0">
                <a:solidFill>
                  <a:srgbClr val="AB5457"/>
                </a:solidFill>
                <a:latin typeface="Roboto Mono"/>
                <a:ea typeface="Roboto Mono"/>
                <a:cs typeface="Roboto Mono"/>
                <a:sym typeface="Roboto Mono"/>
              </a:rPr>
              <a:t>"green"</a:t>
            </a:r>
            <a:r>
              <a:rPr lang="en" sz="1700" dirty="0">
                <a:solidFill>
                  <a:srgbClr val="434343"/>
                </a:solidFill>
                <a:latin typeface="Roboto Mono"/>
                <a:ea typeface="Roboto Mono"/>
                <a:cs typeface="Roboto Mono"/>
                <a:sym typeface="Roboto Mono"/>
              </a:rPr>
              <a:t>,</a:t>
            </a:r>
            <a:endParaRPr sz="1700" dirty="0">
              <a:solidFill>
                <a:srgbClr val="434343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914400" lvl="0" indent="45720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700" dirty="0">
                <a:solidFill>
                  <a:srgbClr val="434343"/>
                </a:solidFill>
                <a:latin typeface="Roboto Mono"/>
                <a:ea typeface="Roboto Mono"/>
                <a:cs typeface="Roboto Mono"/>
                <a:sym typeface="Roboto Mono"/>
              </a:rPr>
              <a:t>  </a:t>
            </a:r>
            <a:r>
              <a:rPr lang="en" sz="1700" dirty="0">
                <a:solidFill>
                  <a:srgbClr val="AB5457"/>
                </a:solidFill>
                <a:latin typeface="Roboto Mono"/>
                <a:ea typeface="Roboto Mono"/>
                <a:cs typeface="Roboto Mono"/>
                <a:sym typeface="Roboto Mono"/>
              </a:rPr>
              <a:t>“danimaor"</a:t>
            </a:r>
            <a:r>
              <a:rPr lang="en" sz="1700" dirty="0">
                <a:solidFill>
                  <a:srgbClr val="434343"/>
                </a:solidFill>
                <a:latin typeface="Roboto Mono"/>
                <a:ea typeface="Roboto Mono"/>
                <a:cs typeface="Roboto Mono"/>
                <a:sym typeface="Roboto Mono"/>
              </a:rPr>
              <a:t>: </a:t>
            </a:r>
            <a:r>
              <a:rPr lang="en" sz="1700" dirty="0">
                <a:solidFill>
                  <a:srgbClr val="AB5457"/>
                </a:solidFill>
                <a:latin typeface="Roboto Mono"/>
                <a:ea typeface="Roboto Mono"/>
                <a:cs typeface="Roboto Mono"/>
                <a:sym typeface="Roboto Mono"/>
              </a:rPr>
              <a:t>"purple"</a:t>
            </a:r>
            <a:r>
              <a:rPr lang="en" sz="1700" dirty="0">
                <a:solidFill>
                  <a:srgbClr val="434343"/>
                </a:solidFill>
                <a:latin typeface="Roboto Mono"/>
                <a:ea typeface="Roboto Mono"/>
                <a:cs typeface="Roboto Mono"/>
                <a:sym typeface="Roboto Mono"/>
              </a:rPr>
              <a:t>, </a:t>
            </a:r>
            <a:r>
              <a:rPr lang="en" sz="1700" dirty="0">
                <a:solidFill>
                  <a:srgbClr val="AB5457"/>
                </a:solidFill>
                <a:latin typeface="Roboto Mono"/>
                <a:ea typeface="Roboto Mono"/>
                <a:cs typeface="Roboto Mono"/>
                <a:sym typeface="Roboto Mono"/>
              </a:rPr>
              <a:t>"kellenx"</a:t>
            </a:r>
            <a:r>
              <a:rPr lang="en" sz="1700" dirty="0">
                <a:solidFill>
                  <a:srgbClr val="434343"/>
                </a:solidFill>
                <a:latin typeface="Roboto Mono"/>
                <a:ea typeface="Roboto Mono"/>
                <a:cs typeface="Roboto Mono"/>
                <a:sym typeface="Roboto Mono"/>
              </a:rPr>
              <a:t>: </a:t>
            </a:r>
            <a:r>
              <a:rPr lang="en" sz="1700" dirty="0">
                <a:solidFill>
                  <a:srgbClr val="AB5457"/>
                </a:solidFill>
                <a:latin typeface="Roboto Mono"/>
                <a:ea typeface="Roboto Mono"/>
                <a:cs typeface="Roboto Mono"/>
                <a:sym typeface="Roboto Mono"/>
              </a:rPr>
              <a:t>"blue"</a:t>
            </a:r>
            <a:r>
              <a:rPr lang="en" sz="1700" dirty="0">
                <a:solidFill>
                  <a:srgbClr val="434343"/>
                </a:solidFill>
                <a:latin typeface="Roboto Mono"/>
                <a:ea typeface="Roboto Mono"/>
                <a:cs typeface="Roboto Mono"/>
                <a:sym typeface="Roboto Mono"/>
              </a:rPr>
              <a:t>,</a:t>
            </a:r>
            <a:endParaRPr sz="1700" dirty="0">
              <a:solidFill>
                <a:srgbClr val="434343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914400" lvl="0" indent="45720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700" dirty="0">
                <a:solidFill>
                  <a:srgbClr val="434343"/>
                </a:solidFill>
                <a:latin typeface="Roboto Mono"/>
                <a:ea typeface="Roboto Mono"/>
                <a:cs typeface="Roboto Mono"/>
                <a:sym typeface="Roboto Mono"/>
              </a:rPr>
              <a:t>  </a:t>
            </a:r>
            <a:r>
              <a:rPr lang="en" sz="1700" dirty="0">
                <a:solidFill>
                  <a:srgbClr val="AB5457"/>
                </a:solidFill>
                <a:latin typeface="Roboto Mono"/>
                <a:ea typeface="Roboto Mono"/>
                <a:cs typeface="Roboto Mono"/>
                <a:sym typeface="Roboto Mono"/>
              </a:rPr>
              <a:t>“guyzur"</a:t>
            </a:r>
            <a:r>
              <a:rPr lang="en" sz="1700" dirty="0">
                <a:solidFill>
                  <a:srgbClr val="434343"/>
                </a:solidFill>
                <a:latin typeface="Roboto Mono"/>
                <a:ea typeface="Roboto Mono"/>
                <a:cs typeface="Roboto Mono"/>
                <a:sym typeface="Roboto Mono"/>
              </a:rPr>
              <a:t>: </a:t>
            </a:r>
            <a:r>
              <a:rPr lang="en" sz="1700" dirty="0">
                <a:solidFill>
                  <a:srgbClr val="AB5457"/>
                </a:solidFill>
                <a:latin typeface="Roboto Mono"/>
                <a:ea typeface="Roboto Mono"/>
                <a:cs typeface="Roboto Mono"/>
                <a:sym typeface="Roboto Mono"/>
              </a:rPr>
              <a:t>"purple"</a:t>
            </a:r>
            <a:r>
              <a:rPr lang="en" sz="1700" dirty="0">
                <a:solidFill>
                  <a:srgbClr val="434343"/>
                </a:solidFill>
                <a:latin typeface="Roboto Mono"/>
                <a:ea typeface="Roboto Mono"/>
                <a:cs typeface="Roboto Mono"/>
                <a:sym typeface="Roboto Mono"/>
              </a:rPr>
              <a:t>, </a:t>
            </a:r>
            <a:r>
              <a:rPr lang="en" sz="1700" dirty="0">
                <a:solidFill>
                  <a:srgbClr val="AB5457"/>
                </a:solidFill>
                <a:latin typeface="Roboto Mono"/>
                <a:ea typeface="Roboto Mono"/>
                <a:cs typeface="Roboto Mono"/>
                <a:sym typeface="Roboto Mono"/>
              </a:rPr>
              <a:t>“vatray"</a:t>
            </a:r>
            <a:r>
              <a:rPr lang="en" sz="1700" dirty="0">
                <a:solidFill>
                  <a:srgbClr val="434343"/>
                </a:solidFill>
                <a:latin typeface="Roboto Mono"/>
                <a:ea typeface="Roboto Mono"/>
                <a:cs typeface="Roboto Mono"/>
                <a:sym typeface="Roboto Mono"/>
              </a:rPr>
              <a:t>: </a:t>
            </a:r>
            <a:r>
              <a:rPr lang="en" sz="1700" dirty="0">
                <a:solidFill>
                  <a:srgbClr val="AB5457"/>
                </a:solidFill>
                <a:latin typeface="Roboto Mono"/>
                <a:ea typeface="Roboto Mono"/>
                <a:cs typeface="Roboto Mono"/>
                <a:sym typeface="Roboto Mono"/>
              </a:rPr>
              <a:t>"gold"</a:t>
            </a:r>
            <a:r>
              <a:rPr lang="en" sz="1700" dirty="0">
                <a:solidFill>
                  <a:srgbClr val="434343"/>
                </a:solidFill>
                <a:latin typeface="Roboto Mono"/>
                <a:ea typeface="Roboto Mono"/>
                <a:cs typeface="Roboto Mono"/>
                <a:sym typeface="Roboto Mono"/>
              </a:rPr>
              <a:t>}</a:t>
            </a:r>
            <a:endParaRPr sz="1700" dirty="0">
              <a:solidFill>
                <a:srgbClr val="434343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700" dirty="0">
              <a:solidFill>
                <a:srgbClr val="434343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700" b="1" dirty="0">
                <a:solidFill>
                  <a:srgbClr val="8264A6"/>
                </a:solidFill>
                <a:latin typeface="Roboto Mono"/>
                <a:ea typeface="Roboto Mono"/>
                <a:cs typeface="Roboto Mono"/>
                <a:sym typeface="Roboto Mono"/>
              </a:rPr>
              <a:t>for </a:t>
            </a:r>
            <a:r>
              <a:rPr lang="en" sz="1700" dirty="0">
                <a:solidFill>
                  <a:srgbClr val="434343"/>
                </a:solidFill>
                <a:latin typeface="Roboto Mono"/>
                <a:ea typeface="Roboto Mono"/>
                <a:cs typeface="Roboto Mono"/>
                <a:sym typeface="Roboto Mono"/>
              </a:rPr>
              <a:t>uwnetid, color </a:t>
            </a:r>
            <a:r>
              <a:rPr lang="en" sz="1700" b="1" dirty="0">
                <a:solidFill>
                  <a:srgbClr val="8264A6"/>
                </a:solidFill>
                <a:latin typeface="Roboto Mono"/>
                <a:ea typeface="Roboto Mono"/>
                <a:cs typeface="Roboto Mono"/>
                <a:sym typeface="Roboto Mono"/>
              </a:rPr>
              <a:t>in </a:t>
            </a:r>
            <a:r>
              <a:rPr lang="en" sz="1700" dirty="0">
                <a:solidFill>
                  <a:srgbClr val="434343"/>
                </a:solidFill>
                <a:latin typeface="Roboto Mono"/>
                <a:ea typeface="Roboto Mono"/>
                <a:cs typeface="Roboto Mono"/>
                <a:sym typeface="Roboto Mono"/>
              </a:rPr>
              <a:t>fav_color.</a:t>
            </a:r>
            <a:r>
              <a:rPr lang="en" sz="1700" dirty="0">
                <a:solidFill>
                  <a:srgbClr val="475D9A"/>
                </a:solidFill>
                <a:latin typeface="Roboto Mono"/>
                <a:ea typeface="Roboto Mono"/>
                <a:cs typeface="Roboto Mono"/>
                <a:sym typeface="Roboto Mono"/>
              </a:rPr>
              <a:t>items()</a:t>
            </a:r>
            <a:r>
              <a:rPr lang="en" sz="1700" dirty="0">
                <a:solidFill>
                  <a:srgbClr val="434343"/>
                </a:solidFill>
                <a:latin typeface="Roboto Mono"/>
                <a:ea typeface="Roboto Mono"/>
                <a:cs typeface="Roboto Mono"/>
                <a:sym typeface="Roboto Mono"/>
              </a:rPr>
              <a:t>:</a:t>
            </a:r>
            <a:endParaRPr sz="1700" dirty="0">
              <a:solidFill>
                <a:srgbClr val="434343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700" dirty="0">
                <a:solidFill>
                  <a:srgbClr val="434343"/>
                </a:solidFill>
                <a:latin typeface="Roboto Mono"/>
                <a:ea typeface="Roboto Mono"/>
                <a:cs typeface="Roboto Mono"/>
                <a:sym typeface="Roboto Mono"/>
              </a:rPr>
              <a:t>    </a:t>
            </a:r>
            <a:r>
              <a:rPr lang="en" sz="1700" dirty="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print</a:t>
            </a:r>
            <a:r>
              <a:rPr lang="en" sz="1700" dirty="0">
                <a:solidFill>
                  <a:srgbClr val="434343"/>
                </a:solidFill>
                <a:latin typeface="Roboto Mono"/>
                <a:ea typeface="Roboto Mono"/>
                <a:cs typeface="Roboto Mono"/>
                <a:sym typeface="Roboto Mono"/>
              </a:rPr>
              <a:t>(</a:t>
            </a:r>
            <a:r>
              <a:rPr lang="en" sz="1700" dirty="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"favorite color of"</a:t>
            </a:r>
            <a:r>
              <a:rPr lang="en" sz="1700" dirty="0">
                <a:solidFill>
                  <a:srgbClr val="434343"/>
                </a:solidFill>
                <a:latin typeface="Roboto Mono"/>
                <a:ea typeface="Roboto Mono"/>
                <a:cs typeface="Roboto Mono"/>
                <a:sym typeface="Roboto Mono"/>
              </a:rPr>
              <a:t>, uwnetid, </a:t>
            </a:r>
            <a:r>
              <a:rPr lang="en" sz="1700" dirty="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"is:"</a:t>
            </a:r>
            <a:r>
              <a:rPr lang="en" sz="1700" dirty="0">
                <a:solidFill>
                  <a:srgbClr val="434343"/>
                </a:solidFill>
                <a:latin typeface="Roboto Mono"/>
                <a:ea typeface="Roboto Mono"/>
                <a:cs typeface="Roboto Mono"/>
                <a:sym typeface="Roboto Mono"/>
              </a:rPr>
              <a:t>, color) </a:t>
            </a:r>
            <a:endParaRPr sz="1700" dirty="0">
              <a:solidFill>
                <a:srgbClr val="577656"/>
              </a:solidFill>
              <a:latin typeface="Roboto Mono"/>
              <a:ea typeface="Roboto Mono"/>
              <a:cs typeface="Roboto Mono"/>
              <a:sym typeface="Roboto Mono"/>
            </a:endParaRPr>
          </a:p>
        </p:txBody>
      </p:sp>
      <p:sp>
        <p:nvSpPr>
          <p:cNvPr id="355" name="Google Shape;355;g3f544089de4_0_448"/>
          <p:cNvSpPr/>
          <p:nvPr/>
        </p:nvSpPr>
        <p:spPr>
          <a:xfrm>
            <a:off x="3272188" y="3320075"/>
            <a:ext cx="2181000" cy="640500"/>
          </a:xfrm>
          <a:prstGeom prst="roundRect">
            <a:avLst>
              <a:gd name="adj" fmla="val 16667"/>
            </a:avLst>
          </a:prstGeom>
          <a:solidFill>
            <a:srgbClr val="3A4C7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b="1" u="sng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Python Tutor</a:t>
            </a:r>
            <a:endParaRPr sz="2400" b="1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0" name="Google Shape;360;g3f544089de4_0_45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18</a:t>
            </a:fld>
            <a:endParaRPr/>
          </a:p>
        </p:txBody>
      </p:sp>
      <p:sp>
        <p:nvSpPr>
          <p:cNvPr id="361" name="Google Shape;361;g3f544089de4_0_455"/>
          <p:cNvSpPr txBox="1">
            <a:spLocks noGrp="1"/>
          </p:cNvSpPr>
          <p:nvPr>
            <p:ph type="body" idx="1"/>
          </p:nvPr>
        </p:nvSpPr>
        <p:spPr>
          <a:xfrm>
            <a:off x="311700" y="866713"/>
            <a:ext cx="8520600" cy="2304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87350" algn="l" rtl="0">
              <a:spcBef>
                <a:spcPts val="700"/>
              </a:spcBef>
              <a:spcAft>
                <a:spcPts val="0"/>
              </a:spcAft>
              <a:buClr>
                <a:srgbClr val="000000"/>
              </a:buClr>
              <a:buSzPts val="2500"/>
              <a:buChar char="●"/>
            </a:pPr>
            <a:r>
              <a:rPr lang="en" sz="2500" dirty="0">
                <a:solidFill>
                  <a:srgbClr val="000000"/>
                </a:solidFill>
              </a:rPr>
              <a:t>Lists, strings, and </a:t>
            </a:r>
            <a:r>
              <a:rPr lang="en" sz="2500" b="1" dirty="0">
                <a:solidFill>
                  <a:srgbClr val="000000"/>
                </a:solidFill>
              </a:rPr>
              <a:t>tuples </a:t>
            </a:r>
            <a:r>
              <a:rPr lang="en" sz="2500" dirty="0">
                <a:solidFill>
                  <a:srgbClr val="000000"/>
                </a:solidFill>
              </a:rPr>
              <a:t>are all ordered sequences</a:t>
            </a:r>
            <a:endParaRPr sz="2500" dirty="0">
              <a:solidFill>
                <a:srgbClr val="000000"/>
              </a:solidFill>
            </a:endParaRPr>
          </a:p>
          <a:p>
            <a:pPr marL="457200" lvl="0" indent="-38735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00"/>
              <a:buChar char="●"/>
            </a:pPr>
            <a:r>
              <a:rPr lang="en" sz="2500" dirty="0">
                <a:solidFill>
                  <a:srgbClr val="000000"/>
                </a:solidFill>
              </a:rPr>
              <a:t>Strings and </a:t>
            </a:r>
            <a:r>
              <a:rPr lang="en" sz="2500" b="1" dirty="0">
                <a:solidFill>
                  <a:srgbClr val="000000"/>
                </a:solidFill>
              </a:rPr>
              <a:t>tuples </a:t>
            </a:r>
            <a:r>
              <a:rPr lang="en" sz="2500" dirty="0">
                <a:solidFill>
                  <a:srgbClr val="000000"/>
                </a:solidFill>
              </a:rPr>
              <a:t>are </a:t>
            </a:r>
            <a:r>
              <a:rPr lang="en" sz="2500" i="1" dirty="0">
                <a:solidFill>
                  <a:srgbClr val="000000"/>
                </a:solidFill>
              </a:rPr>
              <a:t>immutable</a:t>
            </a:r>
            <a:endParaRPr sz="2500" i="1" dirty="0">
              <a:solidFill>
                <a:srgbClr val="000000"/>
              </a:solidFill>
            </a:endParaRPr>
          </a:p>
          <a:p>
            <a:pPr marL="457200" lvl="0" indent="-38735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00"/>
              <a:buChar char="●"/>
            </a:pPr>
            <a:r>
              <a:rPr lang="en" sz="2500" dirty="0">
                <a:solidFill>
                  <a:srgbClr val="000000"/>
                </a:solidFill>
              </a:rPr>
              <a:t>The elements of a </a:t>
            </a:r>
            <a:r>
              <a:rPr lang="en" sz="2500" b="1" dirty="0">
                <a:solidFill>
                  <a:srgbClr val="000000"/>
                </a:solidFill>
              </a:rPr>
              <a:t>tuple </a:t>
            </a:r>
            <a:r>
              <a:rPr lang="en" sz="2500" dirty="0">
                <a:solidFill>
                  <a:srgbClr val="000000"/>
                </a:solidFill>
              </a:rPr>
              <a:t>can be anything </a:t>
            </a:r>
            <a:endParaRPr sz="2500" dirty="0">
              <a:solidFill>
                <a:srgbClr val="000000"/>
              </a:solidFill>
            </a:endParaRPr>
          </a:p>
          <a:p>
            <a:pPr marL="914400" lvl="1" indent="-38735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00"/>
              <a:buChar char="○"/>
            </a:pPr>
            <a:r>
              <a:rPr lang="en" sz="2500" dirty="0">
                <a:solidFill>
                  <a:srgbClr val="000000"/>
                </a:solidFill>
              </a:rPr>
              <a:t>(including mutable types)</a:t>
            </a:r>
            <a:endParaRPr sz="1300" dirty="0"/>
          </a:p>
        </p:txBody>
      </p:sp>
      <p:sp>
        <p:nvSpPr>
          <p:cNvPr id="362" name="Google Shape;362;g3f544089de4_0_455"/>
          <p:cNvSpPr txBox="1">
            <a:spLocks noGrp="1"/>
          </p:cNvSpPr>
          <p:nvPr>
            <p:ph type="title"/>
          </p:nvPr>
        </p:nvSpPr>
        <p:spPr>
          <a:xfrm>
            <a:off x="311700" y="281921"/>
            <a:ext cx="8520600" cy="70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 tuple is an immutable sequence</a:t>
            </a:r>
            <a:endParaRPr/>
          </a:p>
        </p:txBody>
      </p:sp>
      <p:sp>
        <p:nvSpPr>
          <p:cNvPr id="363" name="Google Shape;363;g3f544089de4_0_455"/>
          <p:cNvSpPr/>
          <p:nvPr/>
        </p:nvSpPr>
        <p:spPr>
          <a:xfrm>
            <a:off x="232480" y="2791214"/>
            <a:ext cx="8239958" cy="2038722"/>
          </a:xfrm>
          <a:prstGeom prst="roundRect">
            <a:avLst>
              <a:gd name="adj" fmla="val 16667"/>
            </a:avLst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dirty="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# Creating tuples</a:t>
            </a:r>
            <a:endParaRPr sz="1800" dirty="0">
              <a:solidFill>
                <a:schemeClr val="accent3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dirty="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w </a:t>
            </a:r>
            <a:r>
              <a:rPr lang="en" sz="1800" b="1" dirty="0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=</a:t>
            </a:r>
            <a:r>
              <a:rPr lang="en" sz="1800" dirty="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(</a:t>
            </a:r>
            <a:r>
              <a:rPr lang="en" sz="1800" dirty="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4</a:t>
            </a:r>
            <a:r>
              <a:rPr lang="en" sz="1800" dirty="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 </a:t>
            </a:r>
            <a:r>
              <a:rPr lang="en" sz="1800" dirty="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7</a:t>
            </a:r>
            <a:r>
              <a:rPr lang="en" sz="1800" dirty="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 </a:t>
            </a:r>
            <a:r>
              <a:rPr lang="en" sz="1800" dirty="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9</a:t>
            </a:r>
            <a:r>
              <a:rPr lang="en" sz="1800" dirty="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)</a:t>
            </a:r>
            <a:endParaRPr sz="1800" dirty="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dirty="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x </a:t>
            </a:r>
            <a:r>
              <a:rPr lang="en" sz="1800" b="1" dirty="0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=</a:t>
            </a:r>
            <a:r>
              <a:rPr lang="en" sz="1800" dirty="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(</a:t>
            </a:r>
            <a:r>
              <a:rPr lang="en" sz="1800" dirty="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"once"</a:t>
            </a:r>
            <a:r>
              <a:rPr lang="en" sz="1800" dirty="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 </a:t>
            </a:r>
            <a:r>
              <a:rPr lang="en" sz="1800" dirty="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"upon"</a:t>
            </a:r>
            <a:r>
              <a:rPr lang="en" sz="1800" dirty="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 </a:t>
            </a:r>
            <a:r>
              <a:rPr lang="en" sz="1800" dirty="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"a"</a:t>
            </a:r>
            <a:r>
              <a:rPr lang="en" sz="1800" dirty="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 </a:t>
            </a:r>
            <a:r>
              <a:rPr lang="en" sz="1800" dirty="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"time"</a:t>
            </a:r>
            <a:r>
              <a:rPr lang="en" sz="1800" dirty="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)</a:t>
            </a:r>
            <a:endParaRPr sz="1800" dirty="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dirty="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y </a:t>
            </a:r>
            <a:r>
              <a:rPr lang="en" sz="1800" b="1" dirty="0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=</a:t>
            </a:r>
            <a:r>
              <a:rPr lang="en" sz="1800" dirty="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()  </a:t>
            </a:r>
            <a:r>
              <a:rPr lang="en" sz="1800" dirty="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# An empty tuple</a:t>
            </a:r>
            <a:endParaRPr sz="1800" dirty="0">
              <a:solidFill>
                <a:schemeClr val="accent3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dirty="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z = </a:t>
            </a:r>
            <a:r>
              <a:rPr lang="en" sz="1700" dirty="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“asalguer"</a:t>
            </a:r>
            <a:r>
              <a:rPr lang="en" sz="1700" dirty="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 </a:t>
            </a:r>
            <a:r>
              <a:rPr lang="en" sz="1700" dirty="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"blue"</a:t>
            </a:r>
            <a:r>
              <a:rPr lang="en" sz="1800" dirty="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  # parenthesis can make things </a:t>
            </a:r>
            <a:br>
              <a:rPr lang="en" sz="1800" dirty="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</a:br>
            <a:r>
              <a:rPr lang="en" sz="1800" dirty="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			   # clearer but are often not needed</a:t>
            </a:r>
            <a:endParaRPr sz="1800" dirty="0">
              <a:solidFill>
                <a:schemeClr val="accent3"/>
              </a:solidFill>
              <a:latin typeface="Roboto Mono"/>
              <a:ea typeface="Roboto Mono"/>
              <a:cs typeface="Roboto Mono"/>
              <a:sym typeface="Roboto Mono"/>
            </a:endParaRPr>
          </a:p>
        </p:txBody>
      </p:sp>
      <p:sp>
        <p:nvSpPr>
          <p:cNvPr id="364" name="Google Shape;364;g3f544089de4_0_455"/>
          <p:cNvSpPr/>
          <p:nvPr/>
        </p:nvSpPr>
        <p:spPr>
          <a:xfrm>
            <a:off x="6291438" y="76200"/>
            <a:ext cx="2181000" cy="640500"/>
          </a:xfrm>
          <a:prstGeom prst="roundRect">
            <a:avLst>
              <a:gd name="adj" fmla="val 16667"/>
            </a:avLst>
          </a:prstGeom>
          <a:solidFill>
            <a:srgbClr val="3A4C7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b="1" u="sng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Python Tutor</a:t>
            </a:r>
            <a:endParaRPr sz="2400" b="1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9" name="Google Shape;369;g3f544089de4_0_46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19</a:t>
            </a:fld>
            <a:endParaRPr/>
          </a:p>
        </p:txBody>
      </p:sp>
      <p:sp>
        <p:nvSpPr>
          <p:cNvPr id="370" name="Google Shape;370;g3f544089de4_0_463"/>
          <p:cNvSpPr txBox="1">
            <a:spLocks noGrp="1"/>
          </p:cNvSpPr>
          <p:nvPr>
            <p:ph type="body" idx="1"/>
          </p:nvPr>
        </p:nvSpPr>
        <p:spPr>
          <a:xfrm>
            <a:off x="311700" y="1050525"/>
            <a:ext cx="8520600" cy="603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87350" algn="l" rtl="0">
              <a:spcBef>
                <a:spcPts val="700"/>
              </a:spcBef>
              <a:spcAft>
                <a:spcPts val="0"/>
              </a:spcAft>
              <a:buClr>
                <a:srgbClr val="000000"/>
              </a:buClr>
              <a:buSzPts val="2500"/>
              <a:buChar char="●"/>
            </a:pPr>
            <a:r>
              <a:rPr lang="en" sz="2500">
                <a:solidFill>
                  <a:srgbClr val="000000"/>
                </a:solidFill>
              </a:rPr>
              <a:t>Lists, strings, and </a:t>
            </a:r>
            <a:r>
              <a:rPr lang="en" sz="2500" b="1">
                <a:solidFill>
                  <a:srgbClr val="000000"/>
                </a:solidFill>
              </a:rPr>
              <a:t>tuples </a:t>
            </a:r>
            <a:r>
              <a:rPr lang="en" sz="2500">
                <a:solidFill>
                  <a:srgbClr val="000000"/>
                </a:solidFill>
              </a:rPr>
              <a:t>are all ordered sequences</a:t>
            </a:r>
            <a:endParaRPr sz="2500">
              <a:solidFill>
                <a:srgbClr val="000000"/>
              </a:solidFill>
            </a:endParaRPr>
          </a:p>
          <a:p>
            <a:pPr marL="457200" lvl="0" indent="0" algn="l" rtl="0">
              <a:spcBef>
                <a:spcPts val="700"/>
              </a:spcBef>
              <a:spcAft>
                <a:spcPts val="0"/>
              </a:spcAft>
              <a:buNone/>
            </a:pPr>
            <a:endParaRPr sz="1300"/>
          </a:p>
        </p:txBody>
      </p:sp>
      <p:sp>
        <p:nvSpPr>
          <p:cNvPr id="371" name="Google Shape;371;g3f544089de4_0_463"/>
          <p:cNvSpPr txBox="1">
            <a:spLocks noGrp="1"/>
          </p:cNvSpPr>
          <p:nvPr>
            <p:ph type="title"/>
          </p:nvPr>
        </p:nvSpPr>
        <p:spPr>
          <a:xfrm>
            <a:off x="311700" y="281921"/>
            <a:ext cx="8520600" cy="70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Tuple Examples</a:t>
            </a:r>
            <a:endParaRPr/>
          </a:p>
        </p:txBody>
      </p:sp>
      <p:sp>
        <p:nvSpPr>
          <p:cNvPr id="372" name="Google Shape;372;g3f544089de4_0_463"/>
          <p:cNvSpPr/>
          <p:nvPr/>
        </p:nvSpPr>
        <p:spPr>
          <a:xfrm>
            <a:off x="311700" y="1653525"/>
            <a:ext cx="8051100" cy="3091200"/>
          </a:xfrm>
          <a:prstGeom prst="roundRect">
            <a:avLst>
              <a:gd name="adj" fmla="val 16667"/>
            </a:avLst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w </a:t>
            </a:r>
            <a:r>
              <a:rPr lang="en" sz="1800" b="1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=</a:t>
            </a: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(</a:t>
            </a:r>
            <a:r>
              <a:rPr lang="en" sz="18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4</a:t>
            </a: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 </a:t>
            </a:r>
            <a:r>
              <a:rPr lang="en" sz="18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7</a:t>
            </a: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 </a:t>
            </a:r>
            <a:r>
              <a:rPr lang="en" sz="18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9</a:t>
            </a: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)</a:t>
            </a:r>
            <a:endParaRPr sz="180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7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print</a:t>
            </a:r>
            <a:r>
              <a:rPr lang="en" sz="17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(w[</a:t>
            </a:r>
            <a:r>
              <a:rPr lang="en" sz="17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0</a:t>
            </a:r>
            <a:r>
              <a:rPr lang="en" sz="17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], w[</a:t>
            </a:r>
            <a:r>
              <a:rPr lang="en" sz="17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1</a:t>
            </a:r>
            <a:r>
              <a:rPr lang="en" sz="17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], w[</a:t>
            </a:r>
            <a:r>
              <a:rPr lang="en" sz="17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2</a:t>
            </a:r>
            <a:r>
              <a:rPr lang="en" sz="17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])</a:t>
            </a:r>
            <a:endParaRPr sz="170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7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print</a:t>
            </a:r>
            <a:r>
              <a:rPr lang="en" sz="17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(</a:t>
            </a:r>
            <a:r>
              <a:rPr lang="en" sz="17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len</a:t>
            </a:r>
            <a:r>
              <a:rPr lang="en" sz="17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(w))</a:t>
            </a:r>
            <a:endParaRPr sz="170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70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x </a:t>
            </a:r>
            <a:r>
              <a:rPr lang="en" sz="1800" b="1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=</a:t>
            </a: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(</a:t>
            </a:r>
            <a:r>
              <a:rPr lang="en" sz="180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"once"</a:t>
            </a: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 </a:t>
            </a:r>
            <a:r>
              <a:rPr lang="en" sz="180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"upon"</a:t>
            </a: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 </a:t>
            </a:r>
            <a:r>
              <a:rPr lang="en" sz="180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"a"</a:t>
            </a: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 </a:t>
            </a:r>
            <a:r>
              <a:rPr lang="en" sz="180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"time"</a:t>
            </a: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)</a:t>
            </a:r>
            <a:endParaRPr sz="180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7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print</a:t>
            </a:r>
            <a:r>
              <a:rPr lang="en" sz="17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(x[</a:t>
            </a:r>
            <a:r>
              <a:rPr lang="en" sz="17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4</a:t>
            </a:r>
            <a:r>
              <a:rPr lang="en" sz="17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])  </a:t>
            </a:r>
            <a:r>
              <a:rPr lang="en" sz="18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# IndexError: tuple index out of range</a:t>
            </a:r>
            <a:endParaRPr sz="1800">
              <a:solidFill>
                <a:schemeClr val="accent3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accent3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y </a:t>
            </a:r>
            <a:r>
              <a:rPr lang="en" sz="1800" b="1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=</a:t>
            </a: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()  </a:t>
            </a:r>
            <a:r>
              <a:rPr lang="en" sz="18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# An empty tuple</a:t>
            </a:r>
            <a:endParaRPr sz="1800">
              <a:solidFill>
                <a:schemeClr val="accent3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z </a:t>
            </a:r>
            <a:r>
              <a:rPr lang="en" sz="1800" b="1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=</a:t>
            </a: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(</a:t>
            </a:r>
            <a:r>
              <a:rPr lang="en" sz="17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19</a:t>
            </a: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,)</a:t>
            </a:r>
            <a:r>
              <a:rPr lang="en" sz="18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  # A tuple containing one item</a:t>
            </a:r>
            <a:endParaRPr sz="1800">
              <a:solidFill>
                <a:schemeClr val="accent3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num </a:t>
            </a:r>
            <a:r>
              <a:rPr lang="en" sz="1800" b="1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=</a:t>
            </a: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(</a:t>
            </a:r>
            <a:r>
              <a:rPr lang="en" sz="17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19</a:t>
            </a: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) </a:t>
            </a:r>
            <a:r>
              <a:rPr lang="en" sz="18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 # num is just an integer</a:t>
            </a:r>
            <a:endParaRPr sz="1800">
              <a:solidFill>
                <a:schemeClr val="accent3"/>
              </a:solidFill>
              <a:latin typeface="Roboto Mono"/>
              <a:ea typeface="Roboto Mono"/>
              <a:cs typeface="Roboto Mono"/>
              <a:sym typeface="Roboto Mono"/>
            </a:endParaRPr>
          </a:p>
        </p:txBody>
      </p:sp>
      <p:sp>
        <p:nvSpPr>
          <p:cNvPr id="373" name="Google Shape;373;g3f544089de4_0_463"/>
          <p:cNvSpPr/>
          <p:nvPr/>
        </p:nvSpPr>
        <p:spPr>
          <a:xfrm>
            <a:off x="6062838" y="304800"/>
            <a:ext cx="2181000" cy="640500"/>
          </a:xfrm>
          <a:prstGeom prst="roundRect">
            <a:avLst>
              <a:gd name="adj" fmla="val 16667"/>
            </a:avLst>
          </a:prstGeom>
          <a:solidFill>
            <a:srgbClr val="3A4C7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b="1" u="sng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Python Tutor</a:t>
            </a:r>
            <a:endParaRPr sz="2400" b="1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" name="Google Shape;214;g3f94af0b4be_1_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fld id="{00000000-1234-1234-1234-123412341234}" type="slidenum">
              <a:rPr lang="en"/>
              <a:t>2</a:t>
            </a:fld>
            <a:endParaRPr/>
          </a:p>
        </p:txBody>
      </p:sp>
      <p:sp>
        <p:nvSpPr>
          <p:cNvPr id="215" name="Google Shape;215;g3f94af0b4be_1_0"/>
          <p:cNvSpPr txBox="1">
            <a:spLocks noGrp="1"/>
          </p:cNvSpPr>
          <p:nvPr>
            <p:ph type="body" idx="1"/>
          </p:nvPr>
        </p:nvSpPr>
        <p:spPr>
          <a:xfrm>
            <a:off x="311700" y="1050525"/>
            <a:ext cx="8709600" cy="3549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42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 b="1" u="sng">
                <a:solidFill>
                  <a:schemeClr val="accent1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Written Check-In 5</a:t>
            </a:r>
            <a:r>
              <a:rPr lang="en"/>
              <a:t> </a:t>
            </a:r>
            <a:r>
              <a:rPr lang="en" b="1"/>
              <a:t>due tonight at 11:59pm</a:t>
            </a:r>
            <a:endParaRPr b="1"/>
          </a:p>
          <a:p>
            <a:pPr marL="457200" lvl="0" indent="-342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 b="1" u="sng">
                <a:solidFill>
                  <a:schemeClr val="hlink"/>
                </a:solidFill>
                <a:hlinkClick r:id="rId4"/>
              </a:rPr>
              <a:t>Programming Practice 4</a:t>
            </a:r>
            <a:r>
              <a:rPr lang="en" b="1"/>
              <a:t> due Sunday,</a:t>
            </a:r>
            <a:r>
              <a:rPr lang="en"/>
              <a:t> </a:t>
            </a:r>
            <a:r>
              <a:rPr lang="en" b="1"/>
              <a:t>July 26 at 11:59 PM</a:t>
            </a:r>
            <a:endParaRPr b="1"/>
          </a:p>
          <a:p>
            <a:pPr marL="457200" lvl="0" indent="-342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 b="1" u="sng">
                <a:solidFill>
                  <a:schemeClr val="hlink"/>
                </a:solidFill>
                <a:hlinkClick r:id="rId5"/>
              </a:rPr>
              <a:t>Homework Assignment 4</a:t>
            </a:r>
            <a:r>
              <a:rPr lang="en" b="1"/>
              <a:t> due Monday, August 3 at 11:59 PM </a:t>
            </a:r>
            <a:endParaRPr>
              <a:solidFill>
                <a:schemeClr val="dk2"/>
              </a:solidFill>
            </a:endParaRPr>
          </a:p>
          <a:p>
            <a:pPr marL="914400" lvl="1" indent="-342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○"/>
            </a:pPr>
            <a:r>
              <a:rPr lang="en"/>
              <a:t>Longer and historically more challenging than past homework assignments</a:t>
            </a:r>
            <a:endParaRPr/>
          </a:p>
          <a:p>
            <a:pPr marL="914400" lvl="1" indent="-342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○"/>
            </a:pPr>
            <a:r>
              <a:rPr lang="en"/>
              <a:t>Two weeks to complete homework!</a:t>
            </a:r>
            <a:endParaRPr/>
          </a:p>
          <a:p>
            <a:pPr marL="457200" lvl="0" indent="-342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 b="1" u="sng">
                <a:solidFill>
                  <a:schemeClr val="hlink"/>
                </a:solidFill>
                <a:hlinkClick r:id="rId6"/>
              </a:rPr>
              <a:t>Resubmission Cycle 2</a:t>
            </a:r>
            <a:r>
              <a:rPr lang="en"/>
              <a:t> now available, </a:t>
            </a:r>
            <a:r>
              <a:rPr lang="en" b="1"/>
              <a:t>due Wednesday July 29th at 11:59pm</a:t>
            </a:r>
            <a:endParaRPr b="1"/>
          </a:p>
          <a:p>
            <a:pPr marL="914400" lvl="1" indent="-342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○"/>
            </a:pPr>
            <a:r>
              <a:rPr lang="en"/>
              <a:t>Homework 1 and Homework 2 are eligible</a:t>
            </a:r>
            <a:endParaRPr/>
          </a:p>
          <a:p>
            <a:pPr marL="914400" lvl="1" indent="-342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○"/>
            </a:pPr>
            <a:r>
              <a:rPr lang="en"/>
              <a:t>Fill out the </a:t>
            </a:r>
            <a:r>
              <a:rPr lang="en" u="sng">
                <a:solidFill>
                  <a:schemeClr val="hlink"/>
                </a:solidFill>
                <a:hlinkClick r:id="rId7"/>
              </a:rPr>
              <a:t>Google Form!</a:t>
            </a:r>
            <a:endParaRPr/>
          </a:p>
        </p:txBody>
      </p:sp>
      <p:sp>
        <p:nvSpPr>
          <p:cNvPr id="216" name="Google Shape;216;g3f94af0b4be_1_0"/>
          <p:cNvSpPr txBox="1">
            <a:spLocks noGrp="1"/>
          </p:cNvSpPr>
          <p:nvPr>
            <p:ph type="title"/>
          </p:nvPr>
        </p:nvSpPr>
        <p:spPr>
          <a:xfrm>
            <a:off x="311700" y="281921"/>
            <a:ext cx="8520600" cy="70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Announcements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" name="Google Shape;378;g3f544089de4_0_47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20</a:t>
            </a:fld>
            <a:endParaRPr/>
          </a:p>
        </p:txBody>
      </p:sp>
      <p:sp>
        <p:nvSpPr>
          <p:cNvPr id="379" name="Google Shape;379;g3f544089de4_0_471"/>
          <p:cNvSpPr txBox="1">
            <a:spLocks noGrp="1"/>
          </p:cNvSpPr>
          <p:nvPr>
            <p:ph type="title"/>
          </p:nvPr>
        </p:nvSpPr>
        <p:spPr>
          <a:xfrm>
            <a:off x="311700" y="281925"/>
            <a:ext cx="3929100" cy="70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Think Pair Share</a:t>
            </a:r>
            <a:endParaRPr/>
          </a:p>
        </p:txBody>
      </p:sp>
      <p:sp>
        <p:nvSpPr>
          <p:cNvPr id="380" name="Google Shape;380;g3f544089de4_0_471"/>
          <p:cNvSpPr/>
          <p:nvPr/>
        </p:nvSpPr>
        <p:spPr>
          <a:xfrm>
            <a:off x="3701425" y="496500"/>
            <a:ext cx="5396100" cy="764700"/>
          </a:xfrm>
          <a:prstGeom prst="roundRect">
            <a:avLst>
              <a:gd name="adj" fmla="val 4214"/>
            </a:avLst>
          </a:prstGeom>
          <a:solidFill>
            <a:srgbClr val="FDF6E7"/>
          </a:solidFill>
          <a:ln w="28575" cap="flat" cmpd="sng">
            <a:solidFill>
              <a:schemeClr val="accent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w </a:t>
            </a:r>
            <a:r>
              <a:rPr lang="en" sz="1800" b="1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=</a:t>
            </a: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(</a:t>
            </a:r>
            <a:r>
              <a:rPr lang="en" sz="18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4</a:t>
            </a: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 </a:t>
            </a:r>
            <a:r>
              <a:rPr lang="en" sz="18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7</a:t>
            </a: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 </a:t>
            </a:r>
            <a:r>
              <a:rPr lang="en" sz="18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9</a:t>
            </a: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)</a:t>
            </a:r>
            <a:endParaRPr sz="180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x </a:t>
            </a:r>
            <a:r>
              <a:rPr lang="en" sz="1800" b="1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=</a:t>
            </a: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(</a:t>
            </a:r>
            <a:r>
              <a:rPr lang="en" sz="180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"once"</a:t>
            </a: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 </a:t>
            </a:r>
            <a:r>
              <a:rPr lang="en" sz="180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"upon"</a:t>
            </a: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 </a:t>
            </a:r>
            <a:r>
              <a:rPr lang="en" sz="180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"a"</a:t>
            </a: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 </a:t>
            </a:r>
            <a:r>
              <a:rPr lang="en" sz="180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"time"</a:t>
            </a: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)</a:t>
            </a:r>
            <a:endParaRPr sz="160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</p:txBody>
      </p:sp>
      <p:sp>
        <p:nvSpPr>
          <p:cNvPr id="381" name="Google Shape;381;g3f544089de4_0_471"/>
          <p:cNvSpPr txBox="1">
            <a:spLocks noGrp="1"/>
          </p:cNvSpPr>
          <p:nvPr>
            <p:ph type="body" idx="2"/>
          </p:nvPr>
        </p:nvSpPr>
        <p:spPr>
          <a:xfrm>
            <a:off x="403650" y="691075"/>
            <a:ext cx="3119700" cy="624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en" dirty="0"/>
              <a:t>Select </a:t>
            </a:r>
            <a:r>
              <a:rPr lang="en" b="1" u="sng" dirty="0"/>
              <a:t>all</a:t>
            </a:r>
            <a:r>
              <a:rPr lang="en" dirty="0"/>
              <a:t> of the statements that will result in an error (or indicate that none do):</a:t>
            </a:r>
            <a:endParaRPr dirty="0"/>
          </a:p>
        </p:txBody>
      </p:sp>
      <p:sp>
        <p:nvSpPr>
          <p:cNvPr id="382" name="Google Shape;382;g3f544089de4_0_471"/>
          <p:cNvSpPr/>
          <p:nvPr/>
        </p:nvSpPr>
        <p:spPr>
          <a:xfrm>
            <a:off x="6466256" y="4108132"/>
            <a:ext cx="664500" cy="296400"/>
          </a:xfrm>
          <a:prstGeom prst="roundRect">
            <a:avLst>
              <a:gd name="adj" fmla="val 18636"/>
            </a:avLst>
          </a:prstGeom>
          <a:solidFill>
            <a:srgbClr val="41594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Sli.do</a:t>
            </a:r>
            <a:endParaRPr b="1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83" name="Google Shape;383;g3f544089de4_0_471"/>
          <p:cNvSpPr txBox="1">
            <a:spLocks noGrp="1"/>
          </p:cNvSpPr>
          <p:nvPr>
            <p:ph type="body" idx="1"/>
          </p:nvPr>
        </p:nvSpPr>
        <p:spPr>
          <a:xfrm>
            <a:off x="403650" y="1809317"/>
            <a:ext cx="5115900" cy="3050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AutoNum type="alphaUcPeriod"/>
            </a:pPr>
            <a:r>
              <a:rPr lang="en" sz="1600" dirty="0">
                <a:highlight>
                  <a:schemeClr val="lt1"/>
                </a:highlight>
              </a:rPr>
              <a:t>y = w[2]</a:t>
            </a:r>
            <a:br>
              <a:rPr lang="en" dirty="0"/>
            </a:br>
            <a:endParaRPr dirty="0"/>
          </a:p>
          <a:p>
            <a:pPr marL="45720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AutoNum type="alphaUcPeriod"/>
            </a:pPr>
            <a:r>
              <a:rPr lang="en" sz="1600" dirty="0">
                <a:highlight>
                  <a:schemeClr val="lt1"/>
                </a:highlight>
              </a:rPr>
              <a:t>print(x[3][2])</a:t>
            </a:r>
            <a:br>
              <a:rPr lang="en" dirty="0"/>
            </a:br>
            <a:endParaRPr dirty="0"/>
          </a:p>
          <a:p>
            <a:pPr marL="45720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AutoNum type="alphaUcPeriod"/>
            </a:pPr>
            <a:r>
              <a:rPr lang="en" sz="1600" dirty="0">
                <a:highlight>
                  <a:schemeClr val="lt1"/>
                </a:highlight>
              </a:rPr>
              <a:t>z = ([1, 2], [3, 4])</a:t>
            </a:r>
            <a:endParaRPr sz="1600" dirty="0">
              <a:highlight>
                <a:schemeClr val="lt1"/>
              </a:highlight>
            </a:endParaRPr>
          </a:p>
          <a:p>
            <a:pPr marL="11430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endParaRPr lang="en" sz="1600" dirty="0">
              <a:highlight>
                <a:schemeClr val="lt1"/>
              </a:highlight>
            </a:endParaRPr>
          </a:p>
          <a:p>
            <a:pPr marL="11430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" sz="1600" dirty="0">
                <a:highlight>
                  <a:schemeClr val="lt1"/>
                </a:highlight>
              </a:rPr>
              <a:t>D. w[1] = 35</a:t>
            </a:r>
            <a:br>
              <a:rPr lang="en" dirty="0"/>
            </a:br>
            <a:endParaRPr dirty="0"/>
          </a:p>
          <a:p>
            <a:pPr marL="11430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" dirty="0"/>
              <a:t>E. None of these cause an error</a:t>
            </a:r>
            <a:endParaRPr dirty="0"/>
          </a:p>
        </p:txBody>
      </p:sp>
      <p:sp>
        <p:nvSpPr>
          <p:cNvPr id="384" name="Google Shape;384;g3f544089de4_0_471"/>
          <p:cNvSpPr txBox="1"/>
          <p:nvPr/>
        </p:nvSpPr>
        <p:spPr>
          <a:xfrm>
            <a:off x="7176947" y="4056423"/>
            <a:ext cx="819300" cy="387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solidFill>
                  <a:schemeClr val="accent3"/>
                </a:solidFill>
                <a:latin typeface="Calibri"/>
                <a:ea typeface="Calibri"/>
                <a:cs typeface="Calibri"/>
                <a:sym typeface="Calibri"/>
              </a:rPr>
              <a:t>#cse160</a:t>
            </a:r>
            <a:endParaRPr b="1">
              <a:solidFill>
                <a:schemeClr val="accent3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3" name="Picture 2" descr="The image depicts a QR code with a black background.&#10;&#10;AI-generated content may be incorrect.">
            <a:extLst>
              <a:ext uri="{FF2B5EF4-FFF2-40B4-BE49-F238E27FC236}">
                <a16:creationId xmlns:a16="http://schemas.microsoft.com/office/drawing/2014/main" id="{70992B14-6B08-B69D-5C8E-9FA2386E150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23154" y="2210045"/>
            <a:ext cx="1815203" cy="1763989"/>
          </a:xfrm>
          <a:prstGeom prst="rect">
            <a:avLst/>
          </a:prstGeom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" name="Google Shape;389;g3f544089de4_0_48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21</a:t>
            </a:fld>
            <a:endParaRPr/>
          </a:p>
        </p:txBody>
      </p:sp>
      <p:sp>
        <p:nvSpPr>
          <p:cNvPr id="390" name="Google Shape;390;g3f544089de4_0_482"/>
          <p:cNvSpPr txBox="1">
            <a:spLocks noGrp="1"/>
          </p:cNvSpPr>
          <p:nvPr>
            <p:ph type="body" idx="1"/>
          </p:nvPr>
        </p:nvSpPr>
        <p:spPr>
          <a:xfrm>
            <a:off x="311700" y="1051625"/>
            <a:ext cx="8520600" cy="3549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000"/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r>
              <a:rPr lang="en" sz="3000"/>
              <a:t>Q: Can you show me?</a:t>
            </a:r>
            <a:endParaRPr sz="3000"/>
          </a:p>
        </p:txBody>
      </p:sp>
      <p:sp>
        <p:nvSpPr>
          <p:cNvPr id="391" name="Google Shape;391;g3f544089de4_0_482"/>
          <p:cNvSpPr txBox="1">
            <a:spLocks noGrp="1"/>
          </p:cNvSpPr>
          <p:nvPr>
            <p:ph type="title"/>
          </p:nvPr>
        </p:nvSpPr>
        <p:spPr>
          <a:xfrm>
            <a:off x="311700" y="281921"/>
            <a:ext cx="8520600" cy="70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Tuples are </a:t>
            </a:r>
            <a:r>
              <a:rPr lang="en" u="sng"/>
              <a:t>immutable</a:t>
            </a:r>
            <a:endParaRPr u="sng"/>
          </a:p>
        </p:txBody>
      </p:sp>
      <p:sp>
        <p:nvSpPr>
          <p:cNvPr id="392" name="Google Shape;392;g3f544089de4_0_482"/>
          <p:cNvSpPr/>
          <p:nvPr/>
        </p:nvSpPr>
        <p:spPr>
          <a:xfrm>
            <a:off x="3481488" y="3409900"/>
            <a:ext cx="2181000" cy="640500"/>
          </a:xfrm>
          <a:prstGeom prst="roundRect">
            <a:avLst>
              <a:gd name="adj" fmla="val 16667"/>
            </a:avLst>
          </a:prstGeom>
          <a:solidFill>
            <a:srgbClr val="3A4C7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b="1" u="sng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Python Tutor</a:t>
            </a:r>
            <a:endParaRPr sz="2400" b="1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7" name="Google Shape;397;g3f544089de4_0_48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22</a:t>
            </a:fld>
            <a:endParaRPr/>
          </a:p>
        </p:txBody>
      </p:sp>
      <p:sp>
        <p:nvSpPr>
          <p:cNvPr id="398" name="Google Shape;398;g3f544089de4_0_489"/>
          <p:cNvSpPr txBox="1">
            <a:spLocks noGrp="1"/>
          </p:cNvSpPr>
          <p:nvPr>
            <p:ph type="body" idx="1"/>
          </p:nvPr>
        </p:nvSpPr>
        <p:spPr>
          <a:xfrm>
            <a:off x="311700" y="1050525"/>
            <a:ext cx="8520600" cy="623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87350" algn="l" rtl="0">
              <a:spcBef>
                <a:spcPts val="700"/>
              </a:spcBef>
              <a:spcAft>
                <a:spcPts val="0"/>
              </a:spcAft>
              <a:buClr>
                <a:srgbClr val="000000"/>
              </a:buClr>
              <a:buSzPts val="2500"/>
              <a:buChar char="●"/>
            </a:pPr>
            <a:r>
              <a:rPr lang="en" sz="2500">
                <a:solidFill>
                  <a:srgbClr val="000000"/>
                </a:solidFill>
              </a:rPr>
              <a:t>The </a:t>
            </a:r>
            <a:r>
              <a:rPr lang="en" sz="2500">
                <a:solidFill>
                  <a:srgbClr val="000000"/>
                </a:solidFill>
                <a:latin typeface="Roboto Mono"/>
                <a:ea typeface="Roboto Mono"/>
                <a:cs typeface="Roboto Mono"/>
                <a:sym typeface="Roboto Mono"/>
              </a:rPr>
              <a:t>read_data</a:t>
            </a:r>
            <a:r>
              <a:rPr lang="en" sz="2500">
                <a:solidFill>
                  <a:srgbClr val="000000"/>
                </a:solidFill>
              </a:rPr>
              <a:t> function returns a tuple of lists:</a:t>
            </a:r>
            <a:endParaRPr sz="1300"/>
          </a:p>
        </p:txBody>
      </p:sp>
      <p:sp>
        <p:nvSpPr>
          <p:cNvPr id="399" name="Google Shape;399;g3f544089de4_0_489"/>
          <p:cNvSpPr txBox="1">
            <a:spLocks noGrp="1"/>
          </p:cNvSpPr>
          <p:nvPr>
            <p:ph type="title"/>
          </p:nvPr>
        </p:nvSpPr>
        <p:spPr>
          <a:xfrm>
            <a:off x="311700" y="281921"/>
            <a:ext cx="8520600" cy="70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Aside: Tuples in Homework 4</a:t>
            </a:r>
            <a:endParaRPr/>
          </a:p>
        </p:txBody>
      </p:sp>
      <p:sp>
        <p:nvSpPr>
          <p:cNvPr id="400" name="Google Shape;400;g3f544089de4_0_489"/>
          <p:cNvSpPr/>
          <p:nvPr/>
        </p:nvSpPr>
        <p:spPr>
          <a:xfrm>
            <a:off x="311700" y="1761225"/>
            <a:ext cx="8051100" cy="2983500"/>
          </a:xfrm>
          <a:prstGeom prst="roundRect">
            <a:avLst>
              <a:gd name="adj" fmla="val 16667"/>
            </a:avLst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# In utils.py</a:t>
            </a:r>
            <a:endParaRPr sz="1800">
              <a:solidFill>
                <a:schemeClr val="accent3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def </a:t>
            </a:r>
            <a:r>
              <a:rPr lang="en" sz="1800">
                <a:solidFill>
                  <a:schemeClr val="accent1"/>
                </a:solidFill>
                <a:latin typeface="Roboto Mono"/>
                <a:ea typeface="Roboto Mono"/>
                <a:cs typeface="Roboto Mono"/>
                <a:sym typeface="Roboto Mono"/>
              </a:rPr>
              <a:t>read_data</a:t>
            </a: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(fname):</a:t>
            </a:r>
            <a:endParaRPr sz="180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   data </a:t>
            </a:r>
            <a:r>
              <a:rPr lang="en" sz="1800" b="1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=</a:t>
            </a: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[]</a:t>
            </a:r>
            <a:endParaRPr sz="180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   label </a:t>
            </a:r>
            <a:r>
              <a:rPr lang="en" sz="1800" b="1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=</a:t>
            </a: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[]</a:t>
            </a:r>
            <a:endParaRPr sz="180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  </a:t>
            </a:r>
            <a:r>
              <a:rPr lang="en" sz="18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 # (Code that modifies the two lists)</a:t>
            </a:r>
            <a:endParaRPr sz="1800">
              <a:solidFill>
                <a:schemeClr val="accent3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	 # ...</a:t>
            </a:r>
            <a:endParaRPr sz="1800">
              <a:solidFill>
                <a:schemeClr val="accent3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   </a:t>
            </a:r>
            <a:r>
              <a:rPr lang="en" sz="1800" b="1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return </a:t>
            </a: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data, label  </a:t>
            </a:r>
            <a:r>
              <a:rPr lang="en" sz="18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# returns a tuple</a:t>
            </a:r>
            <a:endParaRPr sz="1800">
              <a:solidFill>
                <a:schemeClr val="accent3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# In analysis.py</a:t>
            </a:r>
            <a:endParaRPr sz="1800">
              <a:solidFill>
                <a:schemeClr val="accent3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data, label </a:t>
            </a:r>
            <a:r>
              <a:rPr lang="en" sz="1800" b="1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=</a:t>
            </a: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read_data(</a:t>
            </a:r>
            <a:r>
              <a:rPr lang="en" sz="180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"data/mnist.csv"</a:t>
            </a: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)</a:t>
            </a:r>
            <a:endParaRPr sz="1800">
              <a:solidFill>
                <a:schemeClr val="accent3"/>
              </a:solidFill>
              <a:latin typeface="Roboto Mono"/>
              <a:ea typeface="Roboto Mono"/>
              <a:cs typeface="Roboto Mono"/>
              <a:sym typeface="Roboto Mono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5" name="Google Shape;405;g3f544089de4_0_5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23</a:t>
            </a:fld>
            <a:endParaRPr/>
          </a:p>
        </p:txBody>
      </p:sp>
      <p:sp>
        <p:nvSpPr>
          <p:cNvPr id="406" name="Google Shape;406;g3f544089de4_0_512"/>
          <p:cNvSpPr txBox="1">
            <a:spLocks noGrp="1"/>
          </p:cNvSpPr>
          <p:nvPr>
            <p:ph type="body" idx="1"/>
          </p:nvPr>
        </p:nvSpPr>
        <p:spPr>
          <a:xfrm>
            <a:off x="311700" y="1050525"/>
            <a:ext cx="8520600" cy="982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800"/>
              </a:spcBef>
              <a:spcAft>
                <a:spcPts val="0"/>
              </a:spcAft>
              <a:buNone/>
            </a:pPr>
            <a:r>
              <a:rPr lang="en" sz="2400" b="1">
                <a:solidFill>
                  <a:srgbClr val="000000"/>
                </a:solidFill>
              </a:rPr>
              <a:t>Assigning</a:t>
            </a:r>
            <a:r>
              <a:rPr lang="en" sz="2400">
                <a:solidFill>
                  <a:srgbClr val="000000"/>
                </a:solidFill>
              </a:rPr>
              <a:t> a </a:t>
            </a:r>
            <a:r>
              <a:rPr lang="en" sz="2400" b="1" u="sng"/>
              <a:t>variable</a:t>
            </a:r>
            <a:r>
              <a:rPr lang="en" sz="2400">
                <a:solidFill>
                  <a:srgbClr val="FF0000"/>
                </a:solidFill>
              </a:rPr>
              <a:t> </a:t>
            </a:r>
            <a:r>
              <a:rPr lang="en" sz="2400">
                <a:solidFill>
                  <a:srgbClr val="000000"/>
                </a:solidFill>
              </a:rPr>
              <a:t>changes what the variable is bound to</a:t>
            </a:r>
            <a:r>
              <a:rPr lang="en" sz="2400" b="1" i="1">
                <a:solidFill>
                  <a:srgbClr val="000000"/>
                </a:solidFill>
              </a:rPr>
              <a:t>, </a:t>
            </a:r>
            <a:r>
              <a:rPr lang="en" sz="2400">
                <a:solidFill>
                  <a:srgbClr val="000000"/>
                </a:solidFill>
              </a:rPr>
              <a:t>it does not change (mutate) an </a:t>
            </a:r>
            <a:r>
              <a:rPr lang="en" sz="2400" b="1">
                <a:solidFill>
                  <a:srgbClr val="000000"/>
                </a:solidFill>
              </a:rPr>
              <a:t>object. </a:t>
            </a:r>
            <a:endParaRPr sz="2400" b="1">
              <a:solidFill>
                <a:srgbClr val="000000"/>
              </a:solidFill>
            </a:endParaRPr>
          </a:p>
        </p:txBody>
      </p:sp>
      <p:sp>
        <p:nvSpPr>
          <p:cNvPr id="407" name="Google Shape;407;g3f544089de4_0_512"/>
          <p:cNvSpPr txBox="1">
            <a:spLocks noGrp="1"/>
          </p:cNvSpPr>
          <p:nvPr>
            <p:ph type="title"/>
          </p:nvPr>
        </p:nvSpPr>
        <p:spPr>
          <a:xfrm>
            <a:off x="311700" y="281921"/>
            <a:ext cx="8520600" cy="70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Variable assignment vs. Object mutation</a:t>
            </a:r>
            <a:endParaRPr/>
          </a:p>
        </p:txBody>
      </p:sp>
      <p:sp>
        <p:nvSpPr>
          <p:cNvPr id="408" name="Google Shape;408;g3f544089de4_0_512"/>
          <p:cNvSpPr/>
          <p:nvPr/>
        </p:nvSpPr>
        <p:spPr>
          <a:xfrm>
            <a:off x="311700" y="2094225"/>
            <a:ext cx="8709600" cy="707400"/>
          </a:xfrm>
          <a:prstGeom prst="roundRect">
            <a:avLst>
              <a:gd name="adj" fmla="val 16667"/>
            </a:avLst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size </a:t>
            </a:r>
            <a:r>
              <a:rPr lang="en" sz="1800" b="1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=</a:t>
            </a: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</a:t>
            </a:r>
            <a:r>
              <a:rPr lang="en" sz="18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6</a:t>
            </a: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 </a:t>
            </a:r>
            <a:r>
              <a:rPr lang="en" sz="18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# Changes what the variable </a:t>
            </a:r>
            <a:r>
              <a:rPr lang="en" sz="1800" b="1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size </a:t>
            </a:r>
            <a:r>
              <a:rPr lang="en" sz="18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is bound to</a:t>
            </a:r>
            <a:endParaRPr sz="180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list2 </a:t>
            </a:r>
            <a:r>
              <a:rPr lang="en" sz="1800" b="1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=</a:t>
            </a: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list1  </a:t>
            </a:r>
            <a:r>
              <a:rPr lang="en" sz="18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# Changes what the variable </a:t>
            </a:r>
            <a:r>
              <a:rPr lang="en" sz="1800" b="1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list2 </a:t>
            </a:r>
            <a:r>
              <a:rPr lang="en" sz="18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is bound to</a:t>
            </a:r>
            <a:endParaRPr sz="1800">
              <a:solidFill>
                <a:schemeClr val="accent3"/>
              </a:solidFill>
              <a:latin typeface="Roboto Mono"/>
              <a:ea typeface="Roboto Mono"/>
              <a:cs typeface="Roboto Mono"/>
              <a:sym typeface="Roboto Mono"/>
            </a:endParaRPr>
          </a:p>
        </p:txBody>
      </p:sp>
      <p:sp>
        <p:nvSpPr>
          <p:cNvPr id="409" name="Google Shape;409;g3f544089de4_0_512"/>
          <p:cNvSpPr txBox="1">
            <a:spLocks noGrp="1"/>
          </p:cNvSpPr>
          <p:nvPr>
            <p:ph type="body" idx="1"/>
          </p:nvPr>
        </p:nvSpPr>
        <p:spPr>
          <a:xfrm>
            <a:off x="311700" y="2955525"/>
            <a:ext cx="8520600" cy="982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800"/>
              </a:spcBef>
              <a:spcAft>
                <a:spcPts val="0"/>
              </a:spcAft>
              <a:buNone/>
            </a:pPr>
            <a:r>
              <a:rPr lang="en" sz="2400" b="1">
                <a:solidFill>
                  <a:srgbClr val="000000"/>
                </a:solidFill>
              </a:rPr>
              <a:t>Mutating (changing) </a:t>
            </a:r>
            <a:r>
              <a:rPr lang="en" sz="2400">
                <a:solidFill>
                  <a:srgbClr val="000000"/>
                </a:solidFill>
              </a:rPr>
              <a:t>an </a:t>
            </a:r>
            <a:r>
              <a:rPr lang="en" sz="2400" b="1" u="sng">
                <a:solidFill>
                  <a:srgbClr val="000000"/>
                </a:solidFill>
              </a:rPr>
              <a:t>object</a:t>
            </a:r>
            <a:r>
              <a:rPr lang="en" sz="2400" b="1">
                <a:solidFill>
                  <a:srgbClr val="000000"/>
                </a:solidFill>
              </a:rPr>
              <a:t> </a:t>
            </a:r>
            <a:r>
              <a:rPr lang="en" sz="2400">
                <a:solidFill>
                  <a:srgbClr val="000000"/>
                </a:solidFill>
              </a:rPr>
              <a:t>does not change what any variable is bound to. </a:t>
            </a:r>
            <a:endParaRPr sz="2400">
              <a:solidFill>
                <a:srgbClr val="000000"/>
              </a:solidFill>
            </a:endParaRPr>
          </a:p>
        </p:txBody>
      </p:sp>
      <p:sp>
        <p:nvSpPr>
          <p:cNvPr id="410" name="Google Shape;410;g3f544089de4_0_512"/>
          <p:cNvSpPr/>
          <p:nvPr/>
        </p:nvSpPr>
        <p:spPr>
          <a:xfrm>
            <a:off x="311700" y="3999225"/>
            <a:ext cx="8709600" cy="707400"/>
          </a:xfrm>
          <a:prstGeom prst="roundRect">
            <a:avLst>
              <a:gd name="adj" fmla="val 16667"/>
            </a:avLst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list1[</a:t>
            </a:r>
            <a:r>
              <a:rPr lang="en" sz="18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2</a:t>
            </a: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] </a:t>
            </a:r>
            <a:r>
              <a:rPr lang="en" sz="1800" b="1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=</a:t>
            </a: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</a:t>
            </a:r>
            <a:r>
              <a:rPr lang="en" sz="18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5</a:t>
            </a: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 </a:t>
            </a:r>
            <a:r>
              <a:rPr lang="en" sz="18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# Modifies the </a:t>
            </a:r>
            <a:r>
              <a:rPr lang="en" sz="1800" b="1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object </a:t>
            </a:r>
            <a:r>
              <a:rPr lang="en" sz="18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list1 refers to</a:t>
            </a:r>
            <a:endParaRPr sz="1800">
              <a:solidFill>
                <a:schemeClr val="accent3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list1.</a:t>
            </a:r>
            <a:r>
              <a:rPr lang="en" sz="1800">
                <a:solidFill>
                  <a:schemeClr val="accent1"/>
                </a:solidFill>
                <a:latin typeface="Roboto Mono"/>
                <a:ea typeface="Roboto Mono"/>
                <a:cs typeface="Roboto Mono"/>
                <a:sym typeface="Roboto Mono"/>
              </a:rPr>
              <a:t>append</a:t>
            </a: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(</a:t>
            </a:r>
            <a:r>
              <a:rPr lang="en" sz="18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12</a:t>
            </a: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)  </a:t>
            </a:r>
            <a:r>
              <a:rPr lang="en" sz="18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# Modifies the </a:t>
            </a:r>
            <a:r>
              <a:rPr lang="en" sz="1800" b="1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object </a:t>
            </a:r>
            <a:r>
              <a:rPr lang="en" sz="18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list1 refers to</a:t>
            </a:r>
            <a:endParaRPr sz="180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5" name="Google Shape;415;g3f544089de4_0_52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24</a:t>
            </a:fld>
            <a:endParaRPr/>
          </a:p>
        </p:txBody>
      </p:sp>
      <p:sp>
        <p:nvSpPr>
          <p:cNvPr id="416" name="Google Shape;416;g3f544089de4_0_521"/>
          <p:cNvSpPr txBox="1">
            <a:spLocks noGrp="1"/>
          </p:cNvSpPr>
          <p:nvPr>
            <p:ph type="title"/>
          </p:nvPr>
        </p:nvSpPr>
        <p:spPr>
          <a:xfrm>
            <a:off x="311700" y="281925"/>
            <a:ext cx="8709600" cy="70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Variable assignment vs. Object mutation Example</a:t>
            </a:r>
            <a:endParaRPr/>
          </a:p>
        </p:txBody>
      </p:sp>
      <p:sp>
        <p:nvSpPr>
          <p:cNvPr id="417" name="Google Shape;417;g3f544089de4_0_521"/>
          <p:cNvSpPr/>
          <p:nvPr/>
        </p:nvSpPr>
        <p:spPr>
          <a:xfrm>
            <a:off x="239625" y="1761225"/>
            <a:ext cx="8904300" cy="2983500"/>
          </a:xfrm>
          <a:prstGeom prst="roundRect">
            <a:avLst>
              <a:gd name="adj" fmla="val 16667"/>
            </a:avLst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list1 </a:t>
            </a:r>
            <a:r>
              <a:rPr lang="en" sz="1800" b="1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=</a:t>
            </a: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[</a:t>
            </a:r>
            <a:r>
              <a:rPr lang="en" sz="18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7</a:t>
            </a: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 </a:t>
            </a:r>
            <a:r>
              <a:rPr lang="en" sz="18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8</a:t>
            </a: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 </a:t>
            </a:r>
            <a:r>
              <a:rPr lang="en" sz="18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9</a:t>
            </a: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]</a:t>
            </a:r>
            <a:endParaRPr sz="180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list2 </a:t>
            </a:r>
            <a:r>
              <a:rPr lang="en" sz="1800" b="1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=</a:t>
            </a: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[</a:t>
            </a:r>
            <a:r>
              <a:rPr lang="en" sz="180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"e1"</a:t>
            </a: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 </a:t>
            </a:r>
            <a:r>
              <a:rPr lang="en" sz="180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"e2"</a:t>
            </a: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]</a:t>
            </a:r>
            <a:endParaRPr sz="180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accent3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size </a:t>
            </a:r>
            <a:r>
              <a:rPr lang="en" sz="1800" b="1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=</a:t>
            </a: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</a:t>
            </a:r>
            <a:r>
              <a:rPr lang="en" sz="18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6</a:t>
            </a: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 </a:t>
            </a:r>
            <a:r>
              <a:rPr lang="en" sz="18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# Changes/sets what the variable </a:t>
            </a:r>
            <a:r>
              <a:rPr lang="en" sz="1800" b="1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size </a:t>
            </a:r>
            <a:r>
              <a:rPr lang="en" sz="18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is bound to</a:t>
            </a:r>
            <a:endParaRPr sz="1800">
              <a:solidFill>
                <a:schemeClr val="accent3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list3 </a:t>
            </a:r>
            <a:r>
              <a:rPr lang="en" sz="1800" b="1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=</a:t>
            </a: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list2 </a:t>
            </a:r>
            <a:r>
              <a:rPr lang="en" sz="18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 # Changes what the variable </a:t>
            </a:r>
            <a:r>
              <a:rPr lang="en" sz="1800" b="1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list3 </a:t>
            </a:r>
            <a:r>
              <a:rPr lang="en" sz="18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is bound to</a:t>
            </a:r>
            <a:endParaRPr sz="1800">
              <a:solidFill>
                <a:schemeClr val="accent3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list2 </a:t>
            </a:r>
            <a:r>
              <a:rPr lang="en" sz="1800" b="1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=</a:t>
            </a: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list1  </a:t>
            </a:r>
            <a:r>
              <a:rPr lang="en" sz="18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# Changes what the variable </a:t>
            </a:r>
            <a:r>
              <a:rPr lang="en" sz="1800" b="1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list2 </a:t>
            </a:r>
            <a:r>
              <a:rPr lang="en" sz="18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is bound to</a:t>
            </a:r>
            <a:endParaRPr sz="1800">
              <a:solidFill>
                <a:schemeClr val="accent3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accent3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list1[</a:t>
            </a:r>
            <a:r>
              <a:rPr lang="en" sz="18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2</a:t>
            </a: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] </a:t>
            </a:r>
            <a:r>
              <a:rPr lang="en" sz="1800" b="1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=</a:t>
            </a: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</a:t>
            </a:r>
            <a:r>
              <a:rPr lang="en" sz="18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5</a:t>
            </a: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 </a:t>
            </a:r>
            <a:r>
              <a:rPr lang="en" sz="18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# Modifies the </a:t>
            </a:r>
            <a:r>
              <a:rPr lang="en" sz="1800" b="1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object </a:t>
            </a:r>
            <a:r>
              <a:rPr lang="en" sz="18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list1 refers to</a:t>
            </a:r>
            <a:endParaRPr sz="1800">
              <a:solidFill>
                <a:schemeClr val="accent3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list1.</a:t>
            </a:r>
            <a:r>
              <a:rPr lang="en" sz="1800">
                <a:solidFill>
                  <a:schemeClr val="accent1"/>
                </a:solidFill>
                <a:latin typeface="Roboto Mono"/>
                <a:ea typeface="Roboto Mono"/>
                <a:cs typeface="Roboto Mono"/>
                <a:sym typeface="Roboto Mono"/>
              </a:rPr>
              <a:t>append</a:t>
            </a: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(</a:t>
            </a:r>
            <a:r>
              <a:rPr lang="en" sz="18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12</a:t>
            </a: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)  </a:t>
            </a:r>
            <a:r>
              <a:rPr lang="en" sz="18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# Modifies the </a:t>
            </a:r>
            <a:r>
              <a:rPr lang="en" sz="1800" b="1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object </a:t>
            </a:r>
            <a:r>
              <a:rPr lang="en" sz="18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list1 refers to</a:t>
            </a:r>
            <a:endParaRPr sz="1800">
              <a:solidFill>
                <a:schemeClr val="accent3"/>
              </a:solidFill>
              <a:latin typeface="Roboto Mono"/>
              <a:ea typeface="Roboto Mono"/>
              <a:cs typeface="Roboto Mono"/>
              <a:sym typeface="Roboto Mono"/>
            </a:endParaRPr>
          </a:p>
        </p:txBody>
      </p:sp>
      <p:sp>
        <p:nvSpPr>
          <p:cNvPr id="418" name="Google Shape;418;g3f544089de4_0_521"/>
          <p:cNvSpPr/>
          <p:nvPr/>
        </p:nvSpPr>
        <p:spPr>
          <a:xfrm>
            <a:off x="6291438" y="989325"/>
            <a:ext cx="2181000" cy="640500"/>
          </a:xfrm>
          <a:prstGeom prst="roundRect">
            <a:avLst>
              <a:gd name="adj" fmla="val 16667"/>
            </a:avLst>
          </a:prstGeom>
          <a:solidFill>
            <a:srgbClr val="3A4C7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b="1" u="sng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Python Tutor</a:t>
            </a:r>
            <a:endParaRPr sz="2400" b="1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3" name="Google Shape;423;g3f544089de4_0_52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25</a:t>
            </a:fld>
            <a:endParaRPr/>
          </a:p>
        </p:txBody>
      </p:sp>
      <p:sp>
        <p:nvSpPr>
          <p:cNvPr id="424" name="Google Shape;424;g3f544089de4_0_528"/>
          <p:cNvSpPr txBox="1">
            <a:spLocks noGrp="1"/>
          </p:cNvSpPr>
          <p:nvPr>
            <p:ph type="title"/>
          </p:nvPr>
        </p:nvSpPr>
        <p:spPr>
          <a:xfrm>
            <a:off x="311700" y="281925"/>
            <a:ext cx="8709600" cy="70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Function Call Example</a:t>
            </a:r>
            <a:endParaRPr/>
          </a:p>
        </p:txBody>
      </p:sp>
      <p:sp>
        <p:nvSpPr>
          <p:cNvPr id="425" name="Google Shape;425;g3f544089de4_0_528"/>
          <p:cNvSpPr/>
          <p:nvPr/>
        </p:nvSpPr>
        <p:spPr>
          <a:xfrm>
            <a:off x="239625" y="989325"/>
            <a:ext cx="4205400" cy="3755400"/>
          </a:xfrm>
          <a:prstGeom prst="roundRect">
            <a:avLst>
              <a:gd name="adj" fmla="val 16667"/>
            </a:avLst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def </a:t>
            </a:r>
            <a:r>
              <a:rPr lang="en" sz="1800">
                <a:solidFill>
                  <a:schemeClr val="accent1"/>
                </a:solidFill>
                <a:latin typeface="Roboto Mono"/>
                <a:ea typeface="Roboto Mono"/>
                <a:cs typeface="Roboto Mono"/>
                <a:sym typeface="Roboto Mono"/>
              </a:rPr>
              <a:t>change_val</a:t>
            </a: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(lst):  </a:t>
            </a:r>
            <a:endParaRPr sz="180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   lst[</a:t>
            </a:r>
            <a:r>
              <a:rPr lang="en" sz="18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0</a:t>
            </a: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] </a:t>
            </a:r>
            <a:r>
              <a:rPr lang="en" sz="1800" b="1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=</a:t>
            </a: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</a:t>
            </a:r>
            <a:r>
              <a:rPr lang="en" sz="18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13</a:t>
            </a:r>
            <a:endParaRPr sz="180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def </a:t>
            </a:r>
            <a:r>
              <a:rPr lang="en" sz="1800">
                <a:solidFill>
                  <a:schemeClr val="accent1"/>
                </a:solidFill>
                <a:latin typeface="Roboto Mono"/>
                <a:ea typeface="Roboto Mono"/>
                <a:cs typeface="Roboto Mono"/>
                <a:sym typeface="Roboto Mono"/>
              </a:rPr>
              <a:t>append_val</a:t>
            </a: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(lst):    </a:t>
            </a:r>
            <a:endParaRPr sz="180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   lst.</a:t>
            </a:r>
            <a:r>
              <a:rPr lang="en" sz="1800">
                <a:solidFill>
                  <a:schemeClr val="accent1"/>
                </a:solidFill>
                <a:latin typeface="Roboto Mono"/>
                <a:ea typeface="Roboto Mono"/>
                <a:cs typeface="Roboto Mono"/>
                <a:sym typeface="Roboto Mono"/>
              </a:rPr>
              <a:t>append</a:t>
            </a: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(</a:t>
            </a:r>
            <a:r>
              <a:rPr lang="en" sz="18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99</a:t>
            </a: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) </a:t>
            </a:r>
            <a:endParaRPr sz="180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def </a:t>
            </a:r>
            <a:r>
              <a:rPr lang="en" sz="1800">
                <a:solidFill>
                  <a:schemeClr val="accent1"/>
                </a:solidFill>
                <a:latin typeface="Roboto Mono"/>
                <a:ea typeface="Roboto Mono"/>
                <a:cs typeface="Roboto Mono"/>
                <a:sym typeface="Roboto Mono"/>
              </a:rPr>
              <a:t>mystery</a:t>
            </a: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(lst):    </a:t>
            </a:r>
            <a:endParaRPr sz="180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   lst </a:t>
            </a:r>
            <a:r>
              <a:rPr lang="en" sz="1800" b="1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=</a:t>
            </a: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[</a:t>
            </a:r>
            <a:r>
              <a:rPr lang="en" sz="18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78</a:t>
            </a: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 </a:t>
            </a:r>
            <a:r>
              <a:rPr lang="en" sz="18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24</a:t>
            </a: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] </a:t>
            </a:r>
            <a:endParaRPr sz="180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   </a:t>
            </a:r>
            <a:r>
              <a:rPr lang="en" sz="1800" b="1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return </a:t>
            </a: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lst</a:t>
            </a:r>
            <a:endParaRPr sz="180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lst2 </a:t>
            </a:r>
            <a:r>
              <a:rPr lang="en" sz="1800" b="1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=</a:t>
            </a: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[</a:t>
            </a:r>
            <a:r>
              <a:rPr lang="en" sz="18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1</a:t>
            </a: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 </a:t>
            </a:r>
            <a:r>
              <a:rPr lang="en" sz="18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2</a:t>
            </a: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]</a:t>
            </a:r>
            <a:endParaRPr sz="180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change_val(lst2)</a:t>
            </a:r>
            <a:endParaRPr sz="180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append_val(lst2)</a:t>
            </a:r>
            <a:endParaRPr sz="180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lst3 </a:t>
            </a:r>
            <a:r>
              <a:rPr lang="en" sz="1800" b="1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=</a:t>
            </a: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mystery(lst2)</a:t>
            </a:r>
            <a:endParaRPr sz="180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</p:txBody>
      </p:sp>
      <p:sp>
        <p:nvSpPr>
          <p:cNvPr id="426" name="Google Shape;426;g3f544089de4_0_528"/>
          <p:cNvSpPr/>
          <p:nvPr/>
        </p:nvSpPr>
        <p:spPr>
          <a:xfrm>
            <a:off x="6291438" y="989325"/>
            <a:ext cx="2181000" cy="640500"/>
          </a:xfrm>
          <a:prstGeom prst="roundRect">
            <a:avLst>
              <a:gd name="adj" fmla="val 16667"/>
            </a:avLst>
          </a:prstGeom>
          <a:solidFill>
            <a:srgbClr val="3A4C7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b="1" u="sng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Python Tutor</a:t>
            </a:r>
            <a:endParaRPr sz="2400" b="1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" name="Google Shape;221;g3f544089de4_0_331"/>
          <p:cNvSpPr txBox="1">
            <a:spLocks noGrp="1"/>
          </p:cNvSpPr>
          <p:nvPr>
            <p:ph type="title"/>
          </p:nvPr>
        </p:nvSpPr>
        <p:spPr>
          <a:xfrm>
            <a:off x="311700" y="281921"/>
            <a:ext cx="8520600" cy="70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Today’s Roadmap</a:t>
            </a:r>
            <a:endParaRPr/>
          </a:p>
        </p:txBody>
      </p:sp>
      <p:sp>
        <p:nvSpPr>
          <p:cNvPr id="222" name="Google Shape;222;g3f544089de4_0_331"/>
          <p:cNvSpPr txBox="1">
            <a:spLocks noGrp="1"/>
          </p:cNvSpPr>
          <p:nvPr>
            <p:ph type="body" idx="1"/>
          </p:nvPr>
        </p:nvSpPr>
        <p:spPr>
          <a:xfrm>
            <a:off x="311700" y="1050525"/>
            <a:ext cx="8520600" cy="3549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810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400"/>
              <a:buAutoNum type="arabicPeriod"/>
            </a:pPr>
            <a:r>
              <a:rPr lang="en" sz="2400"/>
              <a:t>Immutable Types</a:t>
            </a:r>
            <a:endParaRPr sz="2400"/>
          </a:p>
          <a:p>
            <a:pPr marL="457200" lvl="0" indent="-3810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400"/>
              <a:buAutoNum type="arabicPeriod"/>
            </a:pPr>
            <a:r>
              <a:rPr lang="en" sz="2400"/>
              <a:t>Tuples (an immutable type)</a:t>
            </a:r>
            <a:endParaRPr sz="2400"/>
          </a:p>
          <a:p>
            <a:pPr marL="457200" lvl="0" indent="-3810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400"/>
              <a:buAutoNum type="arabicPeriod"/>
            </a:pPr>
            <a:r>
              <a:rPr lang="en" sz="2400"/>
              <a:t>Assigning Variables vs. Mutating Objects</a:t>
            </a:r>
            <a:endParaRPr sz="2400"/>
          </a:p>
        </p:txBody>
      </p:sp>
      <p:sp>
        <p:nvSpPr>
          <p:cNvPr id="223" name="Google Shape;223;g3f544089de4_0_331"/>
          <p:cNvSpPr/>
          <p:nvPr/>
        </p:nvSpPr>
        <p:spPr>
          <a:xfrm>
            <a:off x="5914225" y="3311825"/>
            <a:ext cx="2181000" cy="640500"/>
          </a:xfrm>
          <a:prstGeom prst="roundRect">
            <a:avLst>
              <a:gd name="adj" fmla="val 16667"/>
            </a:avLst>
          </a:prstGeom>
          <a:solidFill>
            <a:srgbClr val="3A4C7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b="1" u="sng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Jupyter Hub</a:t>
            </a:r>
            <a:endParaRPr sz="2400" b="1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4" name="Google Shape;224;g3f544089de4_0_33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3</a:t>
            </a:fld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2" name="Google Shape;502;g3f526d29b12_0_775"/>
          <p:cNvSpPr txBox="1">
            <a:spLocks noGrp="1"/>
          </p:cNvSpPr>
          <p:nvPr>
            <p:ph type="title"/>
          </p:nvPr>
        </p:nvSpPr>
        <p:spPr>
          <a:xfrm>
            <a:off x="311700" y="281921"/>
            <a:ext cx="8520600" cy="70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Review: A Dictionary maps Keys to Values</a:t>
            </a:r>
            <a:endParaRPr dirty="0"/>
          </a:p>
        </p:txBody>
      </p:sp>
      <p:sp>
        <p:nvSpPr>
          <p:cNvPr id="503" name="Google Shape;503;g3f526d29b12_0_775"/>
          <p:cNvSpPr txBox="1">
            <a:spLocks noGrp="1"/>
          </p:cNvSpPr>
          <p:nvPr>
            <p:ph type="body" idx="1"/>
          </p:nvPr>
        </p:nvSpPr>
        <p:spPr>
          <a:xfrm>
            <a:off x="311700" y="784425"/>
            <a:ext cx="8520600" cy="2070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 b="1" dirty="0"/>
              <a:t>Keys</a:t>
            </a:r>
            <a:r>
              <a:rPr lang="en" dirty="0"/>
              <a:t>:</a:t>
            </a:r>
            <a:endParaRPr dirty="0"/>
          </a:p>
          <a:p>
            <a:pPr marL="914400" lvl="1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○"/>
            </a:pPr>
            <a:r>
              <a:rPr lang="en" dirty="0"/>
              <a:t>Must be unique! No duplicate keys! </a:t>
            </a:r>
            <a:endParaRPr dirty="0"/>
          </a:p>
          <a:p>
            <a:pPr marL="914400" lvl="1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○"/>
            </a:pPr>
            <a:r>
              <a:rPr lang="en" dirty="0"/>
              <a:t>Must be an </a:t>
            </a:r>
            <a:r>
              <a:rPr lang="en" i="1" dirty="0"/>
              <a:t>immutable </a:t>
            </a:r>
            <a:r>
              <a:rPr lang="en" dirty="0"/>
              <a:t>type (e.g. integer, float, string)</a:t>
            </a:r>
            <a:endParaRPr dirty="0"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 b="1" dirty="0"/>
              <a:t>Values</a:t>
            </a:r>
            <a:r>
              <a:rPr lang="en" dirty="0"/>
              <a:t>:</a:t>
            </a:r>
            <a:endParaRPr dirty="0"/>
          </a:p>
          <a:p>
            <a:pPr marL="914400" lvl="1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○"/>
            </a:pPr>
            <a:r>
              <a:rPr lang="en" dirty="0"/>
              <a:t>Do not need to be unique, can have duplicate values</a:t>
            </a:r>
            <a:endParaRPr dirty="0"/>
          </a:p>
          <a:p>
            <a:pPr marL="914400" lvl="1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○"/>
            </a:pPr>
            <a:r>
              <a:rPr lang="en" dirty="0"/>
              <a:t>Can be any type</a:t>
            </a:r>
            <a:endParaRPr dirty="0"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endParaRPr dirty="0"/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endParaRPr dirty="0"/>
          </a:p>
        </p:txBody>
      </p:sp>
      <p:sp>
        <p:nvSpPr>
          <p:cNvPr id="508" name="Google Shape;508;g3f526d29b12_0_77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4</a:t>
            </a:fld>
            <a:endParaRPr/>
          </a:p>
        </p:txBody>
      </p:sp>
      <p:sp>
        <p:nvSpPr>
          <p:cNvPr id="2" name="Google Shape;471;g3f526d29b12_0_745">
            <a:extLst>
              <a:ext uri="{FF2B5EF4-FFF2-40B4-BE49-F238E27FC236}">
                <a16:creationId xmlns:a16="http://schemas.microsoft.com/office/drawing/2014/main" id="{E9D0C85C-70CD-3248-2F26-7A00CE15D29F}"/>
              </a:ext>
            </a:extLst>
          </p:cNvPr>
          <p:cNvSpPr/>
          <p:nvPr/>
        </p:nvSpPr>
        <p:spPr>
          <a:xfrm>
            <a:off x="3001721" y="2798113"/>
            <a:ext cx="5258670" cy="1939876"/>
          </a:xfrm>
          <a:prstGeom prst="roundRect">
            <a:avLst>
              <a:gd name="adj" fmla="val 16667"/>
            </a:avLst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700" dirty="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fav_color_dict </a:t>
            </a:r>
            <a:r>
              <a:rPr lang="en" sz="1700" b="1" dirty="0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=</a:t>
            </a:r>
            <a:r>
              <a:rPr lang="en" sz="1700" dirty="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{</a:t>
            </a:r>
            <a:r>
              <a:rPr lang="en" sz="1700" dirty="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"asalguer"</a:t>
            </a:r>
            <a:r>
              <a:rPr lang="en" sz="1700" dirty="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: </a:t>
            </a:r>
            <a:r>
              <a:rPr lang="en" sz="1700" dirty="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"blue"</a:t>
            </a:r>
            <a:r>
              <a:rPr lang="en" sz="1700" dirty="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700" dirty="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		</a:t>
            </a:r>
            <a:r>
              <a:rPr lang="en" sz="1700" dirty="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"jamespw"</a:t>
            </a:r>
            <a:r>
              <a:rPr lang="en" sz="1700" dirty="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: </a:t>
            </a:r>
            <a:r>
              <a:rPr lang="en" sz="1700" dirty="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"green"</a:t>
            </a:r>
            <a:r>
              <a:rPr lang="en" sz="1700" dirty="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700" dirty="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		"danimaor"</a:t>
            </a:r>
            <a:r>
              <a:rPr lang="en" sz="1700" dirty="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: </a:t>
            </a:r>
            <a:r>
              <a:rPr lang="en" sz="1700" dirty="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"purple"</a:t>
            </a:r>
            <a:r>
              <a:rPr lang="en" sz="1700" dirty="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700" dirty="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		"kellenx"</a:t>
            </a:r>
            <a:r>
              <a:rPr lang="en" sz="1700" dirty="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: </a:t>
            </a:r>
            <a:r>
              <a:rPr lang="en" sz="1700" dirty="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"blue"</a:t>
            </a:r>
            <a:r>
              <a:rPr lang="en" sz="1700" dirty="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700" dirty="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		"guyzur"</a:t>
            </a:r>
            <a:r>
              <a:rPr lang="en" sz="1700" dirty="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: </a:t>
            </a:r>
            <a:r>
              <a:rPr lang="en" sz="1700" dirty="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"purple"</a:t>
            </a:r>
            <a:r>
              <a:rPr lang="en" sz="1700" dirty="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700" dirty="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		"vatray"</a:t>
            </a:r>
            <a:r>
              <a:rPr lang="en" sz="1700" dirty="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: </a:t>
            </a:r>
            <a:r>
              <a:rPr lang="en" sz="1700" dirty="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"gold"</a:t>
            </a:r>
            <a:r>
              <a:rPr lang="en" sz="1700" dirty="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}</a:t>
            </a:r>
            <a:endParaRPr sz="1700" dirty="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</p:txBody>
      </p:sp>
      <p:grpSp>
        <p:nvGrpSpPr>
          <p:cNvPr id="3" name="Google Shape;472;g3f526d29b12_0_745">
            <a:extLst>
              <a:ext uri="{FF2B5EF4-FFF2-40B4-BE49-F238E27FC236}">
                <a16:creationId xmlns:a16="http://schemas.microsoft.com/office/drawing/2014/main" id="{EFA377DF-FDC5-29CE-AA10-7F13E02C5E99}"/>
              </a:ext>
            </a:extLst>
          </p:cNvPr>
          <p:cNvGrpSpPr/>
          <p:nvPr/>
        </p:nvGrpSpPr>
        <p:grpSpPr>
          <a:xfrm>
            <a:off x="7137425" y="2128887"/>
            <a:ext cx="1647900" cy="1119409"/>
            <a:chOff x="6135350" y="2260441"/>
            <a:chExt cx="1647900" cy="1119409"/>
          </a:xfrm>
        </p:grpSpPr>
        <p:sp>
          <p:nvSpPr>
            <p:cNvPr id="4" name="Google Shape;473;g3f526d29b12_0_745">
              <a:extLst>
                <a:ext uri="{FF2B5EF4-FFF2-40B4-BE49-F238E27FC236}">
                  <a16:creationId xmlns:a16="http://schemas.microsoft.com/office/drawing/2014/main" id="{CF465893-ED1E-C901-4EA7-E78372227B95}"/>
                </a:ext>
              </a:extLst>
            </p:cNvPr>
            <p:cNvSpPr/>
            <p:nvPr/>
          </p:nvSpPr>
          <p:spPr>
            <a:xfrm>
              <a:off x="6135350" y="3111950"/>
              <a:ext cx="760500" cy="267900"/>
            </a:xfrm>
            <a:prstGeom prst="roundRect">
              <a:avLst>
                <a:gd name="adj" fmla="val 16667"/>
              </a:avLst>
            </a:prstGeom>
            <a:noFill/>
            <a:ln w="2857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" name="Google Shape;474;g3f526d29b12_0_745">
              <a:extLst>
                <a:ext uri="{FF2B5EF4-FFF2-40B4-BE49-F238E27FC236}">
                  <a16:creationId xmlns:a16="http://schemas.microsoft.com/office/drawing/2014/main" id="{5237D692-4105-B56E-FC62-E8417E25C2B6}"/>
                </a:ext>
              </a:extLst>
            </p:cNvPr>
            <p:cNvSpPr txBox="1"/>
            <p:nvPr/>
          </p:nvSpPr>
          <p:spPr>
            <a:xfrm>
              <a:off x="6895850" y="2260441"/>
              <a:ext cx="887400" cy="4464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spAutoFit/>
            </a:bodyPr>
            <a:lstStyle/>
            <a:p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700" b="1" i="1" dirty="0">
                  <a:solidFill>
                    <a:schemeClr val="accent1"/>
                  </a:solidFill>
                  <a:latin typeface="Calibri"/>
                  <a:ea typeface="Calibri"/>
                  <a:cs typeface="Calibri"/>
                  <a:sym typeface="Calibri"/>
                </a:rPr>
                <a:t>value</a:t>
              </a:r>
              <a:endParaRPr sz="1700" b="1" i="1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cxnSp>
          <p:nvCxnSpPr>
            <p:cNvPr id="6" name="Google Shape;475;g3f526d29b12_0_745">
              <a:extLst>
                <a:ext uri="{FF2B5EF4-FFF2-40B4-BE49-F238E27FC236}">
                  <a16:creationId xmlns:a16="http://schemas.microsoft.com/office/drawing/2014/main" id="{B7BDA300-8C02-04DF-70D7-98762A0509B1}"/>
                </a:ext>
              </a:extLst>
            </p:cNvPr>
            <p:cNvCxnSpPr>
              <a:stCxn id="5" idx="2"/>
              <a:endCxn id="4" idx="0"/>
            </p:cNvCxnSpPr>
            <p:nvPr/>
          </p:nvCxnSpPr>
          <p:spPr>
            <a:xfrm flipH="1">
              <a:off x="6515600" y="2706841"/>
              <a:ext cx="823950" cy="405109"/>
            </a:xfrm>
            <a:prstGeom prst="straightConnector1">
              <a:avLst/>
            </a:prstGeom>
            <a:noFill/>
            <a:ln w="19050" cap="flat" cmpd="sng">
              <a:solidFill>
                <a:schemeClr val="accent1"/>
              </a:solidFill>
              <a:prstDash val="solid"/>
              <a:round/>
              <a:headEnd type="none" w="med" len="med"/>
              <a:tailEnd type="triangle" w="med" len="med"/>
            </a:ln>
          </p:spPr>
        </p:cxnSp>
      </p:grpSp>
      <p:grpSp>
        <p:nvGrpSpPr>
          <p:cNvPr id="7" name="Google Shape;477;g3f526d29b12_0_745">
            <a:extLst>
              <a:ext uri="{FF2B5EF4-FFF2-40B4-BE49-F238E27FC236}">
                <a16:creationId xmlns:a16="http://schemas.microsoft.com/office/drawing/2014/main" id="{C2505257-F1BA-FC02-64F8-6913F91C332E}"/>
              </a:ext>
            </a:extLst>
          </p:cNvPr>
          <p:cNvGrpSpPr/>
          <p:nvPr/>
        </p:nvGrpSpPr>
        <p:grpSpPr>
          <a:xfrm>
            <a:off x="5564531" y="2147309"/>
            <a:ext cx="1274725" cy="1081052"/>
            <a:chOff x="4725575" y="2298800"/>
            <a:chExt cx="1274725" cy="1081052"/>
          </a:xfrm>
        </p:grpSpPr>
        <p:sp>
          <p:nvSpPr>
            <p:cNvPr id="8" name="Google Shape;478;g3f526d29b12_0_745">
              <a:extLst>
                <a:ext uri="{FF2B5EF4-FFF2-40B4-BE49-F238E27FC236}">
                  <a16:creationId xmlns:a16="http://schemas.microsoft.com/office/drawing/2014/main" id="{C06B5C8B-E556-C00D-C362-A034D5B4671F}"/>
                </a:ext>
              </a:extLst>
            </p:cNvPr>
            <p:cNvSpPr/>
            <p:nvPr/>
          </p:nvSpPr>
          <p:spPr>
            <a:xfrm>
              <a:off x="4725575" y="3111952"/>
              <a:ext cx="1150800" cy="267900"/>
            </a:xfrm>
            <a:prstGeom prst="roundRect">
              <a:avLst>
                <a:gd name="adj" fmla="val 16667"/>
              </a:avLst>
            </a:prstGeom>
            <a:noFill/>
            <a:ln w="2857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" name="Google Shape;479;g3f526d29b12_0_745">
              <a:extLst>
                <a:ext uri="{FF2B5EF4-FFF2-40B4-BE49-F238E27FC236}">
                  <a16:creationId xmlns:a16="http://schemas.microsoft.com/office/drawing/2014/main" id="{B579CF30-9737-1FD9-3BAA-8CEB8AC8DA8E}"/>
                </a:ext>
              </a:extLst>
            </p:cNvPr>
            <p:cNvSpPr txBox="1"/>
            <p:nvPr/>
          </p:nvSpPr>
          <p:spPr>
            <a:xfrm>
              <a:off x="5451600" y="2298800"/>
              <a:ext cx="548700" cy="4464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spAutoFit/>
            </a:bodyPr>
            <a:lstStyle/>
            <a:p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700" b="1" i="1" dirty="0">
                  <a:solidFill>
                    <a:schemeClr val="accent1"/>
                  </a:solidFill>
                  <a:latin typeface="Calibri"/>
                  <a:ea typeface="Calibri"/>
                  <a:cs typeface="Calibri"/>
                  <a:sym typeface="Calibri"/>
                </a:rPr>
                <a:t>key</a:t>
              </a:r>
              <a:endParaRPr sz="1700" b="1" i="1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cxnSp>
          <p:nvCxnSpPr>
            <p:cNvPr id="10" name="Google Shape;480;g3f526d29b12_0_745">
              <a:extLst>
                <a:ext uri="{FF2B5EF4-FFF2-40B4-BE49-F238E27FC236}">
                  <a16:creationId xmlns:a16="http://schemas.microsoft.com/office/drawing/2014/main" id="{F16475BA-3DB4-27AE-764A-12445C04B2A6}"/>
                </a:ext>
              </a:extLst>
            </p:cNvPr>
            <p:cNvCxnSpPr>
              <a:stCxn id="9" idx="2"/>
              <a:endCxn id="8" idx="0"/>
            </p:cNvCxnSpPr>
            <p:nvPr/>
          </p:nvCxnSpPr>
          <p:spPr>
            <a:xfrm flipH="1">
              <a:off x="5300850" y="2745200"/>
              <a:ext cx="425100" cy="366900"/>
            </a:xfrm>
            <a:prstGeom prst="straightConnector1">
              <a:avLst/>
            </a:prstGeom>
            <a:noFill/>
            <a:ln w="19050" cap="flat" cmpd="sng">
              <a:solidFill>
                <a:schemeClr val="accent1"/>
              </a:solidFill>
              <a:prstDash val="solid"/>
              <a:round/>
              <a:headEnd type="none" w="med" len="med"/>
              <a:tailEnd type="triangle" w="med" len="med"/>
            </a:ln>
          </p:spPr>
        </p:cxn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" name="Google Shape;245;g3f544089de4_0_353"/>
          <p:cNvSpPr txBox="1">
            <a:spLocks noGrp="1"/>
          </p:cNvSpPr>
          <p:nvPr>
            <p:ph type="title"/>
          </p:nvPr>
        </p:nvSpPr>
        <p:spPr>
          <a:xfrm>
            <a:off x="311700" y="281921"/>
            <a:ext cx="8520600" cy="70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Strings are an Immutable Type</a:t>
            </a:r>
            <a:endParaRPr/>
          </a:p>
        </p:txBody>
      </p:sp>
      <p:sp>
        <p:nvSpPr>
          <p:cNvPr id="246" name="Google Shape;246;g3f544089de4_0_353"/>
          <p:cNvSpPr txBox="1">
            <a:spLocks noGrp="1"/>
          </p:cNvSpPr>
          <p:nvPr>
            <p:ph type="body" idx="1"/>
          </p:nvPr>
        </p:nvSpPr>
        <p:spPr>
          <a:xfrm>
            <a:off x="217350" y="1041850"/>
            <a:ext cx="8709300" cy="504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But what does that mean?</a:t>
            </a:r>
            <a:endParaRPr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endParaRPr sz="2200" b="1"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endParaRPr/>
          </a:p>
        </p:txBody>
      </p:sp>
      <p:sp>
        <p:nvSpPr>
          <p:cNvPr id="247" name="Google Shape;247;g3f544089de4_0_35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5</a:t>
            </a:fld>
            <a:endParaRPr/>
          </a:p>
        </p:txBody>
      </p:sp>
      <p:sp>
        <p:nvSpPr>
          <p:cNvPr id="248" name="Google Shape;248;g3f544089de4_0_353"/>
          <p:cNvSpPr/>
          <p:nvPr/>
        </p:nvSpPr>
        <p:spPr>
          <a:xfrm>
            <a:off x="468750" y="2461204"/>
            <a:ext cx="8363550" cy="1162400"/>
          </a:xfrm>
          <a:prstGeom prst="roundRect">
            <a:avLst>
              <a:gd name="adj" fmla="val 16667"/>
            </a:avLst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700" dirty="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x </a:t>
            </a:r>
            <a:r>
              <a:rPr lang="en" sz="1700" b="1" dirty="0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=</a:t>
            </a:r>
            <a:r>
              <a:rPr lang="en" sz="1700" dirty="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</a:t>
            </a:r>
            <a:r>
              <a:rPr lang="en" sz="1700" dirty="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"hello"</a:t>
            </a:r>
            <a:endParaRPr sz="1700" dirty="0">
              <a:solidFill>
                <a:schemeClr val="accent4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700" dirty="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x </a:t>
            </a:r>
            <a:r>
              <a:rPr lang="en" sz="1700" b="1" dirty="0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=</a:t>
            </a:r>
            <a:r>
              <a:rPr lang="en" sz="1700" dirty="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 </a:t>
            </a:r>
            <a:r>
              <a:rPr lang="en" sz="1700" dirty="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"good bye"</a:t>
            </a:r>
            <a:r>
              <a:rPr lang="en" sz="1700" dirty="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  # This just reassigns a different string</a:t>
            </a:r>
            <a:br>
              <a:rPr lang="en" sz="1700" dirty="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</a:br>
            <a:r>
              <a:rPr lang="en" sz="1700" dirty="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	         # to the variable x. No string is modified.</a:t>
            </a:r>
            <a:endParaRPr sz="1700" dirty="0">
              <a:solidFill>
                <a:schemeClr val="accent3"/>
              </a:solidFill>
              <a:latin typeface="Roboto Mono"/>
              <a:ea typeface="Roboto Mono"/>
              <a:cs typeface="Roboto Mono"/>
              <a:sym typeface="Roboto Mono"/>
            </a:endParaRPr>
          </a:p>
        </p:txBody>
      </p:sp>
      <p:sp>
        <p:nvSpPr>
          <p:cNvPr id="249" name="Google Shape;249;g3f544089de4_0_353"/>
          <p:cNvSpPr txBox="1"/>
          <p:nvPr/>
        </p:nvSpPr>
        <p:spPr>
          <a:xfrm>
            <a:off x="311700" y="3612788"/>
            <a:ext cx="8322000" cy="46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en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A: </a:t>
            </a:r>
            <a:r>
              <a:rPr lang="en" sz="1800" b="1" u="sng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No</a:t>
            </a:r>
            <a:r>
              <a:rPr lang="en" sz="18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you cannot change or modify a string.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0" name="Google Shape;250;g3f544089de4_0_353"/>
          <p:cNvSpPr txBox="1"/>
          <p:nvPr/>
        </p:nvSpPr>
        <p:spPr>
          <a:xfrm>
            <a:off x="311700" y="4155288"/>
            <a:ext cx="8322000" cy="78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en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Q: o.k. maybe not that way, but didn't you tell us that many operations on lists also work on strings?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1" name="Google Shape;251;g3f544089de4_0_353"/>
          <p:cNvSpPr txBox="1"/>
          <p:nvPr/>
        </p:nvSpPr>
        <p:spPr>
          <a:xfrm>
            <a:off x="413100" y="1510463"/>
            <a:ext cx="8317800" cy="52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457200" algn="l" rtl="0">
              <a:lnSpc>
                <a:spcPct val="115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en" sz="22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Immutable</a:t>
            </a:r>
            <a:r>
              <a:rPr lang="en" sz="2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:  unchanging over time or unable to be changed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2" name="Google Shape;252;g3f544089de4_0_353"/>
          <p:cNvSpPr txBox="1"/>
          <p:nvPr/>
        </p:nvSpPr>
        <p:spPr>
          <a:xfrm>
            <a:off x="311700" y="2010319"/>
            <a:ext cx="8322000" cy="46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en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Q: Wait, can't I change or modify a string?</a:t>
            </a:r>
            <a:endParaRPr sz="18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7" name="Google Shape;257;g3f544089de4_0_36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6</a:t>
            </a:fld>
            <a:endParaRPr/>
          </a:p>
        </p:txBody>
      </p:sp>
      <p:sp>
        <p:nvSpPr>
          <p:cNvPr id="258" name="Google Shape;258;g3f544089de4_0_364"/>
          <p:cNvSpPr txBox="1">
            <a:spLocks noGrp="1"/>
          </p:cNvSpPr>
          <p:nvPr>
            <p:ph type="body" idx="1"/>
          </p:nvPr>
        </p:nvSpPr>
        <p:spPr>
          <a:xfrm>
            <a:off x="311700" y="1050525"/>
            <a:ext cx="8520600" cy="3549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300"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endParaRPr sz="2300"/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r>
              <a:rPr lang="en" sz="2700"/>
              <a:t>Q: Remind me what operations can we do on lists?</a:t>
            </a:r>
            <a:endParaRPr sz="2700"/>
          </a:p>
        </p:txBody>
      </p:sp>
      <p:sp>
        <p:nvSpPr>
          <p:cNvPr id="259" name="Google Shape;259;g3f544089de4_0_364"/>
          <p:cNvSpPr txBox="1">
            <a:spLocks noGrp="1"/>
          </p:cNvSpPr>
          <p:nvPr>
            <p:ph type="title"/>
          </p:nvPr>
        </p:nvSpPr>
        <p:spPr>
          <a:xfrm>
            <a:off x="311700" y="281921"/>
            <a:ext cx="8520600" cy="70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Many operations on Lists also work on Strings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4" name="Google Shape;264;g3f544089de4_0_37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7</a:t>
            </a:fld>
            <a:endParaRPr/>
          </a:p>
        </p:txBody>
      </p:sp>
      <p:sp>
        <p:nvSpPr>
          <p:cNvPr id="265" name="Google Shape;265;g3f544089de4_0_370"/>
          <p:cNvSpPr txBox="1">
            <a:spLocks noGrp="1"/>
          </p:cNvSpPr>
          <p:nvPr>
            <p:ph type="body" idx="1"/>
          </p:nvPr>
        </p:nvSpPr>
        <p:spPr>
          <a:xfrm>
            <a:off x="311700" y="1050525"/>
            <a:ext cx="8520600" cy="4032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2500"/>
          </a:bodyPr>
          <a:lstStyle/>
          <a:p>
            <a:pPr marL="457200" lvl="0" indent="-3810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 sz="2400" dirty="0"/>
              <a:t>What is the </a:t>
            </a:r>
            <a:r>
              <a:rPr lang="en" sz="2400" u="sng" dirty="0"/>
              <a:t>length</a:t>
            </a:r>
            <a:r>
              <a:rPr lang="en" sz="2400" b="1" dirty="0"/>
              <a:t> </a:t>
            </a:r>
            <a:r>
              <a:rPr lang="en" sz="2400" dirty="0"/>
              <a:t>of a list? 		</a:t>
            </a:r>
            <a:r>
              <a:rPr lang="en" sz="2400" dirty="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len</a:t>
            </a:r>
            <a:r>
              <a:rPr lang="en" sz="2400" dirty="0">
                <a:latin typeface="Roboto Mono"/>
                <a:ea typeface="Roboto Mono"/>
                <a:cs typeface="Roboto Mono"/>
                <a:sym typeface="Roboto Mono"/>
              </a:rPr>
              <a:t>(my_list)</a:t>
            </a:r>
            <a:endParaRPr sz="2400" dirty="0"/>
          </a:p>
          <a:p>
            <a:pPr marL="457200" lvl="0" indent="-3810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 sz="2400" dirty="0"/>
              <a:t>Refer to a </a:t>
            </a:r>
            <a:r>
              <a:rPr lang="en" sz="2400" u="sng" dirty="0"/>
              <a:t>single element</a:t>
            </a:r>
            <a:r>
              <a:rPr lang="en" sz="2400" dirty="0"/>
              <a:t> of a list 	</a:t>
            </a:r>
            <a:r>
              <a:rPr lang="en" sz="2400" dirty="0">
                <a:latin typeface="Roboto Mono"/>
                <a:ea typeface="Roboto Mono"/>
                <a:cs typeface="Roboto Mono"/>
                <a:sym typeface="Roboto Mono"/>
              </a:rPr>
              <a:t>my_list[</a:t>
            </a:r>
            <a:r>
              <a:rPr lang="en" sz="2400" dirty="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3</a:t>
            </a:r>
            <a:r>
              <a:rPr lang="en" sz="2400" dirty="0">
                <a:latin typeface="Roboto Mono"/>
                <a:ea typeface="Roboto Mono"/>
                <a:cs typeface="Roboto Mono"/>
                <a:sym typeface="Roboto Mono"/>
              </a:rPr>
              <a:t>]</a:t>
            </a:r>
            <a:endParaRPr sz="2400" dirty="0"/>
          </a:p>
          <a:p>
            <a:pPr marL="457200" lvl="0" indent="-3810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 sz="2400" dirty="0"/>
              <a:t>Refer to a "</a:t>
            </a:r>
            <a:r>
              <a:rPr lang="en" sz="2400" u="sng" dirty="0"/>
              <a:t>slice</a:t>
            </a:r>
            <a:r>
              <a:rPr lang="en" sz="2400" dirty="0"/>
              <a:t>" of a list 		</a:t>
            </a:r>
            <a:r>
              <a:rPr lang="en" sz="2400" dirty="0">
                <a:latin typeface="Roboto Mono"/>
                <a:ea typeface="Roboto Mono"/>
                <a:cs typeface="Roboto Mono"/>
                <a:sym typeface="Roboto Mono"/>
              </a:rPr>
              <a:t>my_list[</a:t>
            </a:r>
            <a:r>
              <a:rPr lang="en" sz="2400" dirty="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2</a:t>
            </a:r>
            <a:r>
              <a:rPr lang="en" sz="2400" dirty="0">
                <a:latin typeface="Roboto Mono"/>
                <a:ea typeface="Roboto Mono"/>
                <a:cs typeface="Roboto Mono"/>
                <a:sym typeface="Roboto Mono"/>
              </a:rPr>
              <a:t>:</a:t>
            </a:r>
            <a:r>
              <a:rPr lang="en" sz="2400" dirty="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5</a:t>
            </a:r>
            <a:r>
              <a:rPr lang="en" sz="2400" dirty="0">
                <a:latin typeface="Roboto Mono"/>
                <a:ea typeface="Roboto Mono"/>
                <a:cs typeface="Roboto Mono"/>
                <a:sym typeface="Roboto Mono"/>
              </a:rPr>
              <a:t>]</a:t>
            </a:r>
            <a:endParaRPr sz="2400" dirty="0"/>
          </a:p>
          <a:p>
            <a:pPr marL="457200" lvl="0" indent="-3810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 sz="2400" u="sng" dirty="0"/>
              <a:t>Is</a:t>
            </a:r>
            <a:r>
              <a:rPr lang="en" sz="2400" dirty="0"/>
              <a:t> a value in a list? 			</a:t>
            </a:r>
            <a:r>
              <a:rPr lang="en" sz="2400" dirty="0">
                <a:latin typeface="Roboto Mono"/>
                <a:ea typeface="Roboto Mono"/>
                <a:cs typeface="Roboto Mono"/>
                <a:sym typeface="Roboto Mono"/>
              </a:rPr>
              <a:t>x </a:t>
            </a:r>
            <a:r>
              <a:rPr lang="en" sz="2400" b="1" dirty="0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in</a:t>
            </a:r>
            <a:r>
              <a:rPr lang="en" sz="2400" dirty="0">
                <a:latin typeface="Roboto Mono"/>
                <a:ea typeface="Roboto Mono"/>
                <a:cs typeface="Roboto Mono"/>
                <a:sym typeface="Roboto Mono"/>
              </a:rPr>
              <a:t> my_list</a:t>
            </a:r>
            <a:endParaRPr sz="2400" dirty="0">
              <a:latin typeface="Roboto Mono"/>
              <a:ea typeface="Roboto Mono"/>
              <a:cs typeface="Roboto Mono"/>
              <a:sym typeface="Roboto Mono"/>
            </a:endParaRPr>
          </a:p>
          <a:p>
            <a:pPr marL="457200" lvl="0" indent="-3810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 sz="2400" u="sng" dirty="0"/>
              <a:t>Where</a:t>
            </a:r>
            <a:r>
              <a:rPr lang="en" sz="2400" dirty="0"/>
              <a:t> is a value in a list? 		</a:t>
            </a:r>
            <a:r>
              <a:rPr lang="en" sz="2400" dirty="0">
                <a:latin typeface="Roboto Mono"/>
                <a:ea typeface="Roboto Mono"/>
                <a:cs typeface="Roboto Mono"/>
                <a:sym typeface="Roboto Mono"/>
              </a:rPr>
              <a:t>my_list.</a:t>
            </a:r>
            <a:r>
              <a:rPr lang="en" sz="2400" dirty="0">
                <a:solidFill>
                  <a:schemeClr val="accent1"/>
                </a:solidFill>
                <a:latin typeface="Roboto Mono"/>
                <a:ea typeface="Roboto Mono"/>
                <a:cs typeface="Roboto Mono"/>
                <a:sym typeface="Roboto Mono"/>
              </a:rPr>
              <a:t>index</a:t>
            </a:r>
            <a:r>
              <a:rPr lang="en" sz="2400" dirty="0">
                <a:latin typeface="Roboto Mono"/>
                <a:ea typeface="Roboto Mono"/>
                <a:cs typeface="Roboto Mono"/>
                <a:sym typeface="Roboto Mono"/>
              </a:rPr>
              <a:t>(x)</a:t>
            </a:r>
            <a:endParaRPr sz="2400" dirty="0"/>
          </a:p>
          <a:p>
            <a:pPr marL="457200" lvl="0" indent="-3810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 sz="2400" u="sng" dirty="0"/>
              <a:t>How many</a:t>
            </a:r>
            <a:r>
              <a:rPr lang="en" sz="2400" dirty="0"/>
              <a:t> of a value are in a list? 	</a:t>
            </a:r>
            <a:r>
              <a:rPr lang="en" sz="2400" dirty="0">
                <a:latin typeface="Roboto Mono"/>
                <a:ea typeface="Roboto Mono"/>
                <a:cs typeface="Roboto Mono"/>
                <a:sym typeface="Roboto Mono"/>
              </a:rPr>
              <a:t>my_list.</a:t>
            </a:r>
            <a:r>
              <a:rPr lang="en" sz="2400" dirty="0">
                <a:solidFill>
                  <a:schemeClr val="accent1"/>
                </a:solidFill>
                <a:latin typeface="Roboto Mono"/>
                <a:ea typeface="Roboto Mono"/>
                <a:cs typeface="Roboto Mono"/>
                <a:sym typeface="Roboto Mono"/>
              </a:rPr>
              <a:t>count</a:t>
            </a:r>
            <a:r>
              <a:rPr lang="en" sz="2400" dirty="0">
                <a:latin typeface="Roboto Mono"/>
                <a:ea typeface="Roboto Mono"/>
                <a:cs typeface="Roboto Mono"/>
                <a:sym typeface="Roboto Mono"/>
              </a:rPr>
              <a:t>(x)</a:t>
            </a:r>
            <a:endParaRPr sz="2400" dirty="0"/>
          </a:p>
          <a:p>
            <a:pPr marL="0" lvl="0" indent="0" algn="l" rtl="0">
              <a:lnSpc>
                <a:spcPct val="150000"/>
              </a:lnSpc>
              <a:spcBef>
                <a:spcPts val="1200"/>
              </a:spcBef>
              <a:spcAft>
                <a:spcPts val="1200"/>
              </a:spcAft>
              <a:buNone/>
            </a:pPr>
            <a:endParaRPr sz="2400" dirty="0"/>
          </a:p>
        </p:txBody>
      </p:sp>
      <p:sp>
        <p:nvSpPr>
          <p:cNvPr id="266" name="Google Shape;266;g3f544089de4_0_370"/>
          <p:cNvSpPr txBox="1">
            <a:spLocks noGrp="1"/>
          </p:cNvSpPr>
          <p:nvPr>
            <p:ph type="title"/>
          </p:nvPr>
        </p:nvSpPr>
        <p:spPr>
          <a:xfrm>
            <a:off x="311700" y="281921"/>
            <a:ext cx="8520600" cy="70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Review: Querying Lists Summary	</a:t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1" name="Google Shape;271;g3f544089de4_0_376"/>
          <p:cNvSpPr txBox="1">
            <a:spLocks noGrp="1"/>
          </p:cNvSpPr>
          <p:nvPr>
            <p:ph type="title"/>
          </p:nvPr>
        </p:nvSpPr>
        <p:spPr>
          <a:xfrm>
            <a:off x="311700" y="281921"/>
            <a:ext cx="8520600" cy="70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List operations that also work on Strings</a:t>
            </a:r>
            <a:endParaRPr/>
          </a:p>
        </p:txBody>
      </p:sp>
      <p:sp>
        <p:nvSpPr>
          <p:cNvPr id="272" name="Google Shape;272;g3f544089de4_0_376"/>
          <p:cNvSpPr/>
          <p:nvPr/>
        </p:nvSpPr>
        <p:spPr>
          <a:xfrm>
            <a:off x="592800" y="1048450"/>
            <a:ext cx="7958400" cy="3149700"/>
          </a:xfrm>
          <a:prstGeom prst="roundRect">
            <a:avLst>
              <a:gd name="adj" fmla="val 8200"/>
            </a:avLst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a </a:t>
            </a:r>
            <a:r>
              <a:rPr lang="en" sz="1500" b="1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=</a:t>
            </a:r>
            <a:r>
              <a:rPr lang="en" sz="15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</a:t>
            </a:r>
            <a:r>
              <a:rPr lang="en" sz="150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"hello world"</a:t>
            </a:r>
            <a:endParaRPr sz="1500">
              <a:solidFill>
                <a:schemeClr val="accent4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print</a:t>
            </a:r>
            <a:r>
              <a:rPr lang="en" sz="15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(a[</a:t>
            </a:r>
            <a:r>
              <a:rPr lang="en" sz="15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0</a:t>
            </a:r>
            <a:r>
              <a:rPr lang="en" sz="15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])</a:t>
            </a:r>
            <a:endParaRPr sz="150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print</a:t>
            </a:r>
            <a:r>
              <a:rPr lang="en" sz="15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(a[</a:t>
            </a:r>
            <a:r>
              <a:rPr lang="en" sz="15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6</a:t>
            </a:r>
            <a:r>
              <a:rPr lang="en" sz="15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])</a:t>
            </a:r>
            <a:endParaRPr sz="150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print</a:t>
            </a:r>
            <a:r>
              <a:rPr lang="en" sz="15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(</a:t>
            </a:r>
            <a:r>
              <a:rPr lang="en" sz="15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len</a:t>
            </a:r>
            <a:r>
              <a:rPr lang="en" sz="15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(a))</a:t>
            </a:r>
            <a:endParaRPr sz="150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print</a:t>
            </a:r>
            <a:r>
              <a:rPr lang="en" sz="15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(a[</a:t>
            </a:r>
            <a:r>
              <a:rPr lang="en" sz="15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11</a:t>
            </a:r>
            <a:r>
              <a:rPr lang="en" sz="15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])  </a:t>
            </a:r>
            <a:r>
              <a:rPr lang="en" sz="15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# IndexError: string index out of range </a:t>
            </a:r>
            <a:r>
              <a:rPr lang="en" sz="15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</a:t>
            </a:r>
            <a:endParaRPr sz="150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print</a:t>
            </a:r>
            <a:r>
              <a:rPr lang="en" sz="15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(a[</a:t>
            </a:r>
            <a:r>
              <a:rPr lang="en" sz="15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-1</a:t>
            </a:r>
            <a:r>
              <a:rPr lang="en" sz="15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])  </a:t>
            </a:r>
            <a:r>
              <a:rPr lang="en" sz="15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# last character in string</a:t>
            </a:r>
            <a:endParaRPr sz="1500">
              <a:solidFill>
                <a:schemeClr val="accent3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print</a:t>
            </a:r>
            <a:r>
              <a:rPr lang="en" sz="15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(a[</a:t>
            </a:r>
            <a:r>
              <a:rPr lang="en" sz="15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1</a:t>
            </a:r>
            <a:r>
              <a:rPr lang="en" sz="15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:</a:t>
            </a:r>
            <a:r>
              <a:rPr lang="en" sz="15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3</a:t>
            </a:r>
            <a:r>
              <a:rPr lang="en" sz="15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])</a:t>
            </a:r>
            <a:endParaRPr sz="150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print</a:t>
            </a:r>
            <a:r>
              <a:rPr lang="en" sz="15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(a[:])</a:t>
            </a:r>
            <a:endParaRPr sz="150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print</a:t>
            </a:r>
            <a:r>
              <a:rPr lang="en" sz="15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(</a:t>
            </a:r>
            <a:r>
              <a:rPr lang="en" sz="150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"w"</a:t>
            </a:r>
            <a:r>
              <a:rPr lang="en" sz="15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</a:t>
            </a:r>
            <a:r>
              <a:rPr lang="en" sz="1500" b="1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in</a:t>
            </a:r>
            <a:r>
              <a:rPr lang="en" sz="15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a)</a:t>
            </a:r>
            <a:endParaRPr sz="150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print</a:t>
            </a:r>
            <a:r>
              <a:rPr lang="en" sz="15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(</a:t>
            </a:r>
            <a:r>
              <a:rPr lang="en" sz="150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"z"</a:t>
            </a:r>
            <a:r>
              <a:rPr lang="en" sz="15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</a:t>
            </a:r>
            <a:r>
              <a:rPr lang="en" sz="1500" b="1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in</a:t>
            </a:r>
            <a:r>
              <a:rPr lang="en" sz="15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a)</a:t>
            </a:r>
            <a:endParaRPr sz="150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print</a:t>
            </a:r>
            <a:r>
              <a:rPr lang="en" sz="15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(a.</a:t>
            </a:r>
            <a:r>
              <a:rPr lang="en" sz="1500">
                <a:solidFill>
                  <a:schemeClr val="accent1"/>
                </a:solidFill>
                <a:latin typeface="Roboto Mono"/>
                <a:ea typeface="Roboto Mono"/>
                <a:cs typeface="Roboto Mono"/>
                <a:sym typeface="Roboto Mono"/>
              </a:rPr>
              <a:t>index</a:t>
            </a:r>
            <a:r>
              <a:rPr lang="en" sz="15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(</a:t>
            </a:r>
            <a:r>
              <a:rPr lang="en" sz="150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"d"</a:t>
            </a:r>
            <a:r>
              <a:rPr lang="en" sz="15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))</a:t>
            </a:r>
            <a:endParaRPr sz="150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print</a:t>
            </a:r>
            <a:r>
              <a:rPr lang="en" sz="15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(a.</a:t>
            </a:r>
            <a:r>
              <a:rPr lang="en" sz="1500">
                <a:solidFill>
                  <a:schemeClr val="accent1"/>
                </a:solidFill>
                <a:latin typeface="Roboto Mono"/>
                <a:ea typeface="Roboto Mono"/>
                <a:cs typeface="Roboto Mono"/>
                <a:sym typeface="Roboto Mono"/>
              </a:rPr>
              <a:t>index</a:t>
            </a:r>
            <a:r>
              <a:rPr lang="en" sz="15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(</a:t>
            </a:r>
            <a:r>
              <a:rPr lang="en" sz="150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"z"</a:t>
            </a:r>
            <a:r>
              <a:rPr lang="en" sz="15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))  </a:t>
            </a:r>
            <a:r>
              <a:rPr lang="en" sz="15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# ValueError: substring not found</a:t>
            </a:r>
            <a:endParaRPr sz="1500">
              <a:solidFill>
                <a:schemeClr val="accent3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print</a:t>
            </a:r>
            <a:r>
              <a:rPr lang="en" sz="15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(a.</a:t>
            </a:r>
            <a:r>
              <a:rPr lang="en" sz="1500">
                <a:solidFill>
                  <a:schemeClr val="accent1"/>
                </a:solidFill>
                <a:latin typeface="Roboto Mono"/>
                <a:ea typeface="Roboto Mono"/>
                <a:cs typeface="Roboto Mono"/>
                <a:sym typeface="Roboto Mono"/>
              </a:rPr>
              <a:t>count</a:t>
            </a:r>
            <a:r>
              <a:rPr lang="en" sz="15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(</a:t>
            </a:r>
            <a:r>
              <a:rPr lang="en" sz="150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"l"</a:t>
            </a:r>
            <a:r>
              <a:rPr lang="en" sz="15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)) </a:t>
            </a:r>
            <a:endParaRPr sz="150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</p:txBody>
      </p:sp>
      <p:sp>
        <p:nvSpPr>
          <p:cNvPr id="273" name="Google Shape;273;g3f544089de4_0_376"/>
          <p:cNvSpPr/>
          <p:nvPr/>
        </p:nvSpPr>
        <p:spPr>
          <a:xfrm>
            <a:off x="6291438" y="4416325"/>
            <a:ext cx="2181000" cy="640500"/>
          </a:xfrm>
          <a:prstGeom prst="roundRect">
            <a:avLst>
              <a:gd name="adj" fmla="val 16667"/>
            </a:avLst>
          </a:prstGeom>
          <a:solidFill>
            <a:srgbClr val="3A4C7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b="1" u="sng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Python Tutor</a:t>
            </a:r>
            <a:endParaRPr sz="2400" b="1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4" name="Google Shape;274;g3f544089de4_0_37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8</a:t>
            </a:fld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9" name="Google Shape;279;g3f544089de4_0_38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9</a:t>
            </a:fld>
            <a:endParaRPr/>
          </a:p>
        </p:txBody>
      </p:sp>
      <p:sp>
        <p:nvSpPr>
          <p:cNvPr id="280" name="Google Shape;280;g3f544089de4_0_383"/>
          <p:cNvSpPr txBox="1">
            <a:spLocks noGrp="1"/>
          </p:cNvSpPr>
          <p:nvPr>
            <p:ph type="body" idx="1"/>
          </p:nvPr>
        </p:nvSpPr>
        <p:spPr>
          <a:xfrm>
            <a:off x="311700" y="1050525"/>
            <a:ext cx="8832300" cy="4032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2500"/>
          </a:bodyPr>
          <a:lstStyle/>
          <a:p>
            <a:pPr marL="457200" lvl="0" indent="-36957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●"/>
            </a:pPr>
            <a:r>
              <a:rPr lang="en" sz="2400" dirty="0"/>
              <a:t>What is the </a:t>
            </a:r>
            <a:r>
              <a:rPr lang="en" sz="2400" u="sng" dirty="0"/>
              <a:t>length</a:t>
            </a:r>
            <a:r>
              <a:rPr lang="en" sz="2400" b="1" dirty="0"/>
              <a:t> </a:t>
            </a:r>
            <a:r>
              <a:rPr lang="en" sz="2400" dirty="0"/>
              <a:t>of </a:t>
            </a:r>
            <a:r>
              <a:rPr lang="en" sz="2200" dirty="0">
                <a:latin typeface="Roboto Mono"/>
                <a:ea typeface="Roboto Mono"/>
                <a:cs typeface="Roboto Mono"/>
                <a:sym typeface="Roboto Mono"/>
              </a:rPr>
              <a:t>my_string</a:t>
            </a:r>
            <a:r>
              <a:rPr lang="en" sz="2400" dirty="0"/>
              <a:t>? 		</a:t>
            </a:r>
            <a:r>
              <a:rPr lang="en" sz="2300" dirty="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len</a:t>
            </a:r>
            <a:r>
              <a:rPr lang="en" sz="2300" dirty="0">
                <a:latin typeface="Roboto Mono"/>
                <a:ea typeface="Roboto Mono"/>
                <a:cs typeface="Roboto Mono"/>
                <a:sym typeface="Roboto Mono"/>
              </a:rPr>
              <a:t>(my_string)</a:t>
            </a:r>
            <a:endParaRPr sz="2300" dirty="0"/>
          </a:p>
          <a:p>
            <a:pPr marL="457200" lvl="0" indent="-36957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●"/>
            </a:pPr>
            <a:r>
              <a:rPr lang="en" sz="2400" dirty="0"/>
              <a:t>Refer to a </a:t>
            </a:r>
            <a:r>
              <a:rPr lang="en" sz="2400" u="sng" dirty="0"/>
              <a:t>single </a:t>
            </a:r>
            <a:r>
              <a:rPr lang="en" sz="2400" dirty="0"/>
              <a:t>character			</a:t>
            </a:r>
            <a:r>
              <a:rPr lang="en" sz="2300" dirty="0">
                <a:latin typeface="Roboto Mono"/>
                <a:ea typeface="Roboto Mono"/>
                <a:cs typeface="Roboto Mono"/>
                <a:sym typeface="Roboto Mono"/>
              </a:rPr>
              <a:t>my_string[</a:t>
            </a:r>
            <a:r>
              <a:rPr lang="en" sz="2300" dirty="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3</a:t>
            </a:r>
            <a:r>
              <a:rPr lang="en" sz="2300" dirty="0">
                <a:latin typeface="Roboto Mono"/>
                <a:ea typeface="Roboto Mono"/>
                <a:cs typeface="Roboto Mono"/>
                <a:sym typeface="Roboto Mono"/>
              </a:rPr>
              <a:t>]</a:t>
            </a:r>
            <a:endParaRPr sz="2300" dirty="0"/>
          </a:p>
          <a:p>
            <a:pPr marL="457200" lvl="0" indent="-36957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●"/>
            </a:pPr>
            <a:r>
              <a:rPr lang="en" sz="2400" dirty="0"/>
              <a:t>Refer to a "</a:t>
            </a:r>
            <a:r>
              <a:rPr lang="en" sz="2400" u="sng" dirty="0"/>
              <a:t>slice</a:t>
            </a:r>
            <a:r>
              <a:rPr lang="en" sz="2400" dirty="0"/>
              <a:t>" of </a:t>
            </a:r>
            <a:r>
              <a:rPr lang="en" sz="2200" dirty="0">
                <a:latin typeface="Roboto Mono"/>
                <a:ea typeface="Roboto Mono"/>
                <a:cs typeface="Roboto Mono"/>
                <a:sym typeface="Roboto Mono"/>
              </a:rPr>
              <a:t>my_string</a:t>
            </a:r>
            <a:r>
              <a:rPr lang="en" sz="2400" dirty="0"/>
              <a:t> 		</a:t>
            </a:r>
            <a:r>
              <a:rPr lang="en" sz="2300" dirty="0">
                <a:latin typeface="Roboto Mono"/>
                <a:ea typeface="Roboto Mono"/>
                <a:cs typeface="Roboto Mono"/>
                <a:sym typeface="Roboto Mono"/>
              </a:rPr>
              <a:t>my_string[</a:t>
            </a:r>
            <a:r>
              <a:rPr lang="en" sz="2300" dirty="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2</a:t>
            </a:r>
            <a:r>
              <a:rPr lang="en" sz="2300" dirty="0">
                <a:latin typeface="Roboto Mono"/>
                <a:ea typeface="Roboto Mono"/>
                <a:cs typeface="Roboto Mono"/>
                <a:sym typeface="Roboto Mono"/>
              </a:rPr>
              <a:t>:</a:t>
            </a:r>
            <a:r>
              <a:rPr lang="en" sz="2300" dirty="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5</a:t>
            </a:r>
            <a:r>
              <a:rPr lang="en" sz="2300" dirty="0">
                <a:latin typeface="Roboto Mono"/>
                <a:ea typeface="Roboto Mono"/>
                <a:cs typeface="Roboto Mono"/>
                <a:sym typeface="Roboto Mono"/>
              </a:rPr>
              <a:t>]</a:t>
            </a:r>
            <a:endParaRPr sz="2300" dirty="0"/>
          </a:p>
          <a:p>
            <a:pPr marL="457200" lvl="0" indent="-36957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●"/>
            </a:pPr>
            <a:r>
              <a:rPr lang="en" sz="2400" u="sng" dirty="0"/>
              <a:t>Is</a:t>
            </a:r>
            <a:r>
              <a:rPr lang="en" sz="2400" dirty="0"/>
              <a:t> string x in </a:t>
            </a:r>
            <a:r>
              <a:rPr lang="en" sz="2200" dirty="0">
                <a:latin typeface="Roboto Mono"/>
                <a:ea typeface="Roboto Mono"/>
                <a:cs typeface="Roboto Mono"/>
                <a:sym typeface="Roboto Mono"/>
              </a:rPr>
              <a:t>my_string</a:t>
            </a:r>
            <a:r>
              <a:rPr lang="en" sz="2400" dirty="0"/>
              <a:t>? 			</a:t>
            </a:r>
            <a:r>
              <a:rPr lang="en" sz="2300" dirty="0">
                <a:latin typeface="Roboto Mono"/>
                <a:ea typeface="Roboto Mono"/>
                <a:cs typeface="Roboto Mono"/>
                <a:sym typeface="Roboto Mono"/>
              </a:rPr>
              <a:t>x </a:t>
            </a:r>
            <a:r>
              <a:rPr lang="en" sz="2300" b="1" dirty="0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in</a:t>
            </a:r>
            <a:r>
              <a:rPr lang="en" sz="2300" dirty="0">
                <a:latin typeface="Roboto Mono"/>
                <a:ea typeface="Roboto Mono"/>
                <a:cs typeface="Roboto Mono"/>
                <a:sym typeface="Roboto Mono"/>
              </a:rPr>
              <a:t> my_string</a:t>
            </a:r>
            <a:endParaRPr sz="2300" dirty="0">
              <a:latin typeface="Roboto Mono"/>
              <a:ea typeface="Roboto Mono"/>
              <a:cs typeface="Roboto Mono"/>
              <a:sym typeface="Roboto Mono"/>
            </a:endParaRPr>
          </a:p>
          <a:p>
            <a:pPr marL="457200" lvl="0" indent="-36957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●"/>
            </a:pPr>
            <a:r>
              <a:rPr lang="en" sz="2400" u="sng" dirty="0"/>
              <a:t>Where</a:t>
            </a:r>
            <a:r>
              <a:rPr lang="en" sz="2400" dirty="0"/>
              <a:t> is string x in </a:t>
            </a:r>
            <a:r>
              <a:rPr lang="en" sz="2200" dirty="0">
                <a:latin typeface="Roboto Mono"/>
                <a:ea typeface="Roboto Mono"/>
                <a:cs typeface="Roboto Mono"/>
                <a:sym typeface="Roboto Mono"/>
              </a:rPr>
              <a:t>my_string</a:t>
            </a:r>
            <a:r>
              <a:rPr lang="en" sz="2400" dirty="0"/>
              <a:t>? 		</a:t>
            </a:r>
            <a:r>
              <a:rPr lang="en" sz="2300" dirty="0">
                <a:latin typeface="Roboto Mono"/>
                <a:ea typeface="Roboto Mono"/>
                <a:cs typeface="Roboto Mono"/>
                <a:sym typeface="Roboto Mono"/>
              </a:rPr>
              <a:t>my_string.</a:t>
            </a:r>
            <a:r>
              <a:rPr lang="en" sz="2300" dirty="0">
                <a:solidFill>
                  <a:schemeClr val="accent1"/>
                </a:solidFill>
                <a:latin typeface="Roboto Mono"/>
                <a:ea typeface="Roboto Mono"/>
                <a:cs typeface="Roboto Mono"/>
                <a:sym typeface="Roboto Mono"/>
              </a:rPr>
              <a:t>index</a:t>
            </a:r>
            <a:r>
              <a:rPr lang="en" sz="2300" dirty="0">
                <a:latin typeface="Roboto Mono"/>
                <a:ea typeface="Roboto Mono"/>
                <a:cs typeface="Roboto Mono"/>
                <a:sym typeface="Roboto Mono"/>
              </a:rPr>
              <a:t>(x)</a:t>
            </a:r>
            <a:endParaRPr sz="2300" dirty="0"/>
          </a:p>
          <a:p>
            <a:pPr marL="457200" lvl="0" indent="-36957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●"/>
            </a:pPr>
            <a:r>
              <a:rPr lang="en" sz="2400" u="sng" dirty="0"/>
              <a:t>How many</a:t>
            </a:r>
            <a:r>
              <a:rPr lang="en" sz="2400" dirty="0"/>
              <a:t> of string x are in </a:t>
            </a:r>
            <a:r>
              <a:rPr lang="en" sz="2200" dirty="0">
                <a:latin typeface="Roboto Mono"/>
                <a:ea typeface="Roboto Mono"/>
                <a:cs typeface="Roboto Mono"/>
                <a:sym typeface="Roboto Mono"/>
              </a:rPr>
              <a:t>my_string</a:t>
            </a:r>
            <a:r>
              <a:rPr lang="en" sz="2400" dirty="0"/>
              <a:t>? 	</a:t>
            </a:r>
            <a:r>
              <a:rPr lang="en" sz="2300" dirty="0">
                <a:latin typeface="Roboto Mono"/>
                <a:ea typeface="Roboto Mono"/>
                <a:cs typeface="Roboto Mono"/>
                <a:sym typeface="Roboto Mono"/>
              </a:rPr>
              <a:t>my_string.</a:t>
            </a:r>
            <a:r>
              <a:rPr lang="en" sz="2300" dirty="0">
                <a:solidFill>
                  <a:schemeClr val="accent1"/>
                </a:solidFill>
                <a:latin typeface="Roboto Mono"/>
                <a:ea typeface="Roboto Mono"/>
                <a:cs typeface="Roboto Mono"/>
                <a:sym typeface="Roboto Mono"/>
              </a:rPr>
              <a:t>count</a:t>
            </a:r>
            <a:r>
              <a:rPr lang="en" sz="2300" dirty="0">
                <a:latin typeface="Roboto Mono"/>
                <a:ea typeface="Roboto Mono"/>
                <a:cs typeface="Roboto Mono"/>
                <a:sym typeface="Roboto Mono"/>
              </a:rPr>
              <a:t>(x)</a:t>
            </a:r>
            <a:endParaRPr sz="2300" dirty="0"/>
          </a:p>
          <a:p>
            <a:pPr marL="0" lvl="0" indent="0" algn="l" rtl="0">
              <a:lnSpc>
                <a:spcPct val="150000"/>
              </a:lnSpc>
              <a:spcBef>
                <a:spcPts val="1200"/>
              </a:spcBef>
              <a:spcAft>
                <a:spcPts val="1200"/>
              </a:spcAft>
              <a:buNone/>
            </a:pPr>
            <a:endParaRPr sz="2400" dirty="0"/>
          </a:p>
        </p:txBody>
      </p:sp>
      <p:sp>
        <p:nvSpPr>
          <p:cNvPr id="281" name="Google Shape;281;g3f544089de4_0_383"/>
          <p:cNvSpPr txBox="1">
            <a:spLocks noGrp="1"/>
          </p:cNvSpPr>
          <p:nvPr>
            <p:ph type="title"/>
          </p:nvPr>
        </p:nvSpPr>
        <p:spPr>
          <a:xfrm>
            <a:off x="311700" y="281921"/>
            <a:ext cx="8520600" cy="70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u="sng"/>
              <a:t>Querying</a:t>
            </a:r>
            <a:r>
              <a:rPr lang="en"/>
              <a:t> Strings Summary</a:t>
            </a:r>
            <a:endParaRPr>
              <a:highlight>
                <a:srgbClr val="FFFF00"/>
              </a:highlight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UW Simple Lecture Slides">
  <a:themeElements>
    <a:clrScheme name="Simple Light">
      <a:dk1>
        <a:srgbClr val="434343"/>
      </a:dk1>
      <a:lt1>
        <a:srgbClr val="FFFFFF"/>
      </a:lt1>
      <a:dk2>
        <a:srgbClr val="767676"/>
      </a:dk2>
      <a:lt2>
        <a:srgbClr val="FDF6E7"/>
      </a:lt2>
      <a:accent1>
        <a:srgbClr val="475D9A"/>
      </a:accent1>
      <a:accent2>
        <a:srgbClr val="8264A6"/>
      </a:accent2>
      <a:accent3>
        <a:srgbClr val="577656"/>
      </a:accent3>
      <a:accent4>
        <a:srgbClr val="AB5457"/>
      </a:accent4>
      <a:accent5>
        <a:srgbClr val="C48554"/>
      </a:accent5>
      <a:accent6>
        <a:srgbClr val="DAB153"/>
      </a:accent6>
      <a:hlink>
        <a:srgbClr val="475D9A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UW Simple Lecture Slides">
  <a:themeElements>
    <a:clrScheme name="Simple Light">
      <a:dk1>
        <a:srgbClr val="434343"/>
      </a:dk1>
      <a:lt1>
        <a:srgbClr val="FFFFFF"/>
      </a:lt1>
      <a:dk2>
        <a:srgbClr val="767676"/>
      </a:dk2>
      <a:lt2>
        <a:srgbClr val="FDF6E7"/>
      </a:lt2>
      <a:accent1>
        <a:srgbClr val="475D9A"/>
      </a:accent1>
      <a:accent2>
        <a:srgbClr val="8264A6"/>
      </a:accent2>
      <a:accent3>
        <a:srgbClr val="577656"/>
      </a:accent3>
      <a:accent4>
        <a:srgbClr val="AB5457"/>
      </a:accent4>
      <a:accent5>
        <a:srgbClr val="C48554"/>
      </a:accent5>
      <a:accent6>
        <a:srgbClr val="DAB153"/>
      </a:accent6>
      <a:hlink>
        <a:srgbClr val="475D9A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2137</Words>
  <Application>Microsoft Office PowerPoint</Application>
  <PresentationFormat>On-screen Show (16:9)</PresentationFormat>
  <Paragraphs>267</Paragraphs>
  <Slides>25</Slides>
  <Notes>25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25</vt:i4>
      </vt:variant>
    </vt:vector>
  </HeadingPairs>
  <TitlesOfParts>
    <vt:vector size="30" baseType="lpstr">
      <vt:lpstr>Roboto Mono</vt:lpstr>
      <vt:lpstr>Calibri</vt:lpstr>
      <vt:lpstr>Arial</vt:lpstr>
      <vt:lpstr>UW Simple Lecture Slides</vt:lpstr>
      <vt:lpstr>UW Simple Lecture Slides</vt:lpstr>
      <vt:lpstr>Tuples &amp; Mutability</vt:lpstr>
      <vt:lpstr>Announcements</vt:lpstr>
      <vt:lpstr>Today’s Roadmap</vt:lpstr>
      <vt:lpstr>Review: A Dictionary maps Keys to Values</vt:lpstr>
      <vt:lpstr>Strings are an Immutable Type</vt:lpstr>
      <vt:lpstr>Many operations on Lists also work on Strings</vt:lpstr>
      <vt:lpstr>Review: Querying Lists Summary </vt:lpstr>
      <vt:lpstr>List operations that also work on Strings</vt:lpstr>
      <vt:lpstr>Querying Strings Summary</vt:lpstr>
      <vt:lpstr>Review: Modifying Lists Summary  </vt:lpstr>
      <vt:lpstr>So can I modify a string using any of these?  </vt:lpstr>
      <vt:lpstr>So can I modify a string using any of these?  </vt:lpstr>
      <vt:lpstr>Strings are immutable</vt:lpstr>
      <vt:lpstr>Review: A Dictionary maps Keys to Values</vt:lpstr>
      <vt:lpstr>Q: What is a tuple?</vt:lpstr>
      <vt:lpstr>Review: More Dictionary Methods</vt:lpstr>
      <vt:lpstr>Using .items on a dictionary to get tuples</vt:lpstr>
      <vt:lpstr>A tuple is an immutable sequence</vt:lpstr>
      <vt:lpstr>Tuple Examples</vt:lpstr>
      <vt:lpstr>Think Pair Share</vt:lpstr>
      <vt:lpstr>Tuples are immutable</vt:lpstr>
      <vt:lpstr>Aside: Tuples in Homework 4</vt:lpstr>
      <vt:lpstr>Variable assignment vs. Object mutation</vt:lpstr>
      <vt:lpstr>Variable assignment vs. Object mutation Example</vt:lpstr>
      <vt:lpstr>Function Call Example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Adrian Salguero</cp:lastModifiedBy>
  <cp:revision>1</cp:revision>
  <dcterms:modified xsi:type="dcterms:W3CDTF">2026-07-22T21:58:13Z</dcterms:modified>
</cp:coreProperties>
</file>