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  <p:sldMasterId id="2147483662" r:id="rId2"/>
    <p:sldMasterId id="2147483676" r:id="rId3"/>
  </p:sldMasterIdLst>
  <p:notesMasterIdLst>
    <p:notesMasterId r:id="rId21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73" r:id="rId13"/>
    <p:sldId id="266" r:id="rId14"/>
    <p:sldId id="267" r:id="rId15"/>
    <p:sldId id="268" r:id="rId16"/>
    <p:sldId id="269" r:id="rId17"/>
    <p:sldId id="270" r:id="rId18"/>
    <p:sldId id="271" r:id="rId19"/>
    <p:sldId id="272" r:id="rId20"/>
  </p:sldIdLst>
  <p:sldSz cx="9144000" cy="5143500" type="screen16x9"/>
  <p:notesSz cx="6858000" cy="9144000"/>
  <p:embeddedFontLst>
    <p:embeddedFont>
      <p:font typeface="Roboto Mono" panose="00000009000000000000" pitchFamily="49" charset="0"/>
      <p:regular r:id="rId22"/>
      <p:bold r:id="rId23"/>
      <p:italic r:id="rId24"/>
      <p:boldItalic r:id="rId2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9" roundtripDataSignature="AMtx7mg+xkIF1Yyf47iBjWJUx0P77zuzb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05433FE-6ED9-4101-8A3F-42BCB42A3CA0}" v="35" dt="2026-07-21T18:34:14.1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1" d="100"/>
          <a:sy n="121" d="100"/>
        </p:scale>
        <p:origin x="108" y="5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34" Type="http://schemas.microsoft.com/office/2016/11/relationships/changesInfo" Target="changesInfos/changesInfo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font" Target="fonts/font4.fntdata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font" Target="fonts/font3.fntdata"/><Relationship Id="rId32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font" Target="fonts/font2.fntdata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font" Target="fonts/font1.fntdata"/><Relationship Id="rId30" Type="http://schemas.openxmlformats.org/officeDocument/2006/relationships/presProps" Target="presProps.xml"/><Relationship Id="rId35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drian Salguero" userId="f921b06be2346e4d" providerId="LiveId" clId="{42694335-63BB-46EC-AF38-63FE051D1C63}"/>
    <pc:docChg chg="undo custSel addSld delSld modSld">
      <pc:chgData name="Adrian Salguero" userId="f921b06be2346e4d" providerId="LiveId" clId="{42694335-63BB-46EC-AF38-63FE051D1C63}" dt="2026-07-21T18:35:15.275" v="268" actId="14100"/>
      <pc:docMkLst>
        <pc:docMk/>
      </pc:docMkLst>
      <pc:sldChg chg="modSp mod">
        <pc:chgData name="Adrian Salguero" userId="f921b06be2346e4d" providerId="LiveId" clId="{42694335-63BB-46EC-AF38-63FE051D1C63}" dt="2026-07-21T18:31:36.093" v="109" actId="1076"/>
        <pc:sldMkLst>
          <pc:docMk/>
          <pc:sldMk cId="0" sldId="261"/>
        </pc:sldMkLst>
        <pc:spChg chg="mod">
          <ac:chgData name="Adrian Salguero" userId="f921b06be2346e4d" providerId="LiveId" clId="{42694335-63BB-46EC-AF38-63FE051D1C63}" dt="2026-07-21T18:31:31.082" v="108" actId="1076"/>
          <ac:spMkLst>
            <pc:docMk/>
            <pc:sldMk cId="0" sldId="261"/>
            <ac:spMk id="362" creationId="{00000000-0000-0000-0000-000000000000}"/>
          </ac:spMkLst>
        </pc:spChg>
        <pc:spChg chg="mod">
          <ac:chgData name="Adrian Salguero" userId="f921b06be2346e4d" providerId="LiveId" clId="{42694335-63BB-46EC-AF38-63FE051D1C63}" dt="2026-07-21T18:31:23.447" v="106" actId="14100"/>
          <ac:spMkLst>
            <pc:docMk/>
            <pc:sldMk cId="0" sldId="261"/>
            <ac:spMk id="365" creationId="{00000000-0000-0000-0000-000000000000}"/>
          </ac:spMkLst>
        </pc:spChg>
        <pc:spChg chg="mod">
          <ac:chgData name="Adrian Salguero" userId="f921b06be2346e4d" providerId="LiveId" clId="{42694335-63BB-46EC-AF38-63FE051D1C63}" dt="2026-07-21T18:30:28.148" v="1" actId="1076"/>
          <ac:spMkLst>
            <pc:docMk/>
            <pc:sldMk cId="0" sldId="261"/>
            <ac:spMk id="366" creationId="{00000000-0000-0000-0000-000000000000}"/>
          </ac:spMkLst>
        </pc:spChg>
        <pc:spChg chg="mod">
          <ac:chgData name="Adrian Salguero" userId="f921b06be2346e4d" providerId="LiveId" clId="{42694335-63BB-46EC-AF38-63FE051D1C63}" dt="2026-07-21T18:31:36.093" v="109" actId="1076"/>
          <ac:spMkLst>
            <pc:docMk/>
            <pc:sldMk cId="0" sldId="261"/>
            <ac:spMk id="367" creationId="{00000000-0000-0000-0000-000000000000}"/>
          </ac:spMkLst>
        </pc:spChg>
      </pc:sldChg>
      <pc:sldChg chg="addSp delSp modSp mod delAnim modAnim">
        <pc:chgData name="Adrian Salguero" userId="f921b06be2346e4d" providerId="LiveId" clId="{42694335-63BB-46EC-AF38-63FE051D1C63}" dt="2026-07-21T18:31:57.745" v="115" actId="1076"/>
        <pc:sldMkLst>
          <pc:docMk/>
          <pc:sldMk cId="0" sldId="262"/>
        </pc:sldMkLst>
        <pc:spChg chg="mod">
          <ac:chgData name="Adrian Salguero" userId="f921b06be2346e4d" providerId="LiveId" clId="{42694335-63BB-46EC-AF38-63FE051D1C63}" dt="2026-07-21T18:31:50.549" v="113"/>
          <ac:spMkLst>
            <pc:docMk/>
            <pc:sldMk cId="0" sldId="262"/>
            <ac:spMk id="3" creationId="{958AD39E-9FF5-32AB-6713-C50F0A622A47}"/>
          </ac:spMkLst>
        </pc:spChg>
        <pc:spChg chg="mod">
          <ac:chgData name="Adrian Salguero" userId="f921b06be2346e4d" providerId="LiveId" clId="{42694335-63BB-46EC-AF38-63FE051D1C63}" dt="2026-07-21T18:31:50.549" v="113"/>
          <ac:spMkLst>
            <pc:docMk/>
            <pc:sldMk cId="0" sldId="262"/>
            <ac:spMk id="4" creationId="{A0566208-C5C7-3EF3-12D6-5526E57F5D01}"/>
          </ac:spMkLst>
        </pc:spChg>
        <pc:spChg chg="mod topLvl">
          <ac:chgData name="Adrian Salguero" userId="f921b06be2346e4d" providerId="LiveId" clId="{42694335-63BB-46EC-AF38-63FE051D1C63}" dt="2026-07-21T18:31:53.327" v="114" actId="478"/>
          <ac:spMkLst>
            <pc:docMk/>
            <pc:sldMk cId="0" sldId="262"/>
            <ac:spMk id="6" creationId="{E2235EED-AB6B-D9AB-2C58-26FEBB014FF3}"/>
          </ac:spMkLst>
        </pc:spChg>
        <pc:spChg chg="del mod topLvl">
          <ac:chgData name="Adrian Salguero" userId="f921b06be2346e4d" providerId="LiveId" clId="{42694335-63BB-46EC-AF38-63FE051D1C63}" dt="2026-07-21T18:31:53.327" v="114" actId="478"/>
          <ac:spMkLst>
            <pc:docMk/>
            <pc:sldMk cId="0" sldId="262"/>
            <ac:spMk id="7" creationId="{37874501-8A7C-6922-EB96-8704FC2066B0}"/>
          </ac:spMkLst>
        </pc:spChg>
        <pc:spChg chg="del mod topLvl">
          <ac:chgData name="Adrian Salguero" userId="f921b06be2346e4d" providerId="LiveId" clId="{42694335-63BB-46EC-AF38-63FE051D1C63}" dt="2026-07-21T18:31:48.808" v="111" actId="478"/>
          <ac:spMkLst>
            <pc:docMk/>
            <pc:sldMk cId="0" sldId="262"/>
            <ac:spMk id="382" creationId="{00000000-0000-0000-0000-000000000000}"/>
          </ac:spMkLst>
        </pc:spChg>
        <pc:spChg chg="mod topLvl">
          <ac:chgData name="Adrian Salguero" userId="f921b06be2346e4d" providerId="LiveId" clId="{42694335-63BB-46EC-AF38-63FE051D1C63}" dt="2026-07-21T18:31:57.745" v="115" actId="1076"/>
          <ac:spMkLst>
            <pc:docMk/>
            <pc:sldMk cId="0" sldId="262"/>
            <ac:spMk id="383" creationId="{00000000-0000-0000-0000-000000000000}"/>
          </ac:spMkLst>
        </pc:spChg>
        <pc:grpChg chg="add mod">
          <ac:chgData name="Adrian Salguero" userId="f921b06be2346e4d" providerId="LiveId" clId="{42694335-63BB-46EC-AF38-63FE051D1C63}" dt="2026-07-21T18:31:50.549" v="113"/>
          <ac:grpSpMkLst>
            <pc:docMk/>
            <pc:sldMk cId="0" sldId="262"/>
            <ac:grpSpMk id="2" creationId="{00CD1498-392B-D53F-7090-5DAA86EDACEB}"/>
          </ac:grpSpMkLst>
        </pc:grpChg>
        <pc:grpChg chg="add del mod">
          <ac:chgData name="Adrian Salguero" userId="f921b06be2346e4d" providerId="LiveId" clId="{42694335-63BB-46EC-AF38-63FE051D1C63}" dt="2026-07-21T18:31:53.327" v="114" actId="478"/>
          <ac:grpSpMkLst>
            <pc:docMk/>
            <pc:sldMk cId="0" sldId="262"/>
            <ac:grpSpMk id="5" creationId="{BC0C3CFD-FC4F-1EF3-350A-650A93AFF5EB}"/>
          </ac:grpSpMkLst>
        </pc:grpChg>
        <pc:grpChg chg="del">
          <ac:chgData name="Adrian Salguero" userId="f921b06be2346e4d" providerId="LiveId" clId="{42694335-63BB-46EC-AF38-63FE051D1C63}" dt="2026-07-21T18:31:49.918" v="112" actId="478"/>
          <ac:grpSpMkLst>
            <pc:docMk/>
            <pc:sldMk cId="0" sldId="262"/>
            <ac:grpSpMk id="378" creationId="{00000000-0000-0000-0000-000000000000}"/>
          </ac:grpSpMkLst>
        </pc:grpChg>
        <pc:grpChg chg="del">
          <ac:chgData name="Adrian Salguero" userId="f921b06be2346e4d" providerId="LiveId" clId="{42694335-63BB-46EC-AF38-63FE051D1C63}" dt="2026-07-21T18:31:48.808" v="111" actId="478"/>
          <ac:grpSpMkLst>
            <pc:docMk/>
            <pc:sldMk cId="0" sldId="262"/>
            <ac:grpSpMk id="381" creationId="{00000000-0000-0000-0000-000000000000}"/>
          </ac:grpSpMkLst>
        </pc:grpChg>
      </pc:sldChg>
      <pc:sldChg chg="modSp mod">
        <pc:chgData name="Adrian Salguero" userId="f921b06be2346e4d" providerId="LiveId" clId="{42694335-63BB-46EC-AF38-63FE051D1C63}" dt="2026-07-21T18:32:21.043" v="140" actId="20577"/>
        <pc:sldMkLst>
          <pc:docMk/>
          <pc:sldMk cId="0" sldId="264"/>
        </pc:sldMkLst>
        <pc:spChg chg="mod">
          <ac:chgData name="Adrian Salguero" userId="f921b06be2346e4d" providerId="LiveId" clId="{42694335-63BB-46EC-AF38-63FE051D1C63}" dt="2026-07-21T18:32:10.578" v="126" actId="20577"/>
          <ac:spMkLst>
            <pc:docMk/>
            <pc:sldMk cId="0" sldId="264"/>
            <ac:spMk id="399" creationId="{00000000-0000-0000-0000-000000000000}"/>
          </ac:spMkLst>
        </pc:spChg>
        <pc:spChg chg="mod">
          <ac:chgData name="Adrian Salguero" userId="f921b06be2346e4d" providerId="LiveId" clId="{42694335-63BB-46EC-AF38-63FE051D1C63}" dt="2026-07-21T18:32:14.085" v="127" actId="14100"/>
          <ac:spMkLst>
            <pc:docMk/>
            <pc:sldMk cId="0" sldId="264"/>
            <ac:spMk id="403" creationId="{00000000-0000-0000-0000-000000000000}"/>
          </ac:spMkLst>
        </pc:spChg>
        <pc:spChg chg="mod">
          <ac:chgData name="Adrian Salguero" userId="f921b06be2346e4d" providerId="LiveId" clId="{42694335-63BB-46EC-AF38-63FE051D1C63}" dt="2026-07-21T18:32:21.043" v="140" actId="20577"/>
          <ac:spMkLst>
            <pc:docMk/>
            <pc:sldMk cId="0" sldId="264"/>
            <ac:spMk id="405" creationId="{00000000-0000-0000-0000-000000000000}"/>
          </ac:spMkLst>
        </pc:spChg>
      </pc:sldChg>
      <pc:sldChg chg="addSp delSp modSp del mod">
        <pc:chgData name="Adrian Salguero" userId="f921b06be2346e4d" providerId="LiveId" clId="{42694335-63BB-46EC-AF38-63FE051D1C63}" dt="2026-07-21T18:33:04.777" v="150" actId="47"/>
        <pc:sldMkLst>
          <pc:docMk/>
          <pc:sldMk cId="0" sldId="265"/>
        </pc:sldMkLst>
        <pc:spChg chg="add del">
          <ac:chgData name="Adrian Salguero" userId="f921b06be2346e4d" providerId="LiveId" clId="{42694335-63BB-46EC-AF38-63FE051D1C63}" dt="2026-07-21T18:32:48.843" v="145" actId="478"/>
          <ac:spMkLst>
            <pc:docMk/>
            <pc:sldMk cId="0" sldId="265"/>
            <ac:spMk id="420" creationId="{00000000-0000-0000-0000-000000000000}"/>
          </ac:spMkLst>
        </pc:spChg>
        <pc:spChg chg="mod">
          <ac:chgData name="Adrian Salguero" userId="f921b06be2346e4d" providerId="LiveId" clId="{42694335-63BB-46EC-AF38-63FE051D1C63}" dt="2026-07-21T18:32:53.266" v="146" actId="1076"/>
          <ac:spMkLst>
            <pc:docMk/>
            <pc:sldMk cId="0" sldId="265"/>
            <ac:spMk id="421" creationId="{00000000-0000-0000-0000-000000000000}"/>
          </ac:spMkLst>
        </pc:spChg>
      </pc:sldChg>
      <pc:sldChg chg="addSp delSp modSp mod modNotes">
        <pc:chgData name="Adrian Salguero" userId="f921b06be2346e4d" providerId="LiveId" clId="{42694335-63BB-46EC-AF38-63FE051D1C63}" dt="2026-07-21T18:34:25.936" v="210" actId="14100"/>
        <pc:sldMkLst>
          <pc:docMk/>
          <pc:sldMk cId="0" sldId="266"/>
        </pc:sldMkLst>
        <pc:spChg chg="add del">
          <ac:chgData name="Adrian Salguero" userId="f921b06be2346e4d" providerId="LiveId" clId="{42694335-63BB-46EC-AF38-63FE051D1C63}" dt="2026-07-21T18:33:33.254" v="154" actId="22"/>
          <ac:spMkLst>
            <pc:docMk/>
            <pc:sldMk cId="0" sldId="266"/>
            <ac:spMk id="3" creationId="{C2538568-4425-5FE4-429D-BCAB1EC5B51C}"/>
          </ac:spMkLst>
        </pc:spChg>
        <pc:spChg chg="mod">
          <ac:chgData name="Adrian Salguero" userId="f921b06be2346e4d" providerId="LiveId" clId="{42694335-63BB-46EC-AF38-63FE051D1C63}" dt="2026-07-21T18:34:14.112" v="197" actId="20577"/>
          <ac:spMkLst>
            <pc:docMk/>
            <pc:sldMk cId="0" sldId="266"/>
            <ac:spMk id="428" creationId="{00000000-0000-0000-0000-000000000000}"/>
          </ac:spMkLst>
        </pc:spChg>
        <pc:spChg chg="mod topLvl">
          <ac:chgData name="Adrian Salguero" userId="f921b06be2346e4d" providerId="LiveId" clId="{42694335-63BB-46EC-AF38-63FE051D1C63}" dt="2026-07-21T18:33:33.488" v="155" actId="478"/>
          <ac:spMkLst>
            <pc:docMk/>
            <pc:sldMk cId="0" sldId="266"/>
            <ac:spMk id="433" creationId="{00000000-0000-0000-0000-000000000000}"/>
          </ac:spMkLst>
        </pc:spChg>
        <pc:spChg chg="add del mod topLvl">
          <ac:chgData name="Adrian Salguero" userId="f921b06be2346e4d" providerId="LiveId" clId="{42694335-63BB-46EC-AF38-63FE051D1C63}" dt="2026-07-21T18:34:25.936" v="210" actId="14100"/>
          <ac:spMkLst>
            <pc:docMk/>
            <pc:sldMk cId="0" sldId="266"/>
            <ac:spMk id="434" creationId="{00000000-0000-0000-0000-000000000000}"/>
          </ac:spMkLst>
        </pc:spChg>
        <pc:spChg chg="mod">
          <ac:chgData name="Adrian Salguero" userId="f921b06be2346e4d" providerId="LiveId" clId="{42694335-63BB-46EC-AF38-63FE051D1C63}" dt="2026-07-21T18:34:17.645" v="209" actId="20577"/>
          <ac:spMkLst>
            <pc:docMk/>
            <pc:sldMk cId="0" sldId="266"/>
            <ac:spMk id="435" creationId="{00000000-0000-0000-0000-000000000000}"/>
          </ac:spMkLst>
        </pc:spChg>
        <pc:spChg chg="mod">
          <ac:chgData name="Adrian Salguero" userId="f921b06be2346e4d" providerId="LiveId" clId="{42694335-63BB-46EC-AF38-63FE051D1C63}" dt="2026-07-21T18:34:08.655" v="186" actId="1076"/>
          <ac:spMkLst>
            <pc:docMk/>
            <pc:sldMk cId="0" sldId="266"/>
            <ac:spMk id="438" creationId="{00000000-0000-0000-0000-000000000000}"/>
          </ac:spMkLst>
        </pc:spChg>
        <pc:grpChg chg="add del">
          <ac:chgData name="Adrian Salguero" userId="f921b06be2346e4d" providerId="LiveId" clId="{42694335-63BB-46EC-AF38-63FE051D1C63}" dt="2026-07-21T18:33:33.488" v="155" actId="478"/>
          <ac:grpSpMkLst>
            <pc:docMk/>
            <pc:sldMk cId="0" sldId="266"/>
            <ac:grpSpMk id="432" creationId="{00000000-0000-0000-0000-000000000000}"/>
          </ac:grpSpMkLst>
        </pc:grpChg>
      </pc:sldChg>
      <pc:sldChg chg="modSp mod modNotes">
        <pc:chgData name="Adrian Salguero" userId="f921b06be2346e4d" providerId="LiveId" clId="{42694335-63BB-46EC-AF38-63FE051D1C63}" dt="2026-07-21T18:34:38.166" v="232" actId="20577"/>
        <pc:sldMkLst>
          <pc:docMk/>
          <pc:sldMk cId="0" sldId="267"/>
        </pc:sldMkLst>
        <pc:spChg chg="mod">
          <ac:chgData name="Adrian Salguero" userId="f921b06be2346e4d" providerId="LiveId" clId="{42694335-63BB-46EC-AF38-63FE051D1C63}" dt="2026-07-21T18:34:33.623" v="220" actId="20577"/>
          <ac:spMkLst>
            <pc:docMk/>
            <pc:sldMk cId="0" sldId="267"/>
            <ac:spMk id="445" creationId="{00000000-0000-0000-0000-000000000000}"/>
          </ac:spMkLst>
        </pc:spChg>
        <pc:spChg chg="mod">
          <ac:chgData name="Adrian Salguero" userId="f921b06be2346e4d" providerId="LiveId" clId="{42694335-63BB-46EC-AF38-63FE051D1C63}" dt="2026-07-21T18:34:28.705" v="211" actId="14100"/>
          <ac:spMkLst>
            <pc:docMk/>
            <pc:sldMk cId="0" sldId="267"/>
            <ac:spMk id="451" creationId="{00000000-0000-0000-0000-000000000000}"/>
          </ac:spMkLst>
        </pc:spChg>
        <pc:spChg chg="mod">
          <ac:chgData name="Adrian Salguero" userId="f921b06be2346e4d" providerId="LiveId" clId="{42694335-63BB-46EC-AF38-63FE051D1C63}" dt="2026-07-21T18:34:38.166" v="232" actId="20577"/>
          <ac:spMkLst>
            <pc:docMk/>
            <pc:sldMk cId="0" sldId="267"/>
            <ac:spMk id="453" creationId="{00000000-0000-0000-0000-000000000000}"/>
          </ac:spMkLst>
        </pc:spChg>
      </pc:sldChg>
      <pc:sldChg chg="modSp mod modNotes">
        <pc:chgData name="Adrian Salguero" userId="f921b06be2346e4d" providerId="LiveId" clId="{42694335-63BB-46EC-AF38-63FE051D1C63}" dt="2026-07-21T18:34:55.945" v="264" actId="20577"/>
        <pc:sldMkLst>
          <pc:docMk/>
          <pc:sldMk cId="0" sldId="268"/>
        </pc:sldMkLst>
        <pc:spChg chg="mod">
          <ac:chgData name="Adrian Salguero" userId="f921b06be2346e4d" providerId="LiveId" clId="{42694335-63BB-46EC-AF38-63FE051D1C63}" dt="2026-07-21T18:34:49.620" v="241" actId="20577"/>
          <ac:spMkLst>
            <pc:docMk/>
            <pc:sldMk cId="0" sldId="268"/>
            <ac:spMk id="463" creationId="{00000000-0000-0000-0000-000000000000}"/>
          </ac:spMkLst>
        </pc:spChg>
        <pc:spChg chg="mod">
          <ac:chgData name="Adrian Salguero" userId="f921b06be2346e4d" providerId="LiveId" clId="{42694335-63BB-46EC-AF38-63FE051D1C63}" dt="2026-07-21T18:34:46.121" v="233" actId="14100"/>
          <ac:spMkLst>
            <pc:docMk/>
            <pc:sldMk cId="0" sldId="268"/>
            <ac:spMk id="469" creationId="{00000000-0000-0000-0000-000000000000}"/>
          </ac:spMkLst>
        </pc:spChg>
        <pc:spChg chg="mod">
          <ac:chgData name="Adrian Salguero" userId="f921b06be2346e4d" providerId="LiveId" clId="{42694335-63BB-46EC-AF38-63FE051D1C63}" dt="2026-07-21T18:34:55.945" v="264" actId="20577"/>
          <ac:spMkLst>
            <pc:docMk/>
            <pc:sldMk cId="0" sldId="268"/>
            <ac:spMk id="471" creationId="{00000000-0000-0000-0000-000000000000}"/>
          </ac:spMkLst>
        </pc:spChg>
      </pc:sldChg>
      <pc:sldChg chg="modSp mod modNotes">
        <pc:chgData name="Adrian Salguero" userId="f921b06be2346e4d" providerId="LiveId" clId="{42694335-63BB-46EC-AF38-63FE051D1C63}" dt="2026-07-21T18:35:01.972" v="265" actId="14100"/>
        <pc:sldMkLst>
          <pc:docMk/>
          <pc:sldMk cId="0" sldId="269"/>
        </pc:sldMkLst>
        <pc:spChg chg="mod">
          <ac:chgData name="Adrian Salguero" userId="f921b06be2346e4d" providerId="LiveId" clId="{42694335-63BB-46EC-AF38-63FE051D1C63}" dt="2026-07-21T18:35:01.972" v="265" actId="14100"/>
          <ac:spMkLst>
            <pc:docMk/>
            <pc:sldMk cId="0" sldId="269"/>
            <ac:spMk id="488" creationId="{00000000-0000-0000-0000-000000000000}"/>
          </ac:spMkLst>
        </pc:spChg>
      </pc:sldChg>
      <pc:sldChg chg="modSp mod modNotes">
        <pc:chgData name="Adrian Salguero" userId="f921b06be2346e4d" providerId="LiveId" clId="{42694335-63BB-46EC-AF38-63FE051D1C63}" dt="2026-07-21T18:35:06.145" v="266" actId="14100"/>
        <pc:sldMkLst>
          <pc:docMk/>
          <pc:sldMk cId="0" sldId="270"/>
        </pc:sldMkLst>
        <pc:spChg chg="mod">
          <ac:chgData name="Adrian Salguero" userId="f921b06be2346e4d" providerId="LiveId" clId="{42694335-63BB-46EC-AF38-63FE051D1C63}" dt="2026-07-21T18:35:06.145" v="266" actId="14100"/>
          <ac:spMkLst>
            <pc:docMk/>
            <pc:sldMk cId="0" sldId="270"/>
            <ac:spMk id="505" creationId="{00000000-0000-0000-0000-000000000000}"/>
          </ac:spMkLst>
        </pc:spChg>
      </pc:sldChg>
      <pc:sldChg chg="modSp mod modNotes">
        <pc:chgData name="Adrian Salguero" userId="f921b06be2346e4d" providerId="LiveId" clId="{42694335-63BB-46EC-AF38-63FE051D1C63}" dt="2026-07-21T18:35:11.049" v="267" actId="14100"/>
        <pc:sldMkLst>
          <pc:docMk/>
          <pc:sldMk cId="0" sldId="271"/>
        </pc:sldMkLst>
        <pc:spChg chg="mod">
          <ac:chgData name="Adrian Salguero" userId="f921b06be2346e4d" providerId="LiveId" clId="{42694335-63BB-46EC-AF38-63FE051D1C63}" dt="2026-07-21T18:35:11.049" v="267" actId="14100"/>
          <ac:spMkLst>
            <pc:docMk/>
            <pc:sldMk cId="0" sldId="271"/>
            <ac:spMk id="539" creationId="{00000000-0000-0000-0000-000000000000}"/>
          </ac:spMkLst>
        </pc:spChg>
      </pc:sldChg>
      <pc:sldChg chg="modSp mod modNotes">
        <pc:chgData name="Adrian Salguero" userId="f921b06be2346e4d" providerId="LiveId" clId="{42694335-63BB-46EC-AF38-63FE051D1C63}" dt="2026-07-21T18:35:15.275" v="268" actId="14100"/>
        <pc:sldMkLst>
          <pc:docMk/>
          <pc:sldMk cId="0" sldId="272"/>
        </pc:sldMkLst>
        <pc:spChg chg="mod">
          <ac:chgData name="Adrian Salguero" userId="f921b06be2346e4d" providerId="LiveId" clId="{42694335-63BB-46EC-AF38-63FE051D1C63}" dt="2026-07-21T18:35:15.275" v="268" actId="14100"/>
          <ac:spMkLst>
            <pc:docMk/>
            <pc:sldMk cId="0" sldId="272"/>
            <ac:spMk id="554" creationId="{00000000-0000-0000-0000-000000000000}"/>
          </ac:spMkLst>
        </pc:spChg>
      </pc:sldChg>
      <pc:sldChg chg="addSp modSp add mod modAnim">
        <pc:chgData name="Adrian Salguero" userId="f921b06be2346e4d" providerId="LiveId" clId="{42694335-63BB-46EC-AF38-63FE051D1C63}" dt="2026-07-21T18:33:03.259" v="149"/>
        <pc:sldMkLst>
          <pc:docMk/>
          <pc:sldMk cId="295922171" sldId="273"/>
        </pc:sldMkLst>
        <pc:spChg chg="add">
          <ac:chgData name="Adrian Salguero" userId="f921b06be2346e4d" providerId="LiveId" clId="{42694335-63BB-46EC-AF38-63FE051D1C63}" dt="2026-07-21T18:32:59.997" v="148" actId="22"/>
          <ac:spMkLst>
            <pc:docMk/>
            <pc:sldMk cId="295922171" sldId="273"/>
            <ac:spMk id="3" creationId="{62E894B7-D04E-C45B-A7AA-638B7B6E342A}"/>
          </ac:spMkLst>
        </pc:spChg>
        <pc:spChg chg="add mod">
          <ac:chgData name="Adrian Salguero" userId="f921b06be2346e4d" providerId="LiveId" clId="{42694335-63BB-46EC-AF38-63FE051D1C63}" dt="2026-07-21T18:33:03.259" v="149"/>
          <ac:spMkLst>
            <pc:docMk/>
            <pc:sldMk cId="295922171" sldId="273"/>
            <ac:spMk id="4" creationId="{A71F0B0F-3F8B-82C9-9EF6-9EDDEDCAB129}"/>
          </ac:spMkLst>
        </pc:spChg>
      </pc:sldChg>
      <pc:sldChg chg="add del">
        <pc:chgData name="Adrian Salguero" userId="f921b06be2346e4d" providerId="LiveId" clId="{42694335-63BB-46EC-AF38-63FE051D1C63}" dt="2026-07-21T18:33:33.927" v="156"/>
        <pc:sldMkLst>
          <pc:docMk/>
          <pc:sldMk cId="1789396536" sldId="27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g3ef6940a823_0_3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98" name="Google Shape;298;g3ef6940a823_0_3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3">
          <a:extLst>
            <a:ext uri="{FF2B5EF4-FFF2-40B4-BE49-F238E27FC236}">
              <a16:creationId xmlns:a16="http://schemas.microsoft.com/office/drawing/2014/main" id="{4FB05504-C730-F1FB-F519-B1BFDB087C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Google Shape;394;g3f543a8c89b_0_420:notes">
            <a:extLst>
              <a:ext uri="{FF2B5EF4-FFF2-40B4-BE49-F238E27FC236}">
                <a16:creationId xmlns:a16="http://schemas.microsoft.com/office/drawing/2014/main" id="{BC38DFD1-F36A-05C5-3A7A-5DCCD6BD6A0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5" name="Google Shape;395;g3f543a8c89b_0_420:notes">
            <a:extLst>
              <a:ext uri="{FF2B5EF4-FFF2-40B4-BE49-F238E27FC236}">
                <a16:creationId xmlns:a16="http://schemas.microsoft.com/office/drawing/2014/main" id="{0C459204-BC38-406B-BEEE-00845FEDCCF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4995907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" name="Google Shape;423;g3f543a8c89b_0_4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4" name="Google Shape;424;g3f543a8c89b_0_4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g3f543a8c89b_0_4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1" name="Google Shape;441;g3f543a8c89b_0_4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" name="Google Shape;458;g3f543a8c89b_0_48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9" name="Google Shape;459;g3f543a8c89b_0_48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" name="Google Shape;477;g3f543a8c89b_0_49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8" name="Google Shape;478;g3f543a8c89b_0_49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8" name="Google Shape;498;g3f543a8c89b_0_5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9" name="Google Shape;499;g3f543a8c89b_0_5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5" name="Google Shape;525;g3f543a8c89b_0_5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6" name="Google Shape;526;g3f543a8c89b_0_5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" name="Google Shape;541;g3f543a8c89b_0_5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2" name="Google Shape;542;g3f543a8c89b_0_5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g3f543a8c89b_0_3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0" name="Google Shape;310;g3f543a8c89b_0_3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g3f543a8c89b_0_3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7" name="Google Shape;317;g3f543a8c89b_0_3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Google Shape;324;g3f543a8c89b_0_3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5" name="Google Shape;325;g3f543a8c89b_0_3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g3f543a8c89b_0_3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7" name="Google Shape;337;g3f543a8c89b_0_3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g3f543a8c89b_0_39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5" name="Google Shape;355;g3f543a8c89b_0_39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Google Shape;371;g3f543a8c89b_0_40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2" name="Google Shape;372;g3f543a8c89b_0_40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Google Shape;386;g3f543a8c89b_0_77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7" name="Google Shape;387;g3f543a8c89b_0_77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Google Shape;394;g3f543a8c89b_0_4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5" name="Google Shape;395;g3f543a8c89b_0_4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g3ef67936621_0_213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3" name="Google Shape;13;g3ef67936621_0_2135"/>
          <p:cNvSpPr/>
          <p:nvPr/>
        </p:nvSpPr>
        <p:spPr>
          <a:xfrm>
            <a:off x="1182313" y="2667746"/>
            <a:ext cx="1029600" cy="393600"/>
          </a:xfrm>
          <a:prstGeom prst="roundRect">
            <a:avLst>
              <a:gd name="adj" fmla="val 18636"/>
            </a:avLst>
          </a:prstGeom>
          <a:solidFill>
            <a:srgbClr val="5F477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CSE 160</a:t>
            </a:r>
            <a:endParaRPr sz="18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g3ef67936621_0_2135"/>
          <p:cNvSpPr txBox="1">
            <a:spLocks noGrp="1"/>
          </p:cNvSpPr>
          <p:nvPr>
            <p:ph type="subTitle" idx="1"/>
          </p:nvPr>
        </p:nvSpPr>
        <p:spPr>
          <a:xfrm>
            <a:off x="2344275" y="2626049"/>
            <a:ext cx="5729400" cy="47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5" name="Google Shape;15;g3ef67936621_0_2135"/>
          <p:cNvSpPr txBox="1">
            <a:spLocks noGrp="1"/>
          </p:cNvSpPr>
          <p:nvPr>
            <p:ph type="ctrTitle"/>
          </p:nvPr>
        </p:nvSpPr>
        <p:spPr>
          <a:xfrm>
            <a:off x="1070175" y="1671819"/>
            <a:ext cx="7003500" cy="88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g3ef67936621_0_2162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rgbClr val="F7F7F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3" name="Google Shape;53;g3ef67936621_0_2162" descr="University of Washington &quot;W&quot; logo in purple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533619" y="50956"/>
            <a:ext cx="548700" cy="548700"/>
          </a:xfrm>
          <a:prstGeom prst="rect">
            <a:avLst/>
          </a:prstGeom>
          <a:noFill/>
          <a:ln>
            <a:noFill/>
          </a:ln>
        </p:spPr>
      </p:pic>
      <p:sp>
        <p:nvSpPr>
          <p:cNvPr id="54" name="Google Shape;54;g3ef67936621_0_2162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55" name="Google Shape;55;g3ef67936621_0_2162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56" name="Google Shape;56;g3ef67936621_0_2162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7" name="Google Shape;57;g3ef67936621_0_216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8" name="Google Shape;58;g3ef67936621_0_2162"/>
          <p:cNvSpPr/>
          <p:nvPr/>
        </p:nvSpPr>
        <p:spPr>
          <a:xfrm>
            <a:off x="1147175" y="4663150"/>
            <a:ext cx="3425100" cy="3936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g3ef67936621_0_2162"/>
          <p:cNvSpPr txBox="1"/>
          <p:nvPr/>
        </p:nvSpPr>
        <p:spPr>
          <a:xfrm>
            <a:off x="348948" y="4703625"/>
            <a:ext cx="3863400" cy="3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" sz="12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CSE 160:</a:t>
            </a:r>
            <a:r>
              <a:rPr lang="en" sz="12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More Dictionaries</a:t>
            </a:r>
            <a:endParaRPr sz="120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3ef67936621_0_2180"/>
          <p:cNvSpPr txBox="1">
            <a:spLocks noGrp="1"/>
          </p:cNvSpPr>
          <p:nvPr>
            <p:ph type="body" idx="1"/>
          </p:nvPr>
        </p:nvSpPr>
        <p:spPr>
          <a:xfrm>
            <a:off x="311700" y="412863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62" name="Google Shape;62;g3ef67936621_0_218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3ef67936621_0_218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mplate Information">
  <p:cSld name="CUSTOM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ef67936621_0_2189"/>
          <p:cNvSpPr txBox="1"/>
          <p:nvPr/>
        </p:nvSpPr>
        <p:spPr>
          <a:xfrm>
            <a:off x="417950" y="316025"/>
            <a:ext cx="45873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Template Information</a:t>
            </a:r>
            <a:endParaRPr sz="18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Google Shape;67;g3ef67936621_0_2189"/>
          <p:cNvSpPr txBox="1"/>
          <p:nvPr/>
        </p:nvSpPr>
        <p:spPr>
          <a:xfrm>
            <a:off x="417950" y="856300"/>
            <a:ext cx="62898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0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This slide template was designed by James Weichert for UW CSE lectures.  </a:t>
            </a:r>
            <a:endParaRPr sz="1400" b="0" i="0" u="none" strike="noStrike" cap="none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Google Shape;68;g3ef67936621_0_2189"/>
          <p:cNvSpPr txBox="1"/>
          <p:nvPr/>
        </p:nvSpPr>
        <p:spPr>
          <a:xfrm>
            <a:off x="1249300" y="1345569"/>
            <a:ext cx="13353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1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Accent Colors</a:t>
            </a:r>
            <a:endParaRPr sz="1400" b="1" i="0" u="none" strike="noStrike" cap="none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" name="Google Shape;69;g3ef67936621_0_2189"/>
          <p:cNvSpPr/>
          <p:nvPr/>
        </p:nvSpPr>
        <p:spPr>
          <a:xfrm>
            <a:off x="1126975" y="2227095"/>
            <a:ext cx="336300" cy="3261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" name="Google Shape;70;g3ef67936621_0_2189"/>
          <p:cNvSpPr txBox="1"/>
          <p:nvPr/>
        </p:nvSpPr>
        <p:spPr>
          <a:xfrm>
            <a:off x="1626475" y="21658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#475D9A</a:t>
            </a:r>
            <a:endParaRPr sz="1800" b="1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g3ef67936621_0_2189"/>
          <p:cNvSpPr/>
          <p:nvPr/>
        </p:nvSpPr>
        <p:spPr>
          <a:xfrm>
            <a:off x="1126975" y="2675595"/>
            <a:ext cx="336300" cy="3261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" name="Google Shape;72;g3ef67936621_0_2189"/>
          <p:cNvSpPr txBox="1"/>
          <p:nvPr/>
        </p:nvSpPr>
        <p:spPr>
          <a:xfrm>
            <a:off x="1626475" y="26143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#8264A6</a:t>
            </a:r>
            <a:endParaRPr sz="1800" b="1" i="0" u="none" strike="noStrike" cap="none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g3ef67936621_0_2189"/>
          <p:cNvSpPr/>
          <p:nvPr/>
        </p:nvSpPr>
        <p:spPr>
          <a:xfrm>
            <a:off x="1126975" y="3124095"/>
            <a:ext cx="336300" cy="3261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" name="Google Shape;74;g3ef67936621_0_2189"/>
          <p:cNvSpPr txBox="1"/>
          <p:nvPr/>
        </p:nvSpPr>
        <p:spPr>
          <a:xfrm>
            <a:off x="1626475" y="30628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#577656</a:t>
            </a:r>
            <a:endParaRPr sz="1800" b="1" i="0" u="none" strike="noStrike" cap="none">
              <a:solidFill>
                <a:schemeClr val="accent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" name="Google Shape;75;g3ef67936621_0_2189"/>
          <p:cNvSpPr/>
          <p:nvPr/>
        </p:nvSpPr>
        <p:spPr>
          <a:xfrm>
            <a:off x="1126975" y="3572595"/>
            <a:ext cx="336300" cy="3261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" name="Google Shape;76;g3ef67936621_0_2189"/>
          <p:cNvSpPr txBox="1"/>
          <p:nvPr/>
        </p:nvSpPr>
        <p:spPr>
          <a:xfrm>
            <a:off x="1626475" y="35113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#AB5457</a:t>
            </a:r>
            <a:endParaRPr sz="1800" b="1" i="0" u="none" strike="noStrike" cap="none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" name="Google Shape;77;g3ef67936621_0_2189"/>
          <p:cNvSpPr/>
          <p:nvPr/>
        </p:nvSpPr>
        <p:spPr>
          <a:xfrm>
            <a:off x="1126975" y="4021095"/>
            <a:ext cx="336300" cy="32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" name="Google Shape;78;g3ef67936621_0_2189"/>
          <p:cNvSpPr txBox="1"/>
          <p:nvPr/>
        </p:nvSpPr>
        <p:spPr>
          <a:xfrm>
            <a:off x="1626475" y="39598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#AB5457 </a:t>
            </a:r>
            <a:endParaRPr sz="1800" b="1" i="0" u="none" strike="noStrike" cap="none">
              <a:solidFill>
                <a:schemeClr val="accent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" name="Google Shape;79;g3ef67936621_0_2189"/>
          <p:cNvSpPr txBox="1"/>
          <p:nvPr/>
        </p:nvSpPr>
        <p:spPr>
          <a:xfrm>
            <a:off x="2605096" y="3970293"/>
            <a:ext cx="3363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" sz="12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*</a:t>
            </a:r>
            <a:endParaRPr sz="120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Google Shape;80;g3ef67936621_0_2189"/>
          <p:cNvSpPr txBox="1"/>
          <p:nvPr/>
        </p:nvSpPr>
        <p:spPr>
          <a:xfrm>
            <a:off x="1126975" y="4490174"/>
            <a:ext cx="1814400" cy="50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"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* only WCAG 2.1 AA compliant for large text </a:t>
            </a:r>
            <a:endParaRPr sz="100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" name="Google Shape;81;g3ef67936621_0_2189"/>
          <p:cNvSpPr txBox="1"/>
          <p:nvPr/>
        </p:nvSpPr>
        <p:spPr>
          <a:xfrm>
            <a:off x="3664800" y="1345577"/>
            <a:ext cx="18144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1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Background Colors</a:t>
            </a:r>
            <a:endParaRPr sz="1400" b="1" i="0" u="none" strike="noStrike" cap="none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" name="Google Shape;82;g3ef67936621_0_2189"/>
          <p:cNvSpPr/>
          <p:nvPr/>
        </p:nvSpPr>
        <p:spPr>
          <a:xfrm>
            <a:off x="3934650" y="2191395"/>
            <a:ext cx="1274700" cy="397500"/>
          </a:xfrm>
          <a:prstGeom prst="roundRect">
            <a:avLst>
              <a:gd name="adj" fmla="val 16667"/>
            </a:avLst>
          </a:prstGeom>
          <a:solidFill>
            <a:srgbClr val="3A4C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#3A4C7E</a:t>
            </a:r>
            <a:endParaRPr sz="18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" name="Google Shape;83;g3ef67936621_0_2189"/>
          <p:cNvSpPr/>
          <p:nvPr/>
        </p:nvSpPr>
        <p:spPr>
          <a:xfrm>
            <a:off x="3934650" y="2639895"/>
            <a:ext cx="1274700" cy="397500"/>
          </a:xfrm>
          <a:prstGeom prst="roundRect">
            <a:avLst>
              <a:gd name="adj" fmla="val 16667"/>
            </a:avLst>
          </a:prstGeom>
          <a:solidFill>
            <a:srgbClr val="5F477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#5F477B</a:t>
            </a:r>
            <a:endParaRPr sz="18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" name="Google Shape;84;g3ef67936621_0_2189"/>
          <p:cNvSpPr/>
          <p:nvPr/>
        </p:nvSpPr>
        <p:spPr>
          <a:xfrm>
            <a:off x="3934650" y="3088395"/>
            <a:ext cx="1274700" cy="397500"/>
          </a:xfrm>
          <a:prstGeom prst="roundRect">
            <a:avLst>
              <a:gd name="adj" fmla="val 16667"/>
            </a:avLst>
          </a:prstGeom>
          <a:solidFill>
            <a:srgbClr val="4159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#415940</a:t>
            </a:r>
            <a:endParaRPr sz="18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g3ef67936621_0_2189"/>
          <p:cNvSpPr/>
          <p:nvPr/>
        </p:nvSpPr>
        <p:spPr>
          <a:xfrm>
            <a:off x="3934650" y="3536895"/>
            <a:ext cx="1274700" cy="397500"/>
          </a:xfrm>
          <a:prstGeom prst="roundRect">
            <a:avLst>
              <a:gd name="adj" fmla="val 16667"/>
            </a:avLst>
          </a:prstGeom>
          <a:solidFill>
            <a:srgbClr val="883F4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#883F41</a:t>
            </a:r>
            <a:endParaRPr sz="18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g3ef67936621_0_2189"/>
          <p:cNvSpPr txBox="1"/>
          <p:nvPr/>
        </p:nvSpPr>
        <p:spPr>
          <a:xfrm>
            <a:off x="984250" y="1656213"/>
            <a:ext cx="18654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 least WCAG 2.1 </a:t>
            </a:r>
            <a:r>
              <a:rPr lang="en" sz="10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AA</a:t>
            </a:r>
            <a:r>
              <a:rPr lang="en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compliant on a white background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g3ef67936621_0_2189"/>
          <p:cNvSpPr txBox="1"/>
          <p:nvPr/>
        </p:nvSpPr>
        <p:spPr>
          <a:xfrm>
            <a:off x="3639300" y="1656213"/>
            <a:ext cx="18654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WCAG 2.1 </a:t>
            </a:r>
            <a:r>
              <a:rPr lang="en" sz="10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AAA</a:t>
            </a:r>
            <a:r>
              <a:rPr lang="en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compliant with white text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g3ef67936621_0_218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89" name="Google Shape;89;g3ef67936621_0_2189"/>
          <p:cNvSpPr txBox="1"/>
          <p:nvPr/>
        </p:nvSpPr>
        <p:spPr>
          <a:xfrm>
            <a:off x="6559388" y="1345569"/>
            <a:ext cx="13353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1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Text Colors</a:t>
            </a:r>
            <a:endParaRPr sz="1400" b="1" i="0" u="none" strike="noStrike" cap="none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g3ef67936621_0_2189"/>
          <p:cNvSpPr/>
          <p:nvPr/>
        </p:nvSpPr>
        <p:spPr>
          <a:xfrm>
            <a:off x="6437063" y="2227095"/>
            <a:ext cx="336300" cy="3261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g3ef67936621_0_2189"/>
          <p:cNvSpPr txBox="1"/>
          <p:nvPr/>
        </p:nvSpPr>
        <p:spPr>
          <a:xfrm>
            <a:off x="6936563" y="21658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#434343</a:t>
            </a:r>
            <a:endParaRPr sz="18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g3ef67936621_0_2189"/>
          <p:cNvSpPr txBox="1"/>
          <p:nvPr/>
        </p:nvSpPr>
        <p:spPr>
          <a:xfrm>
            <a:off x="6294338" y="1656213"/>
            <a:ext cx="18654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 least WCAG 2.1 </a:t>
            </a:r>
            <a:r>
              <a:rPr lang="en" sz="10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AA</a:t>
            </a:r>
            <a:r>
              <a:rPr lang="en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compliant on a white background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g3ef67936621_0_2189"/>
          <p:cNvSpPr/>
          <p:nvPr/>
        </p:nvSpPr>
        <p:spPr>
          <a:xfrm>
            <a:off x="6437063" y="2675595"/>
            <a:ext cx="336300" cy="3261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g3ef67936621_0_2189"/>
          <p:cNvSpPr txBox="1"/>
          <p:nvPr/>
        </p:nvSpPr>
        <p:spPr>
          <a:xfrm>
            <a:off x="6936563" y="26143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#767676</a:t>
            </a:r>
            <a:endParaRPr sz="1800" b="1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g3ef67936621_0_2189"/>
          <p:cNvSpPr txBox="1"/>
          <p:nvPr/>
        </p:nvSpPr>
        <p:spPr>
          <a:xfrm>
            <a:off x="6559388" y="3124107"/>
            <a:ext cx="13353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1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Misc. Colors</a:t>
            </a:r>
            <a:endParaRPr sz="1400" b="1" i="0" u="none" strike="noStrike" cap="none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g3ef67936621_0_2189"/>
          <p:cNvSpPr/>
          <p:nvPr/>
        </p:nvSpPr>
        <p:spPr>
          <a:xfrm>
            <a:off x="6437063" y="3892132"/>
            <a:ext cx="336300" cy="32610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g3ef67936621_0_2189"/>
          <p:cNvSpPr txBox="1"/>
          <p:nvPr/>
        </p:nvSpPr>
        <p:spPr>
          <a:xfrm>
            <a:off x="6936563" y="3830932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rPr>
              <a:t>#DAB153</a:t>
            </a:r>
            <a:endParaRPr sz="1800" b="1" i="0" u="none" strike="noStrike" cap="none">
              <a:solidFill>
                <a:schemeClr val="accent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g3ef67936621_0_2189"/>
          <p:cNvSpPr txBox="1"/>
          <p:nvPr/>
        </p:nvSpPr>
        <p:spPr>
          <a:xfrm>
            <a:off x="6294350" y="3434759"/>
            <a:ext cx="1865400" cy="2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" sz="1000" b="0" i="1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Only</a:t>
            </a:r>
            <a:r>
              <a:rPr lang="en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 non-text decoration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g3ef67936621_0_2189"/>
          <p:cNvSpPr/>
          <p:nvPr/>
        </p:nvSpPr>
        <p:spPr>
          <a:xfrm>
            <a:off x="3934650" y="4015770"/>
            <a:ext cx="1274700" cy="3975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#FDF6E7</a:t>
            </a:r>
            <a:endParaRPr sz="18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g3ef67936621_0_2189"/>
          <p:cNvSpPr txBox="1"/>
          <p:nvPr/>
        </p:nvSpPr>
        <p:spPr>
          <a:xfrm>
            <a:off x="5173451" y="3995380"/>
            <a:ext cx="3363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" sz="12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**</a:t>
            </a:r>
            <a:endParaRPr sz="120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g3ef67936621_0_2189"/>
          <p:cNvSpPr txBox="1"/>
          <p:nvPr/>
        </p:nvSpPr>
        <p:spPr>
          <a:xfrm>
            <a:off x="6253250" y="4490175"/>
            <a:ext cx="1947600" cy="50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"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** WCAG 2.1 AA compliant with grey,  blue, purple, and green text</a:t>
            </a:r>
            <a:endParaRPr sz="100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3f543a8c89b_0_58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10" name="Google Shape;110;g3f543a8c89b_0_583"/>
          <p:cNvSpPr/>
          <p:nvPr/>
        </p:nvSpPr>
        <p:spPr>
          <a:xfrm>
            <a:off x="1182313" y="2667746"/>
            <a:ext cx="1029600" cy="393600"/>
          </a:xfrm>
          <a:prstGeom prst="roundRect">
            <a:avLst>
              <a:gd name="adj" fmla="val 18636"/>
            </a:avLst>
          </a:prstGeom>
          <a:solidFill>
            <a:srgbClr val="5F477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CSE 160</a:t>
            </a:r>
            <a:endParaRPr sz="18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g3f543a8c89b_0_583"/>
          <p:cNvSpPr txBox="1">
            <a:spLocks noGrp="1"/>
          </p:cNvSpPr>
          <p:nvPr>
            <p:ph type="subTitle" idx="1"/>
          </p:nvPr>
        </p:nvSpPr>
        <p:spPr>
          <a:xfrm>
            <a:off x="2344275" y="2626049"/>
            <a:ext cx="5729400" cy="47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12" name="Google Shape;112;g3f543a8c89b_0_583"/>
          <p:cNvSpPr txBox="1">
            <a:spLocks noGrp="1"/>
          </p:cNvSpPr>
          <p:nvPr>
            <p:ph type="ctrTitle"/>
          </p:nvPr>
        </p:nvSpPr>
        <p:spPr>
          <a:xfrm>
            <a:off x="1070175" y="1671819"/>
            <a:ext cx="7003500" cy="885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3f543a8c89b_0_58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15" name="Google Shape;115;g3f543a8c89b_0_588"/>
          <p:cNvSpPr txBox="1">
            <a:spLocks noGrp="1"/>
          </p:cNvSpPr>
          <p:nvPr>
            <p:ph type="title"/>
          </p:nvPr>
        </p:nvSpPr>
        <p:spPr>
          <a:xfrm>
            <a:off x="813300" y="2150850"/>
            <a:ext cx="75174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3f543a8c89b_0_59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18" name="Google Shape;118;g3f543a8c89b_0_591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520600" cy="354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19" name="Google Shape;119;g3f543a8c89b_0_591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f543a8c89b_0_59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22" name="Google Shape;122;g3f543a8c89b_0_595"/>
          <p:cNvSpPr txBox="1">
            <a:spLocks noGrp="1"/>
          </p:cNvSpPr>
          <p:nvPr>
            <p:ph type="body" idx="1"/>
          </p:nvPr>
        </p:nvSpPr>
        <p:spPr>
          <a:xfrm>
            <a:off x="311700" y="105053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23" name="Google Shape;123;g3f543a8c89b_0_595"/>
          <p:cNvSpPr txBox="1">
            <a:spLocks noGrp="1"/>
          </p:cNvSpPr>
          <p:nvPr>
            <p:ph type="body" idx="2"/>
          </p:nvPr>
        </p:nvSpPr>
        <p:spPr>
          <a:xfrm>
            <a:off x="4832400" y="105053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24" name="Google Shape;124;g3f543a8c89b_0_595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3f543a8c89b_0_600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127" name="Google Shape;127;g3f543a8c89b_0_60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3f543a8c89b_0_60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30" name="Google Shape;130;g3f543a8c89b_0_603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g3f543a8c89b_0_603"/>
          <p:cNvSpPr txBox="1">
            <a:spLocks noGrp="1"/>
          </p:cNvSpPr>
          <p:nvPr>
            <p:ph type="body" idx="1"/>
          </p:nvPr>
        </p:nvSpPr>
        <p:spPr>
          <a:xfrm>
            <a:off x="311700" y="105053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g3ef67936621_0_214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8" name="Google Shape;18;g3ef67936621_0_2143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520600" cy="354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g3ef67936621_0_2143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3f543a8c89b_0_607"/>
          <p:cNvSpPr txBox="1">
            <a:spLocks noGrp="1"/>
          </p:cNvSpPr>
          <p:nvPr>
            <p:ph type="title"/>
          </p:nvPr>
        </p:nvSpPr>
        <p:spPr>
          <a:xfrm>
            <a:off x="1388100" y="480725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34" name="Google Shape;134;g3f543a8c89b_0_60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3f543a8c89b_0_610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rgbClr val="F7F7F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37" name="Google Shape;137;g3f543a8c89b_0_610" descr="University of Washington &quot;W&quot; logo in purple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533619" y="50956"/>
            <a:ext cx="548700" cy="548700"/>
          </a:xfrm>
          <a:prstGeom prst="rect">
            <a:avLst/>
          </a:prstGeom>
          <a:noFill/>
          <a:ln>
            <a:noFill/>
          </a:ln>
        </p:spPr>
      </p:pic>
      <p:sp>
        <p:nvSpPr>
          <p:cNvPr id="138" name="Google Shape;138;g3f543a8c89b_0_610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39" name="Google Shape;139;g3f543a8c89b_0_610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140" name="Google Shape;140;g3f543a8c89b_0_610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41" name="Google Shape;141;g3f543a8c89b_0_6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42" name="Google Shape;142;g3f543a8c89b_0_610"/>
          <p:cNvSpPr/>
          <p:nvPr/>
        </p:nvSpPr>
        <p:spPr>
          <a:xfrm>
            <a:off x="1147175" y="4663150"/>
            <a:ext cx="3425100" cy="3936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g3f543a8c89b_0_610"/>
          <p:cNvSpPr txBox="1"/>
          <p:nvPr/>
        </p:nvSpPr>
        <p:spPr>
          <a:xfrm>
            <a:off x="348948" y="4703625"/>
            <a:ext cx="3863400" cy="3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CSE 160:</a:t>
            </a:r>
            <a:r>
              <a:rPr lang="en" sz="12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Nested Structures</a:t>
            </a:r>
            <a:endParaRPr sz="12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de Diagram">
  <p:cSld name="SECTION_TITLE_AND_DESCRIPTION_1"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3f543a8c89b_0_61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rgbClr val="F7F7F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46" name="Google Shape;146;g3f543a8c89b_0_619" descr="University of Washington &quot;W&quot; logo in purple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533619" y="50956"/>
            <a:ext cx="548700" cy="548700"/>
          </a:xfrm>
          <a:prstGeom prst="rect">
            <a:avLst/>
          </a:prstGeom>
          <a:noFill/>
          <a:ln>
            <a:noFill/>
          </a:ln>
        </p:spPr>
      </p:pic>
      <p:sp>
        <p:nvSpPr>
          <p:cNvPr id="147" name="Google Shape;147;g3f543a8c89b_0_6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48" name="Google Shape;148;g3f543a8c89b_0_619"/>
          <p:cNvSpPr txBox="1">
            <a:spLocks noGrp="1"/>
          </p:cNvSpPr>
          <p:nvPr>
            <p:ph type="title"/>
          </p:nvPr>
        </p:nvSpPr>
        <p:spPr>
          <a:xfrm>
            <a:off x="311700" y="281925"/>
            <a:ext cx="39291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49" name="Google Shape;149;g3f543a8c89b_0_619"/>
          <p:cNvSpPr/>
          <p:nvPr/>
        </p:nvSpPr>
        <p:spPr>
          <a:xfrm>
            <a:off x="556875" y="4710200"/>
            <a:ext cx="4015200" cy="346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g3f543a8c89b_0_619"/>
          <p:cNvSpPr txBox="1"/>
          <p:nvPr/>
        </p:nvSpPr>
        <p:spPr>
          <a:xfrm>
            <a:off x="348948" y="4703625"/>
            <a:ext cx="3863400" cy="3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CSE 160:</a:t>
            </a:r>
            <a:r>
              <a:rPr lang="en" sz="12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Nested Structures</a:t>
            </a:r>
            <a:endParaRPr sz="12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" name="Google Shape;151;g3f543a8c89b_0_619"/>
          <p:cNvSpPr txBox="1">
            <a:spLocks noGrp="1"/>
          </p:cNvSpPr>
          <p:nvPr>
            <p:ph type="body" idx="1"/>
          </p:nvPr>
        </p:nvSpPr>
        <p:spPr>
          <a:xfrm>
            <a:off x="4933875" y="672800"/>
            <a:ext cx="3863400" cy="369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Font typeface="Roboto Mono"/>
              <a:buChar char="●"/>
              <a:defRPr>
                <a:latin typeface="Roboto Mono"/>
                <a:ea typeface="Roboto Mono"/>
                <a:cs typeface="Roboto Mono"/>
                <a:sym typeface="Roboto Mono"/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○"/>
              <a:defRPr>
                <a:latin typeface="Roboto Mono"/>
                <a:ea typeface="Roboto Mono"/>
                <a:cs typeface="Roboto Mono"/>
                <a:sym typeface="Roboto Mono"/>
              </a:defRPr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■"/>
              <a:defRPr>
                <a:latin typeface="Roboto Mono"/>
                <a:ea typeface="Roboto Mono"/>
                <a:cs typeface="Roboto Mono"/>
                <a:sym typeface="Roboto Mono"/>
              </a:defRPr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●"/>
              <a:defRPr>
                <a:latin typeface="Roboto Mono"/>
                <a:ea typeface="Roboto Mono"/>
                <a:cs typeface="Roboto Mono"/>
                <a:sym typeface="Roboto Mono"/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○"/>
              <a:defRPr>
                <a:latin typeface="Roboto Mono"/>
                <a:ea typeface="Roboto Mono"/>
                <a:cs typeface="Roboto Mono"/>
                <a:sym typeface="Roboto Mono"/>
              </a:defRPr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■"/>
              <a:defRPr>
                <a:latin typeface="Roboto Mono"/>
                <a:ea typeface="Roboto Mono"/>
                <a:cs typeface="Roboto Mono"/>
                <a:sym typeface="Roboto Mono"/>
              </a:defRPr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●"/>
              <a:defRPr>
                <a:latin typeface="Roboto Mono"/>
                <a:ea typeface="Roboto Mono"/>
                <a:cs typeface="Roboto Mono"/>
                <a:sym typeface="Roboto Mono"/>
              </a:defRPr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○"/>
              <a:defRPr>
                <a:latin typeface="Roboto Mono"/>
                <a:ea typeface="Roboto Mono"/>
                <a:cs typeface="Roboto Mono"/>
                <a:sym typeface="Roboto Mono"/>
              </a:defRPr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■"/>
              <a:defRPr>
                <a:latin typeface="Roboto Mono"/>
                <a:ea typeface="Roboto Mono"/>
                <a:cs typeface="Roboto Mono"/>
                <a:sym typeface="Roboto Mono"/>
              </a:defRPr>
            </a:lvl9pPr>
          </a:lstStyle>
          <a:p>
            <a:endParaRPr/>
          </a:p>
        </p:txBody>
      </p:sp>
      <p:sp>
        <p:nvSpPr>
          <p:cNvPr id="152" name="Google Shape;152;g3f543a8c89b_0_619"/>
          <p:cNvSpPr txBox="1">
            <a:spLocks noGrp="1"/>
          </p:cNvSpPr>
          <p:nvPr>
            <p:ph type="body" idx="2"/>
          </p:nvPr>
        </p:nvSpPr>
        <p:spPr>
          <a:xfrm>
            <a:off x="339450" y="989325"/>
            <a:ext cx="3873600" cy="348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3f543a8c89b_0_628"/>
          <p:cNvSpPr txBox="1">
            <a:spLocks noGrp="1"/>
          </p:cNvSpPr>
          <p:nvPr>
            <p:ph type="body" idx="1"/>
          </p:nvPr>
        </p:nvSpPr>
        <p:spPr>
          <a:xfrm>
            <a:off x="311700" y="412863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155" name="Google Shape;155;g3f543a8c89b_0_62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3f543a8c89b_0_63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58" name="Google Shape;158;g3f543a8c89b_0_63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59" name="Google Shape;159;g3f543a8c89b_0_63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3f543a8c89b_0_63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mplate Information">
  <p:cSld name="CUSTOM"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3f543a8c89b_0_637"/>
          <p:cNvSpPr txBox="1"/>
          <p:nvPr/>
        </p:nvSpPr>
        <p:spPr>
          <a:xfrm>
            <a:off x="417950" y="316025"/>
            <a:ext cx="45873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Template Information</a:t>
            </a:r>
            <a:endParaRPr sz="1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g3f543a8c89b_0_637"/>
          <p:cNvSpPr txBox="1"/>
          <p:nvPr/>
        </p:nvSpPr>
        <p:spPr>
          <a:xfrm>
            <a:off x="417950" y="856300"/>
            <a:ext cx="62898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This slide template was designed by James Weichert for UW CSE lectures.  </a:t>
            </a:r>
            <a:endParaRPr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g3f543a8c89b_0_637"/>
          <p:cNvSpPr txBox="1"/>
          <p:nvPr/>
        </p:nvSpPr>
        <p:spPr>
          <a:xfrm>
            <a:off x="1249300" y="1345569"/>
            <a:ext cx="13353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Accent Colors</a:t>
            </a:r>
            <a:endParaRPr b="1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g3f543a8c89b_0_637"/>
          <p:cNvSpPr/>
          <p:nvPr/>
        </p:nvSpPr>
        <p:spPr>
          <a:xfrm>
            <a:off x="1126975" y="2227095"/>
            <a:ext cx="336300" cy="3261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g3f543a8c89b_0_637"/>
          <p:cNvSpPr txBox="1"/>
          <p:nvPr/>
        </p:nvSpPr>
        <p:spPr>
          <a:xfrm>
            <a:off x="1626475" y="21658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#475D9A</a:t>
            </a:r>
            <a:endParaRPr sz="1800" b="1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Google Shape;168;g3f543a8c89b_0_637"/>
          <p:cNvSpPr/>
          <p:nvPr/>
        </p:nvSpPr>
        <p:spPr>
          <a:xfrm>
            <a:off x="1126975" y="2675595"/>
            <a:ext cx="336300" cy="3261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Google Shape;169;g3f543a8c89b_0_637"/>
          <p:cNvSpPr txBox="1"/>
          <p:nvPr/>
        </p:nvSpPr>
        <p:spPr>
          <a:xfrm>
            <a:off x="1626475" y="26143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#8264A6</a:t>
            </a:r>
            <a:endParaRPr sz="1800" b="1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g3f543a8c89b_0_637"/>
          <p:cNvSpPr/>
          <p:nvPr/>
        </p:nvSpPr>
        <p:spPr>
          <a:xfrm>
            <a:off x="1126975" y="3124095"/>
            <a:ext cx="336300" cy="3261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1" name="Google Shape;171;g3f543a8c89b_0_637"/>
          <p:cNvSpPr txBox="1"/>
          <p:nvPr/>
        </p:nvSpPr>
        <p:spPr>
          <a:xfrm>
            <a:off x="1626475" y="30628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#577656</a:t>
            </a:r>
            <a:endParaRPr sz="1800" b="1">
              <a:solidFill>
                <a:schemeClr val="accent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g3f543a8c89b_0_637"/>
          <p:cNvSpPr/>
          <p:nvPr/>
        </p:nvSpPr>
        <p:spPr>
          <a:xfrm>
            <a:off x="1126975" y="3572595"/>
            <a:ext cx="336300" cy="3261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Google Shape;173;g3f543a8c89b_0_637"/>
          <p:cNvSpPr txBox="1"/>
          <p:nvPr/>
        </p:nvSpPr>
        <p:spPr>
          <a:xfrm>
            <a:off x="1626475" y="35113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#AB5457</a:t>
            </a:r>
            <a:endParaRPr sz="1800" b="1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" name="Google Shape;174;g3f543a8c89b_0_637"/>
          <p:cNvSpPr/>
          <p:nvPr/>
        </p:nvSpPr>
        <p:spPr>
          <a:xfrm>
            <a:off x="1126975" y="4021095"/>
            <a:ext cx="336300" cy="32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Google Shape;175;g3f543a8c89b_0_637"/>
          <p:cNvSpPr txBox="1"/>
          <p:nvPr/>
        </p:nvSpPr>
        <p:spPr>
          <a:xfrm>
            <a:off x="1626475" y="39598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#AB5457 </a:t>
            </a:r>
            <a:endParaRPr sz="1800" b="1">
              <a:solidFill>
                <a:schemeClr val="accent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" name="Google Shape;176;g3f543a8c89b_0_637"/>
          <p:cNvSpPr txBox="1"/>
          <p:nvPr/>
        </p:nvSpPr>
        <p:spPr>
          <a:xfrm>
            <a:off x="2605096" y="3970293"/>
            <a:ext cx="3363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*</a:t>
            </a:r>
            <a:endParaRPr sz="12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g3f543a8c89b_0_637"/>
          <p:cNvSpPr txBox="1"/>
          <p:nvPr/>
        </p:nvSpPr>
        <p:spPr>
          <a:xfrm>
            <a:off x="1126975" y="4490174"/>
            <a:ext cx="1814400" cy="50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* only WCAG 2.1 AA compliant for large text </a:t>
            </a:r>
            <a:endParaRPr sz="10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8" name="Google Shape;178;g3f543a8c89b_0_637"/>
          <p:cNvSpPr txBox="1"/>
          <p:nvPr/>
        </p:nvSpPr>
        <p:spPr>
          <a:xfrm>
            <a:off x="3664800" y="1345577"/>
            <a:ext cx="18144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Background Colors</a:t>
            </a:r>
            <a:endParaRPr b="1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g3f543a8c89b_0_637"/>
          <p:cNvSpPr/>
          <p:nvPr/>
        </p:nvSpPr>
        <p:spPr>
          <a:xfrm>
            <a:off x="3934650" y="2191395"/>
            <a:ext cx="1274700" cy="397500"/>
          </a:xfrm>
          <a:prstGeom prst="roundRect">
            <a:avLst>
              <a:gd name="adj" fmla="val 16667"/>
            </a:avLst>
          </a:prstGeom>
          <a:solidFill>
            <a:srgbClr val="3A4C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#3A4C7E</a:t>
            </a:r>
            <a:endParaRPr sz="18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g3f543a8c89b_0_637"/>
          <p:cNvSpPr/>
          <p:nvPr/>
        </p:nvSpPr>
        <p:spPr>
          <a:xfrm>
            <a:off x="3934650" y="2639895"/>
            <a:ext cx="1274700" cy="397500"/>
          </a:xfrm>
          <a:prstGeom prst="roundRect">
            <a:avLst>
              <a:gd name="adj" fmla="val 16667"/>
            </a:avLst>
          </a:prstGeom>
          <a:solidFill>
            <a:srgbClr val="5F477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#5F477B</a:t>
            </a:r>
            <a:endParaRPr sz="18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g3f543a8c89b_0_637"/>
          <p:cNvSpPr/>
          <p:nvPr/>
        </p:nvSpPr>
        <p:spPr>
          <a:xfrm>
            <a:off x="3934650" y="3088395"/>
            <a:ext cx="1274700" cy="397500"/>
          </a:xfrm>
          <a:prstGeom prst="roundRect">
            <a:avLst>
              <a:gd name="adj" fmla="val 16667"/>
            </a:avLst>
          </a:prstGeom>
          <a:solidFill>
            <a:srgbClr val="4159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#415940</a:t>
            </a:r>
            <a:endParaRPr sz="18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" name="Google Shape;182;g3f543a8c89b_0_637"/>
          <p:cNvSpPr/>
          <p:nvPr/>
        </p:nvSpPr>
        <p:spPr>
          <a:xfrm>
            <a:off x="3934650" y="3536895"/>
            <a:ext cx="1274700" cy="397500"/>
          </a:xfrm>
          <a:prstGeom prst="roundRect">
            <a:avLst>
              <a:gd name="adj" fmla="val 16667"/>
            </a:avLst>
          </a:prstGeom>
          <a:solidFill>
            <a:srgbClr val="883F4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#883F41</a:t>
            </a:r>
            <a:endParaRPr sz="18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" name="Google Shape;183;g3f543a8c89b_0_637"/>
          <p:cNvSpPr txBox="1"/>
          <p:nvPr/>
        </p:nvSpPr>
        <p:spPr>
          <a:xfrm>
            <a:off x="984250" y="1656213"/>
            <a:ext cx="18654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 least WCAG 2.1 </a:t>
            </a:r>
            <a:r>
              <a:rPr lang="en" sz="10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AA</a:t>
            </a: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compliant on a white background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g3f543a8c89b_0_637"/>
          <p:cNvSpPr txBox="1"/>
          <p:nvPr/>
        </p:nvSpPr>
        <p:spPr>
          <a:xfrm>
            <a:off x="3639300" y="1656213"/>
            <a:ext cx="18654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WCAG 2.1 </a:t>
            </a:r>
            <a:r>
              <a:rPr lang="en" sz="10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AAA</a:t>
            </a: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compliant with white text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Google Shape;185;g3f543a8c89b_0_63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86" name="Google Shape;186;g3f543a8c89b_0_637"/>
          <p:cNvSpPr txBox="1"/>
          <p:nvPr/>
        </p:nvSpPr>
        <p:spPr>
          <a:xfrm>
            <a:off x="6559388" y="1345569"/>
            <a:ext cx="13353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Text Colors</a:t>
            </a:r>
            <a:endParaRPr b="1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Google Shape;187;g3f543a8c89b_0_637"/>
          <p:cNvSpPr/>
          <p:nvPr/>
        </p:nvSpPr>
        <p:spPr>
          <a:xfrm>
            <a:off x="6437063" y="2227095"/>
            <a:ext cx="336300" cy="3261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Google Shape;188;g3f543a8c89b_0_637"/>
          <p:cNvSpPr txBox="1"/>
          <p:nvPr/>
        </p:nvSpPr>
        <p:spPr>
          <a:xfrm>
            <a:off x="6936563" y="21658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#434343</a:t>
            </a:r>
            <a:endParaRPr sz="1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Google Shape;189;g3f543a8c89b_0_637"/>
          <p:cNvSpPr txBox="1"/>
          <p:nvPr/>
        </p:nvSpPr>
        <p:spPr>
          <a:xfrm>
            <a:off x="6294338" y="1656213"/>
            <a:ext cx="18654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 least WCAG 2.1 </a:t>
            </a:r>
            <a:r>
              <a:rPr lang="en" sz="10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AA</a:t>
            </a: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compliant on a white background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Google Shape;190;g3f543a8c89b_0_637"/>
          <p:cNvSpPr/>
          <p:nvPr/>
        </p:nvSpPr>
        <p:spPr>
          <a:xfrm>
            <a:off x="6437063" y="2675595"/>
            <a:ext cx="336300" cy="3261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" name="Google Shape;191;g3f543a8c89b_0_637"/>
          <p:cNvSpPr txBox="1"/>
          <p:nvPr/>
        </p:nvSpPr>
        <p:spPr>
          <a:xfrm>
            <a:off x="6936563" y="26143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#767676</a:t>
            </a:r>
            <a:endParaRPr sz="1800" b="1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Google Shape;192;g3f543a8c89b_0_637"/>
          <p:cNvSpPr txBox="1"/>
          <p:nvPr/>
        </p:nvSpPr>
        <p:spPr>
          <a:xfrm>
            <a:off x="6559388" y="3124107"/>
            <a:ext cx="13353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Misc. Colors</a:t>
            </a:r>
            <a:endParaRPr b="1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g3f543a8c89b_0_637"/>
          <p:cNvSpPr/>
          <p:nvPr/>
        </p:nvSpPr>
        <p:spPr>
          <a:xfrm>
            <a:off x="6437063" y="3892132"/>
            <a:ext cx="336300" cy="32610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g3f543a8c89b_0_637"/>
          <p:cNvSpPr txBox="1"/>
          <p:nvPr/>
        </p:nvSpPr>
        <p:spPr>
          <a:xfrm>
            <a:off x="6936563" y="3830932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rPr>
              <a:t>#DAB153</a:t>
            </a:r>
            <a:endParaRPr sz="1800" b="1">
              <a:solidFill>
                <a:schemeClr val="accent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Google Shape;195;g3f543a8c89b_0_637"/>
          <p:cNvSpPr txBox="1"/>
          <p:nvPr/>
        </p:nvSpPr>
        <p:spPr>
          <a:xfrm>
            <a:off x="6294350" y="3434759"/>
            <a:ext cx="1865400" cy="2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i="1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Only</a:t>
            </a: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 non-text decoration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" name="Google Shape;196;g3f543a8c89b_0_637"/>
          <p:cNvSpPr/>
          <p:nvPr/>
        </p:nvSpPr>
        <p:spPr>
          <a:xfrm>
            <a:off x="3934650" y="4015770"/>
            <a:ext cx="1274700" cy="3975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#FDF6E7</a:t>
            </a:r>
            <a:endParaRPr sz="1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7" name="Google Shape;197;g3f543a8c89b_0_637"/>
          <p:cNvSpPr txBox="1"/>
          <p:nvPr/>
        </p:nvSpPr>
        <p:spPr>
          <a:xfrm>
            <a:off x="5173451" y="3995380"/>
            <a:ext cx="3363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**</a:t>
            </a:r>
            <a:endParaRPr sz="12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8" name="Google Shape;198;g3f543a8c89b_0_637"/>
          <p:cNvSpPr txBox="1"/>
          <p:nvPr/>
        </p:nvSpPr>
        <p:spPr>
          <a:xfrm>
            <a:off x="6253250" y="4490175"/>
            <a:ext cx="1947600" cy="50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** WCAG 2.1 AA compliant with grey,  blue, purple, and green text</a:t>
            </a:r>
            <a:endParaRPr sz="10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g3f543a8c89b_0_79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07" name="Google Shape;207;g3f543a8c89b_0_791"/>
          <p:cNvSpPr/>
          <p:nvPr/>
        </p:nvSpPr>
        <p:spPr>
          <a:xfrm>
            <a:off x="1182313" y="2667746"/>
            <a:ext cx="1029600" cy="393600"/>
          </a:xfrm>
          <a:prstGeom prst="roundRect">
            <a:avLst>
              <a:gd name="adj" fmla="val 18636"/>
            </a:avLst>
          </a:prstGeom>
          <a:solidFill>
            <a:srgbClr val="5F477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CSE 160</a:t>
            </a:r>
            <a:endParaRPr sz="18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8" name="Google Shape;208;g3f543a8c89b_0_791"/>
          <p:cNvSpPr txBox="1">
            <a:spLocks noGrp="1"/>
          </p:cNvSpPr>
          <p:nvPr>
            <p:ph type="subTitle" idx="1"/>
          </p:nvPr>
        </p:nvSpPr>
        <p:spPr>
          <a:xfrm>
            <a:off x="2344275" y="2626049"/>
            <a:ext cx="5729400" cy="47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209" name="Google Shape;209;g3f543a8c89b_0_791"/>
          <p:cNvSpPr txBox="1">
            <a:spLocks noGrp="1"/>
          </p:cNvSpPr>
          <p:nvPr>
            <p:ph type="ctrTitle"/>
          </p:nvPr>
        </p:nvSpPr>
        <p:spPr>
          <a:xfrm>
            <a:off x="1070175" y="1671819"/>
            <a:ext cx="7003500" cy="885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g3f543a8c89b_0_79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12" name="Google Shape;212;g3f543a8c89b_0_796"/>
          <p:cNvSpPr txBox="1">
            <a:spLocks noGrp="1"/>
          </p:cNvSpPr>
          <p:nvPr>
            <p:ph type="title"/>
          </p:nvPr>
        </p:nvSpPr>
        <p:spPr>
          <a:xfrm>
            <a:off x="813300" y="2150850"/>
            <a:ext cx="75174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g3f543a8c89b_0_79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15" name="Google Shape;215;g3f543a8c89b_0_799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520600" cy="354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16" name="Google Shape;216;g3f543a8c89b_0_799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g3ef67936621_0_2183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22" name="Google Shape;22;g3ef67936621_0_2183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3" name="Google Shape;23;g3ef67936621_0_218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g3f543a8c89b_0_80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19" name="Google Shape;219;g3f543a8c89b_0_803"/>
          <p:cNvSpPr txBox="1">
            <a:spLocks noGrp="1"/>
          </p:cNvSpPr>
          <p:nvPr>
            <p:ph type="body" idx="1"/>
          </p:nvPr>
        </p:nvSpPr>
        <p:spPr>
          <a:xfrm>
            <a:off x="311700" y="105053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20" name="Google Shape;220;g3f543a8c89b_0_803"/>
          <p:cNvSpPr txBox="1">
            <a:spLocks noGrp="1"/>
          </p:cNvSpPr>
          <p:nvPr>
            <p:ph type="body" idx="2"/>
          </p:nvPr>
        </p:nvSpPr>
        <p:spPr>
          <a:xfrm>
            <a:off x="4832400" y="105053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21" name="Google Shape;221;g3f543a8c89b_0_803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g3f543a8c89b_0_808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24" name="Google Shape;224;g3f543a8c89b_0_80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g3f543a8c89b_0_8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27" name="Google Shape;227;g3f543a8c89b_0_811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28" name="Google Shape;228;g3f543a8c89b_0_811"/>
          <p:cNvSpPr txBox="1">
            <a:spLocks noGrp="1"/>
          </p:cNvSpPr>
          <p:nvPr>
            <p:ph type="body" idx="1"/>
          </p:nvPr>
        </p:nvSpPr>
        <p:spPr>
          <a:xfrm>
            <a:off x="311700" y="105053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g3f543a8c89b_0_815"/>
          <p:cNvSpPr txBox="1">
            <a:spLocks noGrp="1"/>
          </p:cNvSpPr>
          <p:nvPr>
            <p:ph type="title"/>
          </p:nvPr>
        </p:nvSpPr>
        <p:spPr>
          <a:xfrm>
            <a:off x="1388100" y="480725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231" name="Google Shape;231;g3f543a8c89b_0_8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g3f543a8c89b_0_818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rgbClr val="F7F7F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34" name="Google Shape;234;g3f543a8c89b_0_818" descr="University of Washington &quot;W&quot; logo in purple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533619" y="50956"/>
            <a:ext cx="548700" cy="548700"/>
          </a:xfrm>
          <a:prstGeom prst="rect">
            <a:avLst/>
          </a:prstGeom>
          <a:noFill/>
          <a:ln>
            <a:noFill/>
          </a:ln>
        </p:spPr>
      </p:pic>
      <p:sp>
        <p:nvSpPr>
          <p:cNvPr id="235" name="Google Shape;235;g3f543a8c89b_0_818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236" name="Google Shape;236;g3f543a8c89b_0_818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237" name="Google Shape;237;g3f543a8c89b_0_818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38" name="Google Shape;238;g3f543a8c89b_0_81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39" name="Google Shape;239;g3f543a8c89b_0_818"/>
          <p:cNvSpPr/>
          <p:nvPr/>
        </p:nvSpPr>
        <p:spPr>
          <a:xfrm>
            <a:off x="1147175" y="4663150"/>
            <a:ext cx="3425100" cy="3936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0" name="Google Shape;240;g3f543a8c89b_0_818"/>
          <p:cNvSpPr txBox="1"/>
          <p:nvPr/>
        </p:nvSpPr>
        <p:spPr>
          <a:xfrm>
            <a:off x="348948" y="4703625"/>
            <a:ext cx="3863400" cy="3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CSE 160:</a:t>
            </a:r>
            <a:r>
              <a:rPr lang="en" sz="12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Nested Structures</a:t>
            </a:r>
            <a:endParaRPr sz="12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de Diagram">
  <p:cSld name="SECTION_TITLE_AND_DESCRIPTION_1"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g3f543a8c89b_0_827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rgbClr val="F7F7F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43" name="Google Shape;243;g3f543a8c89b_0_827" descr="University of Washington &quot;W&quot; logo in purple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533619" y="50956"/>
            <a:ext cx="548700" cy="548700"/>
          </a:xfrm>
          <a:prstGeom prst="rect">
            <a:avLst/>
          </a:prstGeom>
          <a:noFill/>
          <a:ln>
            <a:noFill/>
          </a:ln>
        </p:spPr>
      </p:pic>
      <p:sp>
        <p:nvSpPr>
          <p:cNvPr id="244" name="Google Shape;244;g3f543a8c89b_0_82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45" name="Google Shape;245;g3f543a8c89b_0_827"/>
          <p:cNvSpPr txBox="1">
            <a:spLocks noGrp="1"/>
          </p:cNvSpPr>
          <p:nvPr>
            <p:ph type="title"/>
          </p:nvPr>
        </p:nvSpPr>
        <p:spPr>
          <a:xfrm>
            <a:off x="311700" y="281925"/>
            <a:ext cx="39291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46" name="Google Shape;246;g3f543a8c89b_0_827"/>
          <p:cNvSpPr/>
          <p:nvPr/>
        </p:nvSpPr>
        <p:spPr>
          <a:xfrm>
            <a:off x="556875" y="4710200"/>
            <a:ext cx="4015200" cy="346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7" name="Google Shape;247;g3f543a8c89b_0_827"/>
          <p:cNvSpPr txBox="1"/>
          <p:nvPr/>
        </p:nvSpPr>
        <p:spPr>
          <a:xfrm>
            <a:off x="348948" y="4703625"/>
            <a:ext cx="3863400" cy="3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CSE 160:</a:t>
            </a:r>
            <a:r>
              <a:rPr lang="en" sz="12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Nested Structures</a:t>
            </a:r>
            <a:endParaRPr sz="12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8" name="Google Shape;248;g3f543a8c89b_0_827"/>
          <p:cNvSpPr txBox="1">
            <a:spLocks noGrp="1"/>
          </p:cNvSpPr>
          <p:nvPr>
            <p:ph type="body" idx="1"/>
          </p:nvPr>
        </p:nvSpPr>
        <p:spPr>
          <a:xfrm>
            <a:off x="4933875" y="672800"/>
            <a:ext cx="3863400" cy="369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Font typeface="Roboto Mono"/>
              <a:buChar char="●"/>
              <a:defRPr>
                <a:latin typeface="Roboto Mono"/>
                <a:ea typeface="Roboto Mono"/>
                <a:cs typeface="Roboto Mono"/>
                <a:sym typeface="Roboto Mono"/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○"/>
              <a:defRPr>
                <a:latin typeface="Roboto Mono"/>
                <a:ea typeface="Roboto Mono"/>
                <a:cs typeface="Roboto Mono"/>
                <a:sym typeface="Roboto Mono"/>
              </a:defRPr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■"/>
              <a:defRPr>
                <a:latin typeface="Roboto Mono"/>
                <a:ea typeface="Roboto Mono"/>
                <a:cs typeface="Roboto Mono"/>
                <a:sym typeface="Roboto Mono"/>
              </a:defRPr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●"/>
              <a:defRPr>
                <a:latin typeface="Roboto Mono"/>
                <a:ea typeface="Roboto Mono"/>
                <a:cs typeface="Roboto Mono"/>
                <a:sym typeface="Roboto Mono"/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○"/>
              <a:defRPr>
                <a:latin typeface="Roboto Mono"/>
                <a:ea typeface="Roboto Mono"/>
                <a:cs typeface="Roboto Mono"/>
                <a:sym typeface="Roboto Mono"/>
              </a:defRPr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■"/>
              <a:defRPr>
                <a:latin typeface="Roboto Mono"/>
                <a:ea typeface="Roboto Mono"/>
                <a:cs typeface="Roboto Mono"/>
                <a:sym typeface="Roboto Mono"/>
              </a:defRPr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●"/>
              <a:defRPr>
                <a:latin typeface="Roboto Mono"/>
                <a:ea typeface="Roboto Mono"/>
                <a:cs typeface="Roboto Mono"/>
                <a:sym typeface="Roboto Mono"/>
              </a:defRPr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○"/>
              <a:defRPr>
                <a:latin typeface="Roboto Mono"/>
                <a:ea typeface="Roboto Mono"/>
                <a:cs typeface="Roboto Mono"/>
                <a:sym typeface="Roboto Mono"/>
              </a:defRPr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■"/>
              <a:defRPr>
                <a:latin typeface="Roboto Mono"/>
                <a:ea typeface="Roboto Mono"/>
                <a:cs typeface="Roboto Mono"/>
                <a:sym typeface="Roboto Mono"/>
              </a:defRPr>
            </a:lvl9pPr>
          </a:lstStyle>
          <a:p>
            <a:endParaRPr/>
          </a:p>
        </p:txBody>
      </p:sp>
      <p:sp>
        <p:nvSpPr>
          <p:cNvPr id="249" name="Google Shape;249;g3f543a8c89b_0_827"/>
          <p:cNvSpPr txBox="1">
            <a:spLocks noGrp="1"/>
          </p:cNvSpPr>
          <p:nvPr>
            <p:ph type="body" idx="2"/>
          </p:nvPr>
        </p:nvSpPr>
        <p:spPr>
          <a:xfrm>
            <a:off x="339450" y="989325"/>
            <a:ext cx="3873600" cy="348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g3f543a8c89b_0_836"/>
          <p:cNvSpPr txBox="1">
            <a:spLocks noGrp="1"/>
          </p:cNvSpPr>
          <p:nvPr>
            <p:ph type="body" idx="1"/>
          </p:nvPr>
        </p:nvSpPr>
        <p:spPr>
          <a:xfrm>
            <a:off x="311700" y="412863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252" name="Google Shape;252;g3f543a8c89b_0_83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g3f543a8c89b_0_839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255" name="Google Shape;255;g3f543a8c89b_0_839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56" name="Google Shape;256;g3f543a8c89b_0_83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g3f543a8c89b_0_84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mplate Information">
  <p:cSld name="CUSTOM"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g3f543a8c89b_0_845"/>
          <p:cNvSpPr txBox="1"/>
          <p:nvPr/>
        </p:nvSpPr>
        <p:spPr>
          <a:xfrm>
            <a:off x="417950" y="316025"/>
            <a:ext cx="45873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Template Information</a:t>
            </a:r>
            <a:endParaRPr sz="1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1" name="Google Shape;261;g3f543a8c89b_0_845"/>
          <p:cNvSpPr txBox="1"/>
          <p:nvPr/>
        </p:nvSpPr>
        <p:spPr>
          <a:xfrm>
            <a:off x="417950" y="856300"/>
            <a:ext cx="62898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This slide template was designed by James Weichert for UW CSE lectures.  </a:t>
            </a:r>
            <a:endParaRPr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2" name="Google Shape;262;g3f543a8c89b_0_845"/>
          <p:cNvSpPr txBox="1"/>
          <p:nvPr/>
        </p:nvSpPr>
        <p:spPr>
          <a:xfrm>
            <a:off x="1249300" y="1345569"/>
            <a:ext cx="13353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Accent Colors</a:t>
            </a:r>
            <a:endParaRPr b="1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3" name="Google Shape;263;g3f543a8c89b_0_845"/>
          <p:cNvSpPr/>
          <p:nvPr/>
        </p:nvSpPr>
        <p:spPr>
          <a:xfrm>
            <a:off x="1126975" y="2227095"/>
            <a:ext cx="336300" cy="3261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4" name="Google Shape;264;g3f543a8c89b_0_845"/>
          <p:cNvSpPr txBox="1"/>
          <p:nvPr/>
        </p:nvSpPr>
        <p:spPr>
          <a:xfrm>
            <a:off x="1626475" y="21658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#475D9A</a:t>
            </a:r>
            <a:endParaRPr sz="1800" b="1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5" name="Google Shape;265;g3f543a8c89b_0_845"/>
          <p:cNvSpPr/>
          <p:nvPr/>
        </p:nvSpPr>
        <p:spPr>
          <a:xfrm>
            <a:off x="1126975" y="2675595"/>
            <a:ext cx="336300" cy="3261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6" name="Google Shape;266;g3f543a8c89b_0_845"/>
          <p:cNvSpPr txBox="1"/>
          <p:nvPr/>
        </p:nvSpPr>
        <p:spPr>
          <a:xfrm>
            <a:off x="1626475" y="26143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#8264A6</a:t>
            </a:r>
            <a:endParaRPr sz="1800" b="1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7" name="Google Shape;267;g3f543a8c89b_0_845"/>
          <p:cNvSpPr/>
          <p:nvPr/>
        </p:nvSpPr>
        <p:spPr>
          <a:xfrm>
            <a:off x="1126975" y="3124095"/>
            <a:ext cx="336300" cy="3261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8" name="Google Shape;268;g3f543a8c89b_0_845"/>
          <p:cNvSpPr txBox="1"/>
          <p:nvPr/>
        </p:nvSpPr>
        <p:spPr>
          <a:xfrm>
            <a:off x="1626475" y="30628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#577656</a:t>
            </a:r>
            <a:endParaRPr sz="1800" b="1">
              <a:solidFill>
                <a:schemeClr val="accent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9" name="Google Shape;269;g3f543a8c89b_0_845"/>
          <p:cNvSpPr/>
          <p:nvPr/>
        </p:nvSpPr>
        <p:spPr>
          <a:xfrm>
            <a:off x="1126975" y="3572595"/>
            <a:ext cx="336300" cy="3261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0" name="Google Shape;270;g3f543a8c89b_0_845"/>
          <p:cNvSpPr txBox="1"/>
          <p:nvPr/>
        </p:nvSpPr>
        <p:spPr>
          <a:xfrm>
            <a:off x="1626475" y="35113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#AB5457</a:t>
            </a:r>
            <a:endParaRPr sz="1800" b="1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1" name="Google Shape;271;g3f543a8c89b_0_845"/>
          <p:cNvSpPr/>
          <p:nvPr/>
        </p:nvSpPr>
        <p:spPr>
          <a:xfrm>
            <a:off x="1126975" y="4021095"/>
            <a:ext cx="336300" cy="32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2" name="Google Shape;272;g3f543a8c89b_0_845"/>
          <p:cNvSpPr txBox="1"/>
          <p:nvPr/>
        </p:nvSpPr>
        <p:spPr>
          <a:xfrm>
            <a:off x="1626475" y="39598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#AB5457 </a:t>
            </a:r>
            <a:endParaRPr sz="1800" b="1">
              <a:solidFill>
                <a:schemeClr val="accent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3" name="Google Shape;273;g3f543a8c89b_0_845"/>
          <p:cNvSpPr txBox="1"/>
          <p:nvPr/>
        </p:nvSpPr>
        <p:spPr>
          <a:xfrm>
            <a:off x="2605096" y="3970293"/>
            <a:ext cx="3363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*</a:t>
            </a:r>
            <a:endParaRPr sz="12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4" name="Google Shape;274;g3f543a8c89b_0_845"/>
          <p:cNvSpPr txBox="1"/>
          <p:nvPr/>
        </p:nvSpPr>
        <p:spPr>
          <a:xfrm>
            <a:off x="1126975" y="4490174"/>
            <a:ext cx="1814400" cy="50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* only WCAG 2.1 AA compliant for large text </a:t>
            </a:r>
            <a:endParaRPr sz="10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5" name="Google Shape;275;g3f543a8c89b_0_845"/>
          <p:cNvSpPr txBox="1"/>
          <p:nvPr/>
        </p:nvSpPr>
        <p:spPr>
          <a:xfrm>
            <a:off x="3664800" y="1345577"/>
            <a:ext cx="18144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Background Colors</a:t>
            </a:r>
            <a:endParaRPr b="1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6" name="Google Shape;276;g3f543a8c89b_0_845"/>
          <p:cNvSpPr/>
          <p:nvPr/>
        </p:nvSpPr>
        <p:spPr>
          <a:xfrm>
            <a:off x="3934650" y="2191395"/>
            <a:ext cx="1274700" cy="397500"/>
          </a:xfrm>
          <a:prstGeom prst="roundRect">
            <a:avLst>
              <a:gd name="adj" fmla="val 16667"/>
            </a:avLst>
          </a:prstGeom>
          <a:solidFill>
            <a:srgbClr val="3A4C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#3A4C7E</a:t>
            </a:r>
            <a:endParaRPr sz="18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7" name="Google Shape;277;g3f543a8c89b_0_845"/>
          <p:cNvSpPr/>
          <p:nvPr/>
        </p:nvSpPr>
        <p:spPr>
          <a:xfrm>
            <a:off x="3934650" y="2639895"/>
            <a:ext cx="1274700" cy="397500"/>
          </a:xfrm>
          <a:prstGeom prst="roundRect">
            <a:avLst>
              <a:gd name="adj" fmla="val 16667"/>
            </a:avLst>
          </a:prstGeom>
          <a:solidFill>
            <a:srgbClr val="5F477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#5F477B</a:t>
            </a:r>
            <a:endParaRPr sz="18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8" name="Google Shape;278;g3f543a8c89b_0_845"/>
          <p:cNvSpPr/>
          <p:nvPr/>
        </p:nvSpPr>
        <p:spPr>
          <a:xfrm>
            <a:off x="3934650" y="3088395"/>
            <a:ext cx="1274700" cy="397500"/>
          </a:xfrm>
          <a:prstGeom prst="roundRect">
            <a:avLst>
              <a:gd name="adj" fmla="val 16667"/>
            </a:avLst>
          </a:prstGeom>
          <a:solidFill>
            <a:srgbClr val="4159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#415940</a:t>
            </a:r>
            <a:endParaRPr sz="18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9" name="Google Shape;279;g3f543a8c89b_0_845"/>
          <p:cNvSpPr/>
          <p:nvPr/>
        </p:nvSpPr>
        <p:spPr>
          <a:xfrm>
            <a:off x="3934650" y="3536895"/>
            <a:ext cx="1274700" cy="397500"/>
          </a:xfrm>
          <a:prstGeom prst="roundRect">
            <a:avLst>
              <a:gd name="adj" fmla="val 16667"/>
            </a:avLst>
          </a:prstGeom>
          <a:solidFill>
            <a:srgbClr val="883F4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#883F41</a:t>
            </a:r>
            <a:endParaRPr sz="18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0" name="Google Shape;280;g3f543a8c89b_0_845"/>
          <p:cNvSpPr txBox="1"/>
          <p:nvPr/>
        </p:nvSpPr>
        <p:spPr>
          <a:xfrm>
            <a:off x="984250" y="1656213"/>
            <a:ext cx="18654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 least WCAG 2.1 </a:t>
            </a:r>
            <a:r>
              <a:rPr lang="en" sz="10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AA</a:t>
            </a: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compliant on a white background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1" name="Google Shape;281;g3f543a8c89b_0_845"/>
          <p:cNvSpPr txBox="1"/>
          <p:nvPr/>
        </p:nvSpPr>
        <p:spPr>
          <a:xfrm>
            <a:off x="3639300" y="1656213"/>
            <a:ext cx="18654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WCAG 2.1 </a:t>
            </a:r>
            <a:r>
              <a:rPr lang="en" sz="10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AAA</a:t>
            </a: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compliant with white text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2" name="Google Shape;282;g3f543a8c89b_0_84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83" name="Google Shape;283;g3f543a8c89b_0_845"/>
          <p:cNvSpPr txBox="1"/>
          <p:nvPr/>
        </p:nvSpPr>
        <p:spPr>
          <a:xfrm>
            <a:off x="6559388" y="1345569"/>
            <a:ext cx="13353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Text Colors</a:t>
            </a:r>
            <a:endParaRPr b="1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4" name="Google Shape;284;g3f543a8c89b_0_845"/>
          <p:cNvSpPr/>
          <p:nvPr/>
        </p:nvSpPr>
        <p:spPr>
          <a:xfrm>
            <a:off x="6437063" y="2227095"/>
            <a:ext cx="336300" cy="3261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5" name="Google Shape;285;g3f543a8c89b_0_845"/>
          <p:cNvSpPr txBox="1"/>
          <p:nvPr/>
        </p:nvSpPr>
        <p:spPr>
          <a:xfrm>
            <a:off x="6936563" y="21658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#434343</a:t>
            </a:r>
            <a:endParaRPr sz="1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6" name="Google Shape;286;g3f543a8c89b_0_845"/>
          <p:cNvSpPr txBox="1"/>
          <p:nvPr/>
        </p:nvSpPr>
        <p:spPr>
          <a:xfrm>
            <a:off x="6294338" y="1656213"/>
            <a:ext cx="18654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 least WCAG 2.1 </a:t>
            </a:r>
            <a:r>
              <a:rPr lang="en" sz="10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AA</a:t>
            </a: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compliant on a white background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7" name="Google Shape;287;g3f543a8c89b_0_845"/>
          <p:cNvSpPr/>
          <p:nvPr/>
        </p:nvSpPr>
        <p:spPr>
          <a:xfrm>
            <a:off x="6437063" y="2675595"/>
            <a:ext cx="336300" cy="3261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8" name="Google Shape;288;g3f543a8c89b_0_845"/>
          <p:cNvSpPr txBox="1"/>
          <p:nvPr/>
        </p:nvSpPr>
        <p:spPr>
          <a:xfrm>
            <a:off x="6936563" y="26143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#767676</a:t>
            </a:r>
            <a:endParaRPr sz="1800" b="1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9" name="Google Shape;289;g3f543a8c89b_0_845"/>
          <p:cNvSpPr txBox="1"/>
          <p:nvPr/>
        </p:nvSpPr>
        <p:spPr>
          <a:xfrm>
            <a:off x="6559388" y="3124107"/>
            <a:ext cx="13353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Misc. Colors</a:t>
            </a:r>
            <a:endParaRPr b="1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0" name="Google Shape;290;g3f543a8c89b_0_845"/>
          <p:cNvSpPr/>
          <p:nvPr/>
        </p:nvSpPr>
        <p:spPr>
          <a:xfrm>
            <a:off x="6437063" y="3892132"/>
            <a:ext cx="336300" cy="32610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1" name="Google Shape;291;g3f543a8c89b_0_845"/>
          <p:cNvSpPr txBox="1"/>
          <p:nvPr/>
        </p:nvSpPr>
        <p:spPr>
          <a:xfrm>
            <a:off x="6936563" y="3830932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rPr>
              <a:t>#DAB153</a:t>
            </a:r>
            <a:endParaRPr sz="1800" b="1">
              <a:solidFill>
                <a:schemeClr val="accent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2" name="Google Shape;292;g3f543a8c89b_0_845"/>
          <p:cNvSpPr txBox="1"/>
          <p:nvPr/>
        </p:nvSpPr>
        <p:spPr>
          <a:xfrm>
            <a:off x="6294350" y="3434759"/>
            <a:ext cx="1865400" cy="2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i="1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Only</a:t>
            </a: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 non-text decoration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3" name="Google Shape;293;g3f543a8c89b_0_845"/>
          <p:cNvSpPr/>
          <p:nvPr/>
        </p:nvSpPr>
        <p:spPr>
          <a:xfrm>
            <a:off x="3934650" y="4015770"/>
            <a:ext cx="1274700" cy="3975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#FDF6E7</a:t>
            </a:r>
            <a:endParaRPr sz="1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4" name="Google Shape;294;g3f543a8c89b_0_845"/>
          <p:cNvSpPr txBox="1"/>
          <p:nvPr/>
        </p:nvSpPr>
        <p:spPr>
          <a:xfrm>
            <a:off x="5173451" y="3995380"/>
            <a:ext cx="3363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**</a:t>
            </a:r>
            <a:endParaRPr sz="12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5" name="Google Shape;295;g3f543a8c89b_0_845"/>
          <p:cNvSpPr txBox="1"/>
          <p:nvPr/>
        </p:nvSpPr>
        <p:spPr>
          <a:xfrm>
            <a:off x="6253250" y="4490175"/>
            <a:ext cx="1947600" cy="50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** WCAG 2.1 AA compliant with grey,  blue, purple, and green text</a:t>
            </a:r>
            <a:endParaRPr sz="10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de Diagram">
  <p:cSld name="SECTION_TITLE_AND_DESCRIPTION_1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g3ef67936621_0_2171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rgbClr val="F7F7F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6" name="Google Shape;26;g3ef67936621_0_2171" descr="University of Washington &quot;W&quot; logo in purple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533619" y="50956"/>
            <a:ext cx="548700" cy="548700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Google Shape;27;g3ef67936621_0_217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8" name="Google Shape;28;g3ef67936621_0_2171"/>
          <p:cNvSpPr txBox="1">
            <a:spLocks noGrp="1"/>
          </p:cNvSpPr>
          <p:nvPr>
            <p:ph type="title"/>
          </p:nvPr>
        </p:nvSpPr>
        <p:spPr>
          <a:xfrm>
            <a:off x="311700" y="281925"/>
            <a:ext cx="39291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9" name="Google Shape;29;g3ef67936621_0_2171"/>
          <p:cNvSpPr/>
          <p:nvPr/>
        </p:nvSpPr>
        <p:spPr>
          <a:xfrm>
            <a:off x="556875" y="4710200"/>
            <a:ext cx="4015200" cy="346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Google Shape;30;g3ef67936621_0_2171"/>
          <p:cNvSpPr txBox="1"/>
          <p:nvPr/>
        </p:nvSpPr>
        <p:spPr>
          <a:xfrm>
            <a:off x="348948" y="4703625"/>
            <a:ext cx="3863400" cy="3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" sz="12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CSE 160:</a:t>
            </a:r>
            <a:r>
              <a:rPr lang="en" sz="12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File I/O + Dictionaries</a:t>
            </a:r>
            <a:endParaRPr sz="120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" name="Google Shape;31;g3ef67936621_0_2171"/>
          <p:cNvSpPr txBox="1">
            <a:spLocks noGrp="1"/>
          </p:cNvSpPr>
          <p:nvPr>
            <p:ph type="body" idx="1"/>
          </p:nvPr>
        </p:nvSpPr>
        <p:spPr>
          <a:xfrm>
            <a:off x="4933875" y="672800"/>
            <a:ext cx="3863400" cy="369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Roboto Mono"/>
              <a:buChar char="●"/>
              <a:defRPr>
                <a:latin typeface="Roboto Mono"/>
                <a:ea typeface="Roboto Mono"/>
                <a:cs typeface="Roboto Mono"/>
                <a:sym typeface="Roboto Mono"/>
              </a:defRPr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○"/>
              <a:defRPr>
                <a:latin typeface="Roboto Mono"/>
                <a:ea typeface="Roboto Mono"/>
                <a:cs typeface="Roboto Mono"/>
                <a:sym typeface="Roboto Mono"/>
              </a:defRPr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■"/>
              <a:defRPr>
                <a:latin typeface="Roboto Mono"/>
                <a:ea typeface="Roboto Mono"/>
                <a:cs typeface="Roboto Mono"/>
                <a:sym typeface="Roboto Mono"/>
              </a:defRPr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●"/>
              <a:defRPr>
                <a:latin typeface="Roboto Mono"/>
                <a:ea typeface="Roboto Mono"/>
                <a:cs typeface="Roboto Mono"/>
                <a:sym typeface="Roboto Mono"/>
              </a:defRPr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○"/>
              <a:defRPr>
                <a:latin typeface="Roboto Mono"/>
                <a:ea typeface="Roboto Mono"/>
                <a:cs typeface="Roboto Mono"/>
                <a:sym typeface="Roboto Mono"/>
              </a:defRPr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■"/>
              <a:defRPr>
                <a:latin typeface="Roboto Mono"/>
                <a:ea typeface="Roboto Mono"/>
                <a:cs typeface="Roboto Mono"/>
                <a:sym typeface="Roboto Mono"/>
              </a:defRPr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●"/>
              <a:defRPr>
                <a:latin typeface="Roboto Mono"/>
                <a:ea typeface="Roboto Mono"/>
                <a:cs typeface="Roboto Mono"/>
                <a:sym typeface="Roboto Mono"/>
              </a:defRPr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○"/>
              <a:defRPr>
                <a:latin typeface="Roboto Mono"/>
                <a:ea typeface="Roboto Mono"/>
                <a:cs typeface="Roboto Mono"/>
                <a:sym typeface="Roboto Mono"/>
              </a:defRPr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■"/>
              <a:defRPr>
                <a:latin typeface="Roboto Mono"/>
                <a:ea typeface="Roboto Mono"/>
                <a:cs typeface="Roboto Mono"/>
                <a:sym typeface="Roboto Mono"/>
              </a:defRPr>
            </a:lvl9pPr>
          </a:lstStyle>
          <a:p>
            <a:endParaRPr/>
          </a:p>
        </p:txBody>
      </p:sp>
      <p:sp>
        <p:nvSpPr>
          <p:cNvPr id="32" name="Google Shape;32;g3ef67936621_0_2171"/>
          <p:cNvSpPr txBox="1">
            <a:spLocks noGrp="1"/>
          </p:cNvSpPr>
          <p:nvPr>
            <p:ph type="body" idx="2"/>
          </p:nvPr>
        </p:nvSpPr>
        <p:spPr>
          <a:xfrm>
            <a:off x="339450" y="989325"/>
            <a:ext cx="3873600" cy="348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g3ef67936621_0_214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5" name="Google Shape;35;g3ef67936621_0_2140"/>
          <p:cNvSpPr txBox="1">
            <a:spLocks noGrp="1"/>
          </p:cNvSpPr>
          <p:nvPr>
            <p:ph type="title"/>
          </p:nvPr>
        </p:nvSpPr>
        <p:spPr>
          <a:xfrm>
            <a:off x="813300" y="2150850"/>
            <a:ext cx="75174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g3ef67936621_0_214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8" name="Google Shape;38;g3ef67936621_0_2147"/>
          <p:cNvSpPr txBox="1">
            <a:spLocks noGrp="1"/>
          </p:cNvSpPr>
          <p:nvPr>
            <p:ph type="body" idx="1"/>
          </p:nvPr>
        </p:nvSpPr>
        <p:spPr>
          <a:xfrm>
            <a:off x="311700" y="105053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9" name="Google Shape;39;g3ef67936621_0_2147"/>
          <p:cNvSpPr txBox="1">
            <a:spLocks noGrp="1"/>
          </p:cNvSpPr>
          <p:nvPr>
            <p:ph type="body" idx="2"/>
          </p:nvPr>
        </p:nvSpPr>
        <p:spPr>
          <a:xfrm>
            <a:off x="4832400" y="105053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g3ef67936621_0_2147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g3ef67936621_0_2152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g3ef67936621_0_215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g3ef67936621_0_215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6" name="Google Shape;46;g3ef67936621_0_2155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g3ef67936621_0_2155"/>
          <p:cNvSpPr txBox="1">
            <a:spLocks noGrp="1"/>
          </p:cNvSpPr>
          <p:nvPr>
            <p:ph type="body" idx="1"/>
          </p:nvPr>
        </p:nvSpPr>
        <p:spPr>
          <a:xfrm>
            <a:off x="311700" y="105053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g3ef67936621_0_2159"/>
          <p:cNvSpPr txBox="1">
            <a:spLocks noGrp="1"/>
          </p:cNvSpPr>
          <p:nvPr>
            <p:ph type="title"/>
          </p:nvPr>
        </p:nvSpPr>
        <p:spPr>
          <a:xfrm>
            <a:off x="1388100" y="480725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50" name="Google Shape;50;g3ef67936621_0_215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9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Relationship Id="rId1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g3ef67936621_0_2129" descr="University of Washington &quot;W&quot; logo in purple"/>
          <p:cNvPicPr preferRelativeResize="0"/>
          <p:nvPr/>
        </p:nvPicPr>
        <p:blipFill rotWithShape="1">
          <a:blip r:embed="rId15">
            <a:alphaModFix/>
          </a:blip>
          <a:srcRect/>
          <a:stretch/>
        </p:blipFill>
        <p:spPr>
          <a:xfrm>
            <a:off x="8533619" y="50956"/>
            <a:ext cx="548700" cy="54870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7;g3ef67936621_0_212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8" name="Google Shape;8;g3ef67936621_0_2129"/>
          <p:cNvSpPr txBox="1"/>
          <p:nvPr/>
        </p:nvSpPr>
        <p:spPr>
          <a:xfrm>
            <a:off x="2640300" y="4703625"/>
            <a:ext cx="3863400" cy="3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" sz="12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CSE 160:</a:t>
            </a:r>
            <a:r>
              <a:rPr lang="en" sz="12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Nested Structures</a:t>
            </a:r>
            <a:endParaRPr sz="120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" name="Google Shape;9;g3ef67936621_0_2129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520600" cy="354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○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■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○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■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○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■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g3ef67936621_0_2129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Google Shape;103;g3f543a8c89b_0_577" descr="University of Washington &quot;W&quot; logo in purple"/>
          <p:cNvPicPr preferRelativeResize="0"/>
          <p:nvPr/>
        </p:nvPicPr>
        <p:blipFill>
          <a:blip r:embed="rId15">
            <a:alphaModFix/>
          </a:blip>
          <a:stretch>
            <a:fillRect/>
          </a:stretch>
        </p:blipFill>
        <p:spPr>
          <a:xfrm>
            <a:off x="8533619" y="50956"/>
            <a:ext cx="548700" cy="548700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g3f543a8c89b_0_57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05" name="Google Shape;105;g3f543a8c89b_0_577"/>
          <p:cNvSpPr txBox="1"/>
          <p:nvPr/>
        </p:nvSpPr>
        <p:spPr>
          <a:xfrm>
            <a:off x="2640300" y="4703625"/>
            <a:ext cx="3863400" cy="3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CSE 160:</a:t>
            </a:r>
            <a:r>
              <a:rPr lang="en" sz="12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Nested Structres</a:t>
            </a:r>
            <a:endParaRPr sz="12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g3f543a8c89b_0_577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520600" cy="354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○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■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○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■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○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■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7" name="Google Shape;107;g3f543a8c89b_0_577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0" name="Google Shape;200;g3f543a8c89b_0_785" descr="University of Washington &quot;W&quot; logo in purple"/>
          <p:cNvPicPr preferRelativeResize="0"/>
          <p:nvPr/>
        </p:nvPicPr>
        <p:blipFill>
          <a:blip r:embed="rId15">
            <a:alphaModFix/>
          </a:blip>
          <a:stretch>
            <a:fillRect/>
          </a:stretch>
        </p:blipFill>
        <p:spPr>
          <a:xfrm>
            <a:off x="8533619" y="50956"/>
            <a:ext cx="548700" cy="548700"/>
          </a:xfrm>
          <a:prstGeom prst="rect">
            <a:avLst/>
          </a:prstGeom>
          <a:noFill/>
          <a:ln>
            <a:noFill/>
          </a:ln>
        </p:spPr>
      </p:pic>
      <p:sp>
        <p:nvSpPr>
          <p:cNvPr id="201" name="Google Shape;201;g3f543a8c89b_0_78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02" name="Google Shape;202;g3f543a8c89b_0_785"/>
          <p:cNvSpPr txBox="1"/>
          <p:nvPr/>
        </p:nvSpPr>
        <p:spPr>
          <a:xfrm>
            <a:off x="2640300" y="4703625"/>
            <a:ext cx="3863400" cy="3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CSE 160:</a:t>
            </a:r>
            <a:r>
              <a:rPr lang="en" sz="12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Nested Structres</a:t>
            </a:r>
            <a:endParaRPr sz="12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3" name="Google Shape;203;g3f543a8c89b_0_785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520600" cy="354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○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■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○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■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○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■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4" name="Google Shape;204;g3f543a8c89b_0_785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courses.cs.washington.edu/courses/cse160/26su/programming_activities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Relationship Id="rId6" Type="http://schemas.openxmlformats.org/officeDocument/2006/relationships/hyperlink" Target="https://docs.google.com/forms/d/e/1FAIpQLSdobLZObAv4EYxxOixt0d1TR5JGCLzKaDcTZwJmsMgrsYj_qw/viewform?usp=dialog" TargetMode="External"/><Relationship Id="rId5" Type="http://schemas.openxmlformats.org/officeDocument/2006/relationships/hyperlink" Target="https://edstem.org/us/courses/99670/discussion/8171660" TargetMode="External"/><Relationship Id="rId4" Type="http://schemas.openxmlformats.org/officeDocument/2006/relationships/hyperlink" Target="https://courses.cs.washington.edu/courses/cse160/26su/homework/a4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jupyter.rttl.uw.edu/2026-summer-cse-160-a/hub/user-redirect/lab/tree/COURSE_MATERIALS/lectures/lec13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g3ef6940a823_0_319"/>
          <p:cNvSpPr txBox="1">
            <a:spLocks noGrp="1"/>
          </p:cNvSpPr>
          <p:nvPr>
            <p:ph type="subTitle" idx="1"/>
          </p:nvPr>
        </p:nvSpPr>
        <p:spPr>
          <a:xfrm>
            <a:off x="2344275" y="2626049"/>
            <a:ext cx="5729400" cy="47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n"/>
              <a:t>Summer 2026</a:t>
            </a:r>
            <a:endParaRPr/>
          </a:p>
        </p:txBody>
      </p:sp>
      <p:sp>
        <p:nvSpPr>
          <p:cNvPr id="301" name="Google Shape;301;g3ef6940a823_0_319"/>
          <p:cNvSpPr txBox="1">
            <a:spLocks noGrp="1"/>
          </p:cNvSpPr>
          <p:nvPr>
            <p:ph type="ctrTitle"/>
          </p:nvPr>
        </p:nvSpPr>
        <p:spPr>
          <a:xfrm>
            <a:off x="1070175" y="1671819"/>
            <a:ext cx="7003500" cy="88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en"/>
              <a:t>Nested Structures</a:t>
            </a:r>
            <a:endParaRPr/>
          </a:p>
        </p:txBody>
      </p:sp>
      <p:sp>
        <p:nvSpPr>
          <p:cNvPr id="302" name="Google Shape;302;g3ef6940a823_0_319"/>
          <p:cNvSpPr/>
          <p:nvPr/>
        </p:nvSpPr>
        <p:spPr>
          <a:xfrm>
            <a:off x="138846" y="4717784"/>
            <a:ext cx="664500" cy="296400"/>
          </a:xfrm>
          <a:prstGeom prst="roundRect">
            <a:avLst>
              <a:gd name="adj" fmla="val 18636"/>
            </a:avLst>
          </a:prstGeom>
          <a:solidFill>
            <a:srgbClr val="4159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Sli.do</a:t>
            </a:r>
            <a:endParaRPr sz="1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3" name="Google Shape;303;g3ef6940a823_0_319"/>
          <p:cNvSpPr txBox="1"/>
          <p:nvPr/>
        </p:nvSpPr>
        <p:spPr>
          <a:xfrm>
            <a:off x="849528" y="4666069"/>
            <a:ext cx="858900" cy="38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1" i="0" u="none" strike="noStrike" cap="none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#cse160</a:t>
            </a:r>
            <a:endParaRPr sz="1400" b="1" i="0" u="none" strike="noStrike" cap="none">
              <a:solidFill>
                <a:schemeClr val="accent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4" name="Google Shape;304;g3ef6940a823_0_3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"/>
              <a:t>1</a:t>
            </a:fld>
            <a:endParaRPr/>
          </a:p>
        </p:txBody>
      </p:sp>
      <p:sp>
        <p:nvSpPr>
          <p:cNvPr id="305" name="Google Shape;305;g3ef6940a823_0_319"/>
          <p:cNvSpPr txBox="1"/>
          <p:nvPr/>
        </p:nvSpPr>
        <p:spPr>
          <a:xfrm>
            <a:off x="7787175" y="3530275"/>
            <a:ext cx="12858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Questions?</a:t>
            </a:r>
            <a:endParaRPr sz="1800" b="1" i="0" u="none" strike="noStrike" cap="none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06" name="Google Shape;306;g3ef6940a823_0_31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70173" y="414976"/>
            <a:ext cx="1495600" cy="1128649"/>
          </a:xfrm>
          <a:prstGeom prst="rect">
            <a:avLst/>
          </a:prstGeom>
          <a:noFill/>
          <a:ln>
            <a:noFill/>
          </a:ln>
        </p:spPr>
      </p:pic>
      <p:pic>
        <p:nvPicPr>
          <p:cNvPr id="307" name="Google Shape;307;g3ef6940a823_0_319" title="slido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862562" y="3925326"/>
            <a:ext cx="1135030" cy="1128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6">
          <a:extLst>
            <a:ext uri="{FF2B5EF4-FFF2-40B4-BE49-F238E27FC236}">
              <a16:creationId xmlns:a16="http://schemas.microsoft.com/office/drawing/2014/main" id="{95C9D5B3-CF12-B76F-5B31-1D0C3B0E7B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Google Shape;397;g3f543a8c89b_0_420">
            <a:extLst>
              <a:ext uri="{FF2B5EF4-FFF2-40B4-BE49-F238E27FC236}">
                <a16:creationId xmlns:a16="http://schemas.microsoft.com/office/drawing/2014/main" id="{3A947BA4-E43E-E17D-B3AF-5B0C589A8C68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10</a:t>
            </a:fld>
            <a:endParaRPr/>
          </a:p>
        </p:txBody>
      </p:sp>
      <p:sp>
        <p:nvSpPr>
          <p:cNvPr id="398" name="Google Shape;398;g3f543a8c89b_0_420">
            <a:extLst>
              <a:ext uri="{FF2B5EF4-FFF2-40B4-BE49-F238E27FC236}">
                <a16:creationId xmlns:a16="http://schemas.microsoft.com/office/drawing/2014/main" id="{2C95B0B3-1636-D64E-CE9D-C05DCE5E145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3"/>
                </a:solidFill>
              </a:rPr>
              <a:t>Example 1: </a:t>
            </a:r>
            <a:r>
              <a:rPr lang="en"/>
              <a:t>Nest-maxing</a:t>
            </a:r>
            <a:endParaRPr/>
          </a:p>
        </p:txBody>
      </p:sp>
      <p:sp>
        <p:nvSpPr>
          <p:cNvPr id="399" name="Google Shape;399;g3f543a8c89b_0_420">
            <a:extLst>
              <a:ext uri="{FF2B5EF4-FFF2-40B4-BE49-F238E27FC236}">
                <a16:creationId xmlns:a16="http://schemas.microsoft.com/office/drawing/2014/main" id="{0087FEF5-7928-7AC7-C674-86C257DDC2A9}"/>
              </a:ext>
            </a:extLst>
          </p:cNvPr>
          <p:cNvSpPr/>
          <p:nvPr/>
        </p:nvSpPr>
        <p:spPr>
          <a:xfrm>
            <a:off x="1458150" y="1983100"/>
            <a:ext cx="7126174" cy="707400"/>
          </a:xfrm>
          <a:prstGeom prst="roundRect">
            <a:avLst>
              <a:gd name="adj" fmla="val 13974"/>
            </a:avLst>
          </a:prstGeom>
          <a:solidFill>
            <a:srgbClr val="FDF6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pixel_grid </a:t>
            </a:r>
            <a:r>
              <a:rPr lang="en" b="1" dirty="0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[[[</a:t>
            </a:r>
            <a:r>
              <a:rPr lang="en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128</a:t>
            </a:r>
            <a:r>
              <a:rPr lang="en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50</a:t>
            </a:r>
            <a:r>
              <a:rPr lang="en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20</a:t>
            </a:r>
            <a:r>
              <a:rPr lang="en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], [</a:t>
            </a:r>
            <a:r>
              <a:rPr lang="en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50</a:t>
            </a:r>
            <a:r>
              <a:rPr lang="en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50</a:t>
            </a:r>
            <a:r>
              <a:rPr lang="en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60</a:t>
            </a:r>
            <a:r>
              <a:rPr lang="en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]],</a:t>
            </a:r>
            <a:endParaRPr dirty="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	     [[</a:t>
            </a:r>
            <a:r>
              <a:rPr lang="en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75</a:t>
            </a:r>
            <a:r>
              <a:rPr lang="en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67</a:t>
            </a:r>
            <a:r>
              <a:rPr lang="en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90</a:t>
            </a:r>
            <a:r>
              <a:rPr lang="en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], [</a:t>
            </a:r>
            <a:r>
              <a:rPr lang="en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42</a:t>
            </a:r>
            <a:r>
              <a:rPr lang="en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240</a:t>
            </a:r>
            <a:r>
              <a:rPr lang="en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100</a:t>
            </a:r>
            <a:r>
              <a:rPr lang="en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]]]</a:t>
            </a:r>
            <a:endParaRPr dirty="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400" name="Google Shape;400;g3f543a8c89b_0_420">
            <a:extLst>
              <a:ext uri="{FF2B5EF4-FFF2-40B4-BE49-F238E27FC236}">
                <a16:creationId xmlns:a16="http://schemas.microsoft.com/office/drawing/2014/main" id="{78EA7227-64BF-3817-9A48-83B33869C3A0}"/>
              </a:ext>
            </a:extLst>
          </p:cNvPr>
          <p:cNvSpPr txBox="1"/>
          <p:nvPr/>
        </p:nvSpPr>
        <p:spPr>
          <a:xfrm>
            <a:off x="311700" y="1135450"/>
            <a:ext cx="6339600" cy="83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 are given a </a:t>
            </a:r>
            <a:r>
              <a:rPr lang="en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triply-nested list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</a:t>
            </a:r>
            <a:r>
              <a:rPr lang="en" sz="16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pixel_grid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representing a grid of color pixels (each with </a:t>
            </a:r>
            <a:r>
              <a:rPr lang="en" sz="1800" b="1" u="sng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R</a:t>
            </a:r>
            <a:r>
              <a:rPr lang="en" sz="1800" b="1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ed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" sz="1800" b="1" u="sng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G</a:t>
            </a:r>
            <a:r>
              <a:rPr lang="en" sz="1800" b="1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reen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and </a:t>
            </a:r>
            <a:r>
              <a:rPr lang="en" sz="1800" b="1" u="sng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B</a:t>
            </a:r>
            <a:r>
              <a:rPr lang="en" sz="1800" b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lue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values). </a:t>
            </a:r>
            <a:endParaRPr sz="1800" b="1" i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01" name="Google Shape;401;g3f543a8c89b_0_420">
            <a:extLst>
              <a:ext uri="{FF2B5EF4-FFF2-40B4-BE49-F238E27FC236}">
                <a16:creationId xmlns:a16="http://schemas.microsoft.com/office/drawing/2014/main" id="{512DBB6C-528A-DBDF-166D-61F3C2587CA1}"/>
              </a:ext>
            </a:extLst>
          </p:cNvPr>
          <p:cNvGrpSpPr/>
          <p:nvPr/>
        </p:nvGrpSpPr>
        <p:grpSpPr>
          <a:xfrm>
            <a:off x="311699" y="2747141"/>
            <a:ext cx="8419801" cy="1052322"/>
            <a:chOff x="311699" y="1985141"/>
            <a:chExt cx="8419801" cy="1052322"/>
          </a:xfrm>
        </p:grpSpPr>
        <p:sp>
          <p:nvSpPr>
            <p:cNvPr id="402" name="Google Shape;402;g3f543a8c89b_0_420">
              <a:extLst>
                <a:ext uri="{FF2B5EF4-FFF2-40B4-BE49-F238E27FC236}">
                  <a16:creationId xmlns:a16="http://schemas.microsoft.com/office/drawing/2014/main" id="{0A0F7667-24A1-C487-09F8-5D33A19A0CA6}"/>
                </a:ext>
              </a:extLst>
            </p:cNvPr>
            <p:cNvSpPr txBox="1"/>
            <p:nvPr/>
          </p:nvSpPr>
          <p:spPr>
            <a:xfrm>
              <a:off x="311700" y="2525963"/>
              <a:ext cx="8419800" cy="511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For each pixel, set all three color values to the highest of the pixel’s original RGB values.</a:t>
              </a: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3" name="Google Shape;403;g3f543a8c89b_0_420">
              <a:extLst>
                <a:ext uri="{FF2B5EF4-FFF2-40B4-BE49-F238E27FC236}">
                  <a16:creationId xmlns:a16="http://schemas.microsoft.com/office/drawing/2014/main" id="{61987B6B-AA56-51FD-48FB-046C26401AB8}"/>
                </a:ext>
              </a:extLst>
            </p:cNvPr>
            <p:cNvSpPr/>
            <p:nvPr/>
          </p:nvSpPr>
          <p:spPr>
            <a:xfrm>
              <a:off x="311699" y="1985141"/>
              <a:ext cx="1067783" cy="421022"/>
            </a:xfrm>
            <a:prstGeom prst="roundRect">
              <a:avLst>
                <a:gd name="adj" fmla="val 16667"/>
              </a:avLst>
            </a:prstGeom>
            <a:solidFill>
              <a:srgbClr val="4159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Your Task</a:t>
              </a:r>
              <a:endParaRPr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04" name="Google Shape;404;g3f543a8c89b_0_420">
            <a:extLst>
              <a:ext uri="{FF2B5EF4-FFF2-40B4-BE49-F238E27FC236}">
                <a16:creationId xmlns:a16="http://schemas.microsoft.com/office/drawing/2014/main" id="{A18ADB9D-1C46-8915-3275-256156756F64}"/>
              </a:ext>
            </a:extLst>
          </p:cNvPr>
          <p:cNvGrpSpPr/>
          <p:nvPr/>
        </p:nvGrpSpPr>
        <p:grpSpPr>
          <a:xfrm>
            <a:off x="450700" y="3866150"/>
            <a:ext cx="7916848" cy="707400"/>
            <a:chOff x="450700" y="3866150"/>
            <a:chExt cx="7916848" cy="707400"/>
          </a:xfrm>
        </p:grpSpPr>
        <p:sp>
          <p:nvSpPr>
            <p:cNvPr id="405" name="Google Shape;405;g3f543a8c89b_0_420">
              <a:extLst>
                <a:ext uri="{FF2B5EF4-FFF2-40B4-BE49-F238E27FC236}">
                  <a16:creationId xmlns:a16="http://schemas.microsoft.com/office/drawing/2014/main" id="{944B3C4D-A75B-5A6B-83DD-425DAE0A6840}"/>
                </a:ext>
              </a:extLst>
            </p:cNvPr>
            <p:cNvSpPr/>
            <p:nvPr/>
          </p:nvSpPr>
          <p:spPr>
            <a:xfrm>
              <a:off x="995400" y="3866150"/>
              <a:ext cx="7372148" cy="707400"/>
            </a:xfrm>
            <a:prstGeom prst="roundRect">
              <a:avLst>
                <a:gd name="adj" fmla="val 13974"/>
              </a:avLst>
            </a:prstGeom>
            <a:solidFill>
              <a:srgbClr val="FDF6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modified_pixel_grid </a:t>
              </a:r>
              <a:r>
                <a:rPr lang="en" b="1" dirty="0">
                  <a:solidFill>
                    <a:schemeClr val="accent2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=</a:t>
              </a:r>
              <a:r>
                <a:rPr lang="en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 [[[</a:t>
              </a:r>
              <a:r>
                <a:rPr lang="en" dirty="0">
                  <a:solidFill>
                    <a:schemeClr val="accent3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128</a:t>
              </a:r>
              <a:r>
                <a:rPr lang="en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, </a:t>
              </a:r>
              <a:r>
                <a:rPr lang="en" dirty="0">
                  <a:solidFill>
                    <a:schemeClr val="accent3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128</a:t>
              </a:r>
              <a:r>
                <a:rPr lang="en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, </a:t>
              </a:r>
              <a:r>
                <a:rPr lang="en" dirty="0">
                  <a:solidFill>
                    <a:schemeClr val="accent3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128</a:t>
              </a:r>
              <a:r>
                <a:rPr lang="en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], [</a:t>
              </a:r>
              <a:r>
                <a:rPr lang="en" dirty="0">
                  <a:solidFill>
                    <a:schemeClr val="accent3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60</a:t>
              </a:r>
              <a:r>
                <a:rPr lang="en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, </a:t>
              </a:r>
              <a:r>
                <a:rPr lang="en" dirty="0">
                  <a:solidFill>
                    <a:schemeClr val="accent3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60</a:t>
              </a:r>
              <a:r>
                <a:rPr lang="en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, </a:t>
              </a:r>
              <a:r>
                <a:rPr lang="en" dirty="0">
                  <a:solidFill>
                    <a:schemeClr val="accent3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60</a:t>
              </a:r>
              <a:r>
                <a:rPr lang="en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]],</a:t>
              </a:r>
              <a:endParaRPr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		      [[</a:t>
              </a:r>
              <a:r>
                <a:rPr lang="en" dirty="0">
                  <a:solidFill>
                    <a:schemeClr val="accent3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90</a:t>
              </a:r>
              <a:r>
                <a:rPr lang="en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, </a:t>
              </a:r>
              <a:r>
                <a:rPr lang="en" dirty="0">
                  <a:solidFill>
                    <a:schemeClr val="accent3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90</a:t>
              </a:r>
              <a:r>
                <a:rPr lang="en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, </a:t>
              </a:r>
              <a:r>
                <a:rPr lang="en" dirty="0">
                  <a:solidFill>
                    <a:schemeClr val="accent3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90</a:t>
              </a:r>
              <a:r>
                <a:rPr lang="en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], [</a:t>
              </a:r>
              <a:r>
                <a:rPr lang="en" dirty="0">
                  <a:solidFill>
                    <a:schemeClr val="accent3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240</a:t>
              </a:r>
              <a:r>
                <a:rPr lang="en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, </a:t>
              </a:r>
              <a:r>
                <a:rPr lang="en" dirty="0">
                  <a:solidFill>
                    <a:schemeClr val="accent3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240</a:t>
              </a:r>
              <a:r>
                <a:rPr lang="en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, </a:t>
              </a:r>
              <a:r>
                <a:rPr lang="en" dirty="0">
                  <a:solidFill>
                    <a:schemeClr val="accent3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240</a:t>
              </a:r>
              <a:r>
                <a:rPr lang="en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]]]</a:t>
              </a:r>
              <a:endParaRPr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406" name="Google Shape;406;g3f543a8c89b_0_420">
              <a:extLst>
                <a:ext uri="{FF2B5EF4-FFF2-40B4-BE49-F238E27FC236}">
                  <a16:creationId xmlns:a16="http://schemas.microsoft.com/office/drawing/2014/main" id="{6D894B44-68AB-9D42-EE8D-159B2307D106}"/>
                </a:ext>
              </a:extLst>
            </p:cNvPr>
            <p:cNvSpPr/>
            <p:nvPr/>
          </p:nvSpPr>
          <p:spPr>
            <a:xfrm>
              <a:off x="450700" y="4107200"/>
              <a:ext cx="402900" cy="225300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" name="Google Shape;420;g3f543a8c89b_0_433">
            <a:extLst>
              <a:ext uri="{FF2B5EF4-FFF2-40B4-BE49-F238E27FC236}">
                <a16:creationId xmlns:a16="http://schemas.microsoft.com/office/drawing/2014/main" id="{62E894B7-D04E-C45B-A7AA-638B7B6E342A}"/>
              </a:ext>
            </a:extLst>
          </p:cNvPr>
          <p:cNvSpPr/>
          <p:nvPr/>
        </p:nvSpPr>
        <p:spPr>
          <a:xfrm>
            <a:off x="-8250" y="8924"/>
            <a:ext cx="9144000" cy="5143500"/>
          </a:xfrm>
          <a:prstGeom prst="rect">
            <a:avLst/>
          </a:prstGeom>
          <a:solidFill>
            <a:srgbClr val="FFFFFF">
              <a:alpha val="500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" name="Google Shape;421;g3f543a8c89b_0_433">
            <a:extLst>
              <a:ext uri="{FF2B5EF4-FFF2-40B4-BE49-F238E27FC236}">
                <a16:creationId xmlns:a16="http://schemas.microsoft.com/office/drawing/2014/main" id="{A71F0B0F-3F8B-82C9-9EF6-9EDDEDCAB129}"/>
              </a:ext>
            </a:extLst>
          </p:cNvPr>
          <p:cNvSpPr/>
          <p:nvPr/>
        </p:nvSpPr>
        <p:spPr>
          <a:xfrm>
            <a:off x="1458925" y="937650"/>
            <a:ext cx="6016200" cy="3268200"/>
          </a:xfrm>
          <a:prstGeom prst="roundRect">
            <a:avLst>
              <a:gd name="adj" fmla="val 6368"/>
            </a:avLst>
          </a:prstGeom>
          <a:solidFill>
            <a:schemeClr val="lt1"/>
          </a:solidFill>
          <a:ln w="762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b="1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PAUSE</a:t>
            </a:r>
            <a:endParaRPr sz="4800" b="1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Let’s make a plan!</a:t>
            </a:r>
            <a:endParaRPr sz="1800" b="1" dirty="0">
              <a:solidFill>
                <a:schemeClr val="accent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3716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AutoNum type="arabicPeriod"/>
            </a:pPr>
            <a:r>
              <a:rPr lang="en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Understand Inputs → Outputs</a:t>
            </a:r>
            <a:endParaRPr sz="18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3716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AutoNum type="arabicPeriod"/>
            </a:pPr>
            <a:r>
              <a:rPr lang="en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Solve a Simpler Problem</a:t>
            </a:r>
            <a:endParaRPr sz="18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3716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AutoNum type="arabicPeriod"/>
            </a:pPr>
            <a:r>
              <a:rPr lang="en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Increase Complexity</a:t>
            </a:r>
            <a:endParaRPr sz="18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5922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6" name="Google Shape;426;g3f543a8c89b_0_447"/>
          <p:cNvSpPr/>
          <p:nvPr/>
        </p:nvSpPr>
        <p:spPr>
          <a:xfrm>
            <a:off x="1458150" y="1983100"/>
            <a:ext cx="5193300" cy="707400"/>
          </a:xfrm>
          <a:prstGeom prst="roundRect">
            <a:avLst>
              <a:gd name="adj" fmla="val 13974"/>
            </a:avLst>
          </a:prstGeom>
          <a:solidFill>
            <a:srgbClr val="FDF6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pixel_grid </a:t>
            </a:r>
            <a:r>
              <a:rPr lang="en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[[[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128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50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20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], [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50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50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60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]],</a:t>
            </a:r>
            <a:endParaRPr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			 [[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75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67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90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], [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42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240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100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]]]</a:t>
            </a:r>
            <a:endParaRPr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427" name="Google Shape;427;g3f543a8c89b_0_447"/>
          <p:cNvSpPr/>
          <p:nvPr/>
        </p:nvSpPr>
        <p:spPr>
          <a:xfrm>
            <a:off x="3171578" y="2069750"/>
            <a:ext cx="1390200" cy="319200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8" name="Google Shape;428;g3f543a8c89b_0_447"/>
          <p:cNvSpPr/>
          <p:nvPr/>
        </p:nvSpPr>
        <p:spPr>
          <a:xfrm>
            <a:off x="1458150" y="1983100"/>
            <a:ext cx="5193300" cy="707400"/>
          </a:xfrm>
          <a:prstGeom prst="roundRect">
            <a:avLst>
              <a:gd name="adj" fmla="val 13974"/>
            </a:avLst>
          </a:prstGeom>
          <a:solidFill>
            <a:srgbClr val="FDF6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pixel_grid </a:t>
            </a:r>
            <a:r>
              <a:rPr lang="en" b="1" dirty="0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[[[</a:t>
            </a:r>
            <a:r>
              <a:rPr lang="en" b="1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128</a:t>
            </a:r>
            <a:r>
              <a:rPr lang="en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50</a:t>
            </a:r>
            <a:r>
              <a:rPr lang="en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20</a:t>
            </a:r>
            <a:r>
              <a:rPr lang="en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], [</a:t>
            </a:r>
            <a:r>
              <a:rPr lang="en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50</a:t>
            </a:r>
            <a:r>
              <a:rPr lang="en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50</a:t>
            </a:r>
            <a:r>
              <a:rPr lang="en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b="1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60</a:t>
            </a:r>
            <a:r>
              <a:rPr lang="en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]],</a:t>
            </a:r>
            <a:endParaRPr dirty="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	     [[</a:t>
            </a:r>
            <a:r>
              <a:rPr lang="en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75</a:t>
            </a:r>
            <a:r>
              <a:rPr lang="en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67</a:t>
            </a:r>
            <a:r>
              <a:rPr lang="en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b="1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90</a:t>
            </a:r>
            <a:r>
              <a:rPr lang="en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], [</a:t>
            </a:r>
            <a:r>
              <a:rPr lang="en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42</a:t>
            </a:r>
            <a:r>
              <a:rPr lang="en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b="1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240</a:t>
            </a:r>
            <a:r>
              <a:rPr lang="en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100</a:t>
            </a:r>
            <a:r>
              <a:rPr lang="en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]]]</a:t>
            </a:r>
            <a:endParaRPr dirty="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429" name="Google Shape;429;g3f543a8c89b_0_44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11</a:t>
            </a:fld>
            <a:endParaRPr/>
          </a:p>
        </p:txBody>
      </p:sp>
      <p:sp>
        <p:nvSpPr>
          <p:cNvPr id="430" name="Google Shape;430;g3f543a8c89b_0_447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3"/>
                </a:solidFill>
              </a:rPr>
              <a:t>Example 1: </a:t>
            </a:r>
            <a:r>
              <a:rPr lang="en"/>
              <a:t>Nest-maxing</a:t>
            </a:r>
            <a:endParaRPr/>
          </a:p>
        </p:txBody>
      </p:sp>
      <p:sp>
        <p:nvSpPr>
          <p:cNvPr id="431" name="Google Shape;431;g3f543a8c89b_0_447"/>
          <p:cNvSpPr txBox="1"/>
          <p:nvPr/>
        </p:nvSpPr>
        <p:spPr>
          <a:xfrm>
            <a:off x="311700" y="1135450"/>
            <a:ext cx="6339600" cy="83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 are given a </a:t>
            </a:r>
            <a:r>
              <a:rPr lang="en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triply-nested list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</a:t>
            </a:r>
            <a:r>
              <a:rPr lang="en" sz="16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pixel_grid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representing a grid of color pixels (each with </a:t>
            </a:r>
            <a:r>
              <a:rPr lang="en" sz="1800" b="1" u="sng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R</a:t>
            </a:r>
            <a:r>
              <a:rPr lang="en" sz="1800" b="1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ed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" sz="1800" b="1" u="sng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G</a:t>
            </a:r>
            <a:r>
              <a:rPr lang="en" sz="1800" b="1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reen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and </a:t>
            </a:r>
            <a:r>
              <a:rPr lang="en" sz="1800" b="1" u="sng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B</a:t>
            </a:r>
            <a:r>
              <a:rPr lang="en" sz="1800" b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lue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values). </a:t>
            </a:r>
            <a:endParaRPr sz="1800" b="1" i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32" name="Google Shape;432;g3f543a8c89b_0_447"/>
          <p:cNvGrpSpPr/>
          <p:nvPr/>
        </p:nvGrpSpPr>
        <p:grpSpPr>
          <a:xfrm>
            <a:off x="311699" y="2803548"/>
            <a:ext cx="8419801" cy="995915"/>
            <a:chOff x="311699" y="2041548"/>
            <a:chExt cx="8419801" cy="995915"/>
          </a:xfrm>
        </p:grpSpPr>
        <p:sp>
          <p:nvSpPr>
            <p:cNvPr id="433" name="Google Shape;433;g3f543a8c89b_0_447"/>
            <p:cNvSpPr txBox="1"/>
            <p:nvPr/>
          </p:nvSpPr>
          <p:spPr>
            <a:xfrm>
              <a:off x="311700" y="2525963"/>
              <a:ext cx="8419800" cy="511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For each pixel, set all three color values to the highest of the pixel’s original RGB values.</a:t>
              </a: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4" name="Google Shape;434;g3f543a8c89b_0_447"/>
            <p:cNvSpPr/>
            <p:nvPr/>
          </p:nvSpPr>
          <p:spPr>
            <a:xfrm>
              <a:off x="311699" y="2041548"/>
              <a:ext cx="957425" cy="364615"/>
            </a:xfrm>
            <a:prstGeom prst="roundRect">
              <a:avLst>
                <a:gd name="adj" fmla="val 16667"/>
              </a:avLst>
            </a:prstGeom>
            <a:solidFill>
              <a:srgbClr val="4159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Your Task</a:t>
              </a:r>
              <a:endParaRPr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35" name="Google Shape;435;g3f543a8c89b_0_447"/>
          <p:cNvSpPr/>
          <p:nvPr/>
        </p:nvSpPr>
        <p:spPr>
          <a:xfrm>
            <a:off x="995400" y="3866150"/>
            <a:ext cx="6202500" cy="707400"/>
          </a:xfrm>
          <a:prstGeom prst="roundRect">
            <a:avLst>
              <a:gd name="adj" fmla="val 13974"/>
            </a:avLst>
          </a:prstGeom>
          <a:solidFill>
            <a:srgbClr val="FDF6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modified_pixel_grid </a:t>
            </a:r>
            <a:r>
              <a:rPr lang="en" b="1" dirty="0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[[[</a:t>
            </a:r>
            <a:r>
              <a:rPr lang="en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128</a:t>
            </a:r>
            <a:r>
              <a:rPr lang="en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128</a:t>
            </a:r>
            <a:r>
              <a:rPr lang="en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128</a:t>
            </a:r>
            <a:r>
              <a:rPr lang="en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], [</a:t>
            </a:r>
            <a:r>
              <a:rPr lang="en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60</a:t>
            </a:r>
            <a:r>
              <a:rPr lang="en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60</a:t>
            </a:r>
            <a:r>
              <a:rPr lang="en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60</a:t>
            </a:r>
            <a:r>
              <a:rPr lang="en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]],</a:t>
            </a:r>
            <a:endParaRPr dirty="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		      [[</a:t>
            </a:r>
            <a:r>
              <a:rPr lang="en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90</a:t>
            </a:r>
            <a:r>
              <a:rPr lang="en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90</a:t>
            </a:r>
            <a:r>
              <a:rPr lang="en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90</a:t>
            </a:r>
            <a:r>
              <a:rPr lang="en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], [</a:t>
            </a:r>
            <a:r>
              <a:rPr lang="en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240</a:t>
            </a:r>
            <a:r>
              <a:rPr lang="en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240</a:t>
            </a:r>
            <a:r>
              <a:rPr lang="en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240</a:t>
            </a:r>
            <a:r>
              <a:rPr lang="en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]]]</a:t>
            </a:r>
            <a:endParaRPr dirty="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436" name="Google Shape;436;g3f543a8c89b_0_447"/>
          <p:cNvSpPr/>
          <p:nvPr/>
        </p:nvSpPr>
        <p:spPr>
          <a:xfrm>
            <a:off x="450700" y="4107200"/>
            <a:ext cx="402900" cy="2253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7" name="Google Shape;437;g3f543a8c89b_0_447"/>
          <p:cNvSpPr/>
          <p:nvPr/>
        </p:nvSpPr>
        <p:spPr>
          <a:xfrm>
            <a:off x="5379375" y="363225"/>
            <a:ext cx="2649000" cy="5448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38100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 Understand Inputs → Outputs</a:t>
            </a:r>
            <a:endParaRPr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8" name="Google Shape;438;g3f543a8c89b_0_447"/>
          <p:cNvSpPr/>
          <p:nvPr/>
        </p:nvSpPr>
        <p:spPr>
          <a:xfrm>
            <a:off x="6850500" y="1888248"/>
            <a:ext cx="2088300" cy="915300"/>
          </a:xfrm>
          <a:prstGeom prst="roundRect">
            <a:avLst>
              <a:gd name="adj" fmla="val 11967"/>
            </a:avLst>
          </a:prstGeom>
          <a:solidFill>
            <a:schemeClr val="lt2"/>
          </a:solidFill>
          <a:ln w="38100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TAKEAWAY: Each innermost list is a single pixel (RGB values)</a:t>
            </a:r>
            <a:endParaRPr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Google Shape;443;g3f543a8c89b_0_463"/>
          <p:cNvSpPr/>
          <p:nvPr/>
        </p:nvSpPr>
        <p:spPr>
          <a:xfrm>
            <a:off x="1458150" y="1983100"/>
            <a:ext cx="5193300" cy="707400"/>
          </a:xfrm>
          <a:prstGeom prst="roundRect">
            <a:avLst>
              <a:gd name="adj" fmla="val 13974"/>
            </a:avLst>
          </a:prstGeom>
          <a:solidFill>
            <a:srgbClr val="FDF6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pixel_grid </a:t>
            </a:r>
            <a:r>
              <a:rPr lang="en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[[[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128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50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20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], [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50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50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60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]],</a:t>
            </a:r>
            <a:endParaRPr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			 [[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75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67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90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], [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42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240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100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]]]</a:t>
            </a:r>
            <a:endParaRPr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444" name="Google Shape;444;g3f543a8c89b_0_463"/>
          <p:cNvSpPr/>
          <p:nvPr/>
        </p:nvSpPr>
        <p:spPr>
          <a:xfrm>
            <a:off x="3171578" y="2069750"/>
            <a:ext cx="1390200" cy="319200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5" name="Google Shape;445;g3f543a8c89b_0_463"/>
          <p:cNvSpPr/>
          <p:nvPr/>
        </p:nvSpPr>
        <p:spPr>
          <a:xfrm>
            <a:off x="1458150" y="1983100"/>
            <a:ext cx="5193300" cy="707400"/>
          </a:xfrm>
          <a:prstGeom prst="roundRect">
            <a:avLst>
              <a:gd name="adj" fmla="val 13974"/>
            </a:avLst>
          </a:prstGeom>
          <a:solidFill>
            <a:srgbClr val="FDF6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pixel_grid </a:t>
            </a:r>
            <a:r>
              <a:rPr lang="en" b="1" dirty="0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[[[</a:t>
            </a:r>
            <a:r>
              <a:rPr lang="en" b="1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128</a:t>
            </a:r>
            <a:r>
              <a:rPr lang="en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50</a:t>
            </a:r>
            <a:r>
              <a:rPr lang="en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20</a:t>
            </a:r>
            <a:r>
              <a:rPr lang="en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], [</a:t>
            </a:r>
            <a:r>
              <a:rPr lang="en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50</a:t>
            </a:r>
            <a:r>
              <a:rPr lang="en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50</a:t>
            </a:r>
            <a:r>
              <a:rPr lang="en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b="1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60</a:t>
            </a:r>
            <a:r>
              <a:rPr lang="en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]],</a:t>
            </a:r>
            <a:endParaRPr dirty="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	      [[</a:t>
            </a:r>
            <a:r>
              <a:rPr lang="en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75</a:t>
            </a:r>
            <a:r>
              <a:rPr lang="en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67</a:t>
            </a:r>
            <a:r>
              <a:rPr lang="en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b="1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90</a:t>
            </a:r>
            <a:r>
              <a:rPr lang="en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], [</a:t>
            </a:r>
            <a:r>
              <a:rPr lang="en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42</a:t>
            </a:r>
            <a:r>
              <a:rPr lang="en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b="1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240</a:t>
            </a:r>
            <a:r>
              <a:rPr lang="en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100</a:t>
            </a:r>
            <a:r>
              <a:rPr lang="en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]]]</a:t>
            </a:r>
            <a:endParaRPr dirty="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446" name="Google Shape;446;g3f543a8c89b_0_46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12</a:t>
            </a:fld>
            <a:endParaRPr/>
          </a:p>
        </p:txBody>
      </p:sp>
      <p:sp>
        <p:nvSpPr>
          <p:cNvPr id="447" name="Google Shape;447;g3f543a8c89b_0_463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3"/>
                </a:solidFill>
              </a:rPr>
              <a:t>Example 1: </a:t>
            </a:r>
            <a:r>
              <a:rPr lang="en"/>
              <a:t>Nest-maxing (</a:t>
            </a:r>
            <a:r>
              <a:rPr lang="en">
                <a:solidFill>
                  <a:schemeClr val="accent1"/>
                </a:solidFill>
              </a:rPr>
              <a:t>Simpler Problem</a:t>
            </a:r>
            <a:r>
              <a:rPr lang="en"/>
              <a:t>)</a:t>
            </a:r>
            <a:endParaRPr/>
          </a:p>
        </p:txBody>
      </p:sp>
      <p:sp>
        <p:nvSpPr>
          <p:cNvPr id="448" name="Google Shape;448;g3f543a8c89b_0_463"/>
          <p:cNvSpPr txBox="1"/>
          <p:nvPr/>
        </p:nvSpPr>
        <p:spPr>
          <a:xfrm>
            <a:off x="311700" y="1135450"/>
            <a:ext cx="6339600" cy="83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 are given a </a:t>
            </a:r>
            <a:r>
              <a:rPr lang="en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triply-nested list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</a:t>
            </a:r>
            <a:r>
              <a:rPr lang="en" sz="16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pixel_grid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representing a grid of color pixels (each with </a:t>
            </a:r>
            <a:r>
              <a:rPr lang="en" sz="1800" b="1" u="sng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R</a:t>
            </a:r>
            <a:r>
              <a:rPr lang="en" sz="1800" b="1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ed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" sz="1800" b="1" u="sng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G</a:t>
            </a:r>
            <a:r>
              <a:rPr lang="en" sz="1800" b="1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reen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and </a:t>
            </a:r>
            <a:r>
              <a:rPr lang="en" sz="1800" b="1" u="sng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B</a:t>
            </a:r>
            <a:r>
              <a:rPr lang="en" sz="1800" b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lue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values). </a:t>
            </a:r>
            <a:endParaRPr sz="1800" b="1" i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49" name="Google Shape;449;g3f543a8c89b_0_463"/>
          <p:cNvGrpSpPr/>
          <p:nvPr/>
        </p:nvGrpSpPr>
        <p:grpSpPr>
          <a:xfrm>
            <a:off x="311700" y="2774563"/>
            <a:ext cx="8419800" cy="1024900"/>
            <a:chOff x="311700" y="2012563"/>
            <a:chExt cx="8419800" cy="1024900"/>
          </a:xfrm>
        </p:grpSpPr>
        <p:sp>
          <p:nvSpPr>
            <p:cNvPr id="450" name="Google Shape;450;g3f543a8c89b_0_463"/>
            <p:cNvSpPr txBox="1"/>
            <p:nvPr/>
          </p:nvSpPr>
          <p:spPr>
            <a:xfrm>
              <a:off x="311700" y="2525963"/>
              <a:ext cx="8419800" cy="511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For each pixel, set all three color values to </a:t>
              </a:r>
              <a:r>
                <a:rPr lang="en" sz="1800" strike="sngStrike">
                  <a:solidFill>
                    <a:schemeClr val="accent4"/>
                  </a:solidFill>
                  <a:latin typeface="Calibri"/>
                  <a:ea typeface="Calibri"/>
                  <a:cs typeface="Calibri"/>
                  <a:sym typeface="Calibri"/>
                </a:rPr>
                <a:t>the highest of the pixel’s original RGB values</a:t>
              </a:r>
              <a:r>
                <a:rPr lang="en"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.</a:t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1" name="Google Shape;451;g3f543a8c89b_0_463"/>
            <p:cNvSpPr/>
            <p:nvPr/>
          </p:nvSpPr>
          <p:spPr>
            <a:xfrm>
              <a:off x="311700" y="2012563"/>
              <a:ext cx="981072" cy="393600"/>
            </a:xfrm>
            <a:prstGeom prst="roundRect">
              <a:avLst>
                <a:gd name="adj" fmla="val 16667"/>
              </a:avLst>
            </a:prstGeom>
            <a:solidFill>
              <a:srgbClr val="4159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Your Task</a:t>
              </a:r>
              <a:endParaRPr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52" name="Google Shape;452;g3f543a8c89b_0_463"/>
          <p:cNvGrpSpPr/>
          <p:nvPr/>
        </p:nvGrpSpPr>
        <p:grpSpPr>
          <a:xfrm>
            <a:off x="450700" y="3866150"/>
            <a:ext cx="7025000" cy="707400"/>
            <a:chOff x="450700" y="3866150"/>
            <a:chExt cx="7025000" cy="707400"/>
          </a:xfrm>
        </p:grpSpPr>
        <p:sp>
          <p:nvSpPr>
            <p:cNvPr id="453" name="Google Shape;453;g3f543a8c89b_0_463"/>
            <p:cNvSpPr/>
            <p:nvPr/>
          </p:nvSpPr>
          <p:spPr>
            <a:xfrm>
              <a:off x="995400" y="3866150"/>
              <a:ext cx="6480300" cy="707400"/>
            </a:xfrm>
            <a:prstGeom prst="roundRect">
              <a:avLst>
                <a:gd name="adj" fmla="val 13974"/>
              </a:avLst>
            </a:prstGeom>
            <a:solidFill>
              <a:srgbClr val="FDF6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modified_pixel_grid </a:t>
              </a:r>
              <a:r>
                <a:rPr lang="en" b="1" dirty="0">
                  <a:solidFill>
                    <a:schemeClr val="accent2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=</a:t>
              </a:r>
              <a:r>
                <a:rPr lang="en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 [[[</a:t>
              </a:r>
              <a:r>
                <a:rPr lang="en" dirty="0">
                  <a:solidFill>
                    <a:schemeClr val="accent3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100</a:t>
              </a:r>
              <a:r>
                <a:rPr lang="en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, </a:t>
              </a:r>
              <a:r>
                <a:rPr lang="en" dirty="0">
                  <a:solidFill>
                    <a:schemeClr val="accent3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100</a:t>
              </a:r>
              <a:r>
                <a:rPr lang="en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, </a:t>
              </a:r>
              <a:r>
                <a:rPr lang="en" dirty="0">
                  <a:solidFill>
                    <a:schemeClr val="accent3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100</a:t>
              </a:r>
              <a:r>
                <a:rPr lang="en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], [</a:t>
              </a:r>
              <a:r>
                <a:rPr lang="en" dirty="0">
                  <a:solidFill>
                    <a:schemeClr val="accent3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100</a:t>
              </a:r>
              <a:r>
                <a:rPr lang="en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, </a:t>
              </a:r>
              <a:r>
                <a:rPr lang="en" dirty="0">
                  <a:solidFill>
                    <a:schemeClr val="accent3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100</a:t>
              </a:r>
              <a:r>
                <a:rPr lang="en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, </a:t>
              </a:r>
              <a:r>
                <a:rPr lang="en" dirty="0">
                  <a:solidFill>
                    <a:schemeClr val="accent3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100</a:t>
              </a:r>
              <a:r>
                <a:rPr lang="en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]],</a:t>
              </a:r>
              <a:endParaRPr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		      [[</a:t>
              </a:r>
              <a:r>
                <a:rPr lang="en" dirty="0">
                  <a:solidFill>
                    <a:schemeClr val="accent3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100</a:t>
              </a:r>
              <a:r>
                <a:rPr lang="en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, </a:t>
              </a:r>
              <a:r>
                <a:rPr lang="en" dirty="0">
                  <a:solidFill>
                    <a:schemeClr val="accent3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100</a:t>
              </a:r>
              <a:r>
                <a:rPr lang="en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, </a:t>
              </a:r>
              <a:r>
                <a:rPr lang="en" dirty="0">
                  <a:solidFill>
                    <a:schemeClr val="accent3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100</a:t>
              </a:r>
              <a:r>
                <a:rPr lang="en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], [</a:t>
              </a:r>
              <a:r>
                <a:rPr lang="en" dirty="0">
                  <a:solidFill>
                    <a:schemeClr val="accent3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100</a:t>
              </a:r>
              <a:r>
                <a:rPr lang="en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, </a:t>
              </a:r>
              <a:r>
                <a:rPr lang="en" dirty="0">
                  <a:solidFill>
                    <a:schemeClr val="accent3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100</a:t>
              </a:r>
              <a:r>
                <a:rPr lang="en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, </a:t>
              </a:r>
              <a:r>
                <a:rPr lang="en" dirty="0">
                  <a:solidFill>
                    <a:schemeClr val="accent3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100</a:t>
              </a:r>
              <a:r>
                <a:rPr lang="en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]]]</a:t>
              </a:r>
              <a:endParaRPr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454" name="Google Shape;454;g3f543a8c89b_0_463"/>
            <p:cNvSpPr/>
            <p:nvPr/>
          </p:nvSpPr>
          <p:spPr>
            <a:xfrm>
              <a:off x="450700" y="4107200"/>
              <a:ext cx="402900" cy="225300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55" name="Google Shape;455;g3f543a8c89b_0_463"/>
          <p:cNvSpPr/>
          <p:nvPr/>
        </p:nvSpPr>
        <p:spPr>
          <a:xfrm>
            <a:off x="6511349" y="1213800"/>
            <a:ext cx="2375700" cy="5448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38100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2. Solve a Simpler Problem</a:t>
            </a:r>
            <a:endParaRPr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6" name="Google Shape;456;g3f543a8c89b_0_463"/>
          <p:cNvSpPr/>
          <p:nvPr/>
        </p:nvSpPr>
        <p:spPr>
          <a:xfrm>
            <a:off x="6012900" y="2934725"/>
            <a:ext cx="638400" cy="393600"/>
          </a:xfrm>
          <a:prstGeom prst="roundRect">
            <a:avLst>
              <a:gd name="adj" fmla="val 16667"/>
            </a:avLst>
          </a:prstGeom>
          <a:solidFill>
            <a:srgbClr val="883F4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100</a:t>
            </a:r>
            <a:endParaRPr sz="1800" b="1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g3f543a8c89b_0_480"/>
          <p:cNvSpPr/>
          <p:nvPr/>
        </p:nvSpPr>
        <p:spPr>
          <a:xfrm>
            <a:off x="1458150" y="1983100"/>
            <a:ext cx="5193300" cy="707400"/>
          </a:xfrm>
          <a:prstGeom prst="roundRect">
            <a:avLst>
              <a:gd name="adj" fmla="val 13974"/>
            </a:avLst>
          </a:prstGeom>
          <a:solidFill>
            <a:srgbClr val="FDF6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pixel_grid </a:t>
            </a:r>
            <a:r>
              <a:rPr lang="en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[[[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128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50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20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], [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50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50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60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]],</a:t>
            </a:r>
            <a:endParaRPr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			 [[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75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67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90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], [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42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240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100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]]]</a:t>
            </a:r>
            <a:endParaRPr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462" name="Google Shape;462;g3f543a8c89b_0_480"/>
          <p:cNvSpPr/>
          <p:nvPr/>
        </p:nvSpPr>
        <p:spPr>
          <a:xfrm>
            <a:off x="3171578" y="2069750"/>
            <a:ext cx="1390200" cy="319200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3" name="Google Shape;463;g3f543a8c89b_0_480"/>
          <p:cNvSpPr/>
          <p:nvPr/>
        </p:nvSpPr>
        <p:spPr>
          <a:xfrm>
            <a:off x="1458150" y="1983100"/>
            <a:ext cx="5193300" cy="707400"/>
          </a:xfrm>
          <a:prstGeom prst="roundRect">
            <a:avLst>
              <a:gd name="adj" fmla="val 13974"/>
            </a:avLst>
          </a:prstGeom>
          <a:solidFill>
            <a:srgbClr val="FDF6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pixel_grid </a:t>
            </a:r>
            <a:r>
              <a:rPr lang="en" b="1" dirty="0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[[[</a:t>
            </a:r>
            <a:r>
              <a:rPr lang="en" b="1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128</a:t>
            </a:r>
            <a:r>
              <a:rPr lang="en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50</a:t>
            </a:r>
            <a:r>
              <a:rPr lang="en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20</a:t>
            </a:r>
            <a:r>
              <a:rPr lang="en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], [</a:t>
            </a:r>
            <a:r>
              <a:rPr lang="en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50</a:t>
            </a:r>
            <a:r>
              <a:rPr lang="en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50</a:t>
            </a:r>
            <a:r>
              <a:rPr lang="en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b="1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60</a:t>
            </a:r>
            <a:r>
              <a:rPr lang="en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]],</a:t>
            </a:r>
            <a:endParaRPr dirty="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	     [[</a:t>
            </a:r>
            <a:r>
              <a:rPr lang="en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75</a:t>
            </a:r>
            <a:r>
              <a:rPr lang="en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67</a:t>
            </a:r>
            <a:r>
              <a:rPr lang="en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b="1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90</a:t>
            </a:r>
            <a:r>
              <a:rPr lang="en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], [</a:t>
            </a:r>
            <a:r>
              <a:rPr lang="en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42</a:t>
            </a:r>
            <a:r>
              <a:rPr lang="en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b="1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240</a:t>
            </a:r>
            <a:r>
              <a:rPr lang="en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100</a:t>
            </a:r>
            <a:r>
              <a:rPr lang="en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]]]</a:t>
            </a:r>
            <a:endParaRPr dirty="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464" name="Google Shape;464;g3f543a8c89b_0_48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13</a:t>
            </a:fld>
            <a:endParaRPr/>
          </a:p>
        </p:txBody>
      </p:sp>
      <p:sp>
        <p:nvSpPr>
          <p:cNvPr id="465" name="Google Shape;465;g3f543a8c89b_0_480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3"/>
                </a:solidFill>
              </a:rPr>
              <a:t>Example 1: </a:t>
            </a:r>
            <a:r>
              <a:rPr lang="en"/>
              <a:t>Nest-maxing (</a:t>
            </a:r>
            <a:r>
              <a:rPr lang="en">
                <a:solidFill>
                  <a:schemeClr val="accent5"/>
                </a:solidFill>
              </a:rPr>
              <a:t>Complexity</a:t>
            </a:r>
            <a:r>
              <a:rPr lang="en"/>
              <a:t>)</a:t>
            </a:r>
            <a:endParaRPr/>
          </a:p>
        </p:txBody>
      </p:sp>
      <p:sp>
        <p:nvSpPr>
          <p:cNvPr id="466" name="Google Shape;466;g3f543a8c89b_0_480"/>
          <p:cNvSpPr txBox="1"/>
          <p:nvPr/>
        </p:nvSpPr>
        <p:spPr>
          <a:xfrm>
            <a:off x="311700" y="1135450"/>
            <a:ext cx="6339600" cy="83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 are given a </a:t>
            </a:r>
            <a:r>
              <a:rPr lang="en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triply-nested list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</a:t>
            </a:r>
            <a:r>
              <a:rPr lang="en" sz="16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pixel_grid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representing a grid of color pixels (each with </a:t>
            </a:r>
            <a:r>
              <a:rPr lang="en" sz="1800" b="1" u="sng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R</a:t>
            </a:r>
            <a:r>
              <a:rPr lang="en" sz="1800" b="1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ed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" sz="1800" b="1" u="sng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G</a:t>
            </a:r>
            <a:r>
              <a:rPr lang="en" sz="1800" b="1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reen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and </a:t>
            </a:r>
            <a:r>
              <a:rPr lang="en" sz="1800" b="1" u="sng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B</a:t>
            </a:r>
            <a:r>
              <a:rPr lang="en" sz="1800" b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lue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values). </a:t>
            </a:r>
            <a:endParaRPr sz="1800" b="1" i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67" name="Google Shape;467;g3f543a8c89b_0_480"/>
          <p:cNvGrpSpPr/>
          <p:nvPr/>
        </p:nvGrpSpPr>
        <p:grpSpPr>
          <a:xfrm>
            <a:off x="311700" y="2790497"/>
            <a:ext cx="8419800" cy="1008966"/>
            <a:chOff x="311700" y="2028497"/>
            <a:chExt cx="8419800" cy="1008966"/>
          </a:xfrm>
        </p:grpSpPr>
        <p:sp>
          <p:nvSpPr>
            <p:cNvPr id="468" name="Google Shape;468;g3f543a8c89b_0_480"/>
            <p:cNvSpPr txBox="1"/>
            <p:nvPr/>
          </p:nvSpPr>
          <p:spPr>
            <a:xfrm>
              <a:off x="311700" y="2525963"/>
              <a:ext cx="8419800" cy="511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For each pixel, set all three color values to the highest of the pixel’s original RGB values.</a:t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9" name="Google Shape;469;g3f543a8c89b_0_480"/>
            <p:cNvSpPr/>
            <p:nvPr/>
          </p:nvSpPr>
          <p:spPr>
            <a:xfrm>
              <a:off x="311700" y="2028497"/>
              <a:ext cx="1008662" cy="377666"/>
            </a:xfrm>
            <a:prstGeom prst="roundRect">
              <a:avLst>
                <a:gd name="adj" fmla="val 16667"/>
              </a:avLst>
            </a:prstGeom>
            <a:solidFill>
              <a:srgbClr val="4159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Your Task</a:t>
              </a:r>
              <a:endParaRPr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70" name="Google Shape;470;g3f543a8c89b_0_480"/>
          <p:cNvGrpSpPr/>
          <p:nvPr/>
        </p:nvGrpSpPr>
        <p:grpSpPr>
          <a:xfrm>
            <a:off x="450700" y="3866150"/>
            <a:ext cx="7025000" cy="707400"/>
            <a:chOff x="450700" y="3866150"/>
            <a:chExt cx="7025000" cy="707400"/>
          </a:xfrm>
        </p:grpSpPr>
        <p:sp>
          <p:nvSpPr>
            <p:cNvPr id="471" name="Google Shape;471;g3f543a8c89b_0_480"/>
            <p:cNvSpPr/>
            <p:nvPr/>
          </p:nvSpPr>
          <p:spPr>
            <a:xfrm>
              <a:off x="995400" y="3866150"/>
              <a:ext cx="6480300" cy="707400"/>
            </a:xfrm>
            <a:prstGeom prst="roundRect">
              <a:avLst>
                <a:gd name="adj" fmla="val 13974"/>
              </a:avLst>
            </a:prstGeom>
            <a:solidFill>
              <a:srgbClr val="FDF6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modified_pixel_grid </a:t>
              </a:r>
              <a:r>
                <a:rPr lang="en" b="1" dirty="0">
                  <a:solidFill>
                    <a:schemeClr val="accent2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=</a:t>
              </a:r>
              <a:r>
                <a:rPr lang="en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 [[[</a:t>
              </a:r>
              <a:r>
                <a:rPr lang="en" dirty="0">
                  <a:solidFill>
                    <a:schemeClr val="accent3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128</a:t>
              </a:r>
              <a:r>
                <a:rPr lang="en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, </a:t>
              </a:r>
              <a:r>
                <a:rPr lang="en" dirty="0">
                  <a:solidFill>
                    <a:schemeClr val="accent3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128</a:t>
              </a:r>
              <a:r>
                <a:rPr lang="en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, </a:t>
              </a:r>
              <a:r>
                <a:rPr lang="en" dirty="0">
                  <a:solidFill>
                    <a:schemeClr val="accent3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128</a:t>
              </a:r>
              <a:r>
                <a:rPr lang="en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], [</a:t>
              </a:r>
              <a:r>
                <a:rPr lang="en" dirty="0">
                  <a:solidFill>
                    <a:schemeClr val="accent3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60</a:t>
              </a:r>
              <a:r>
                <a:rPr lang="en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, </a:t>
              </a:r>
              <a:r>
                <a:rPr lang="en" dirty="0">
                  <a:solidFill>
                    <a:schemeClr val="accent3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60</a:t>
              </a:r>
              <a:r>
                <a:rPr lang="en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, </a:t>
              </a:r>
              <a:r>
                <a:rPr lang="en" dirty="0">
                  <a:solidFill>
                    <a:schemeClr val="accent3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60</a:t>
              </a:r>
              <a:r>
                <a:rPr lang="en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]],</a:t>
              </a:r>
              <a:endParaRPr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	              [[</a:t>
              </a:r>
              <a:r>
                <a:rPr lang="en" dirty="0">
                  <a:solidFill>
                    <a:schemeClr val="accent3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90</a:t>
              </a:r>
              <a:r>
                <a:rPr lang="en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, </a:t>
              </a:r>
              <a:r>
                <a:rPr lang="en" dirty="0">
                  <a:solidFill>
                    <a:schemeClr val="accent3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90</a:t>
              </a:r>
              <a:r>
                <a:rPr lang="en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, </a:t>
              </a:r>
              <a:r>
                <a:rPr lang="en" dirty="0">
                  <a:solidFill>
                    <a:schemeClr val="accent3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90</a:t>
              </a:r>
              <a:r>
                <a:rPr lang="en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], [</a:t>
              </a:r>
              <a:r>
                <a:rPr lang="en" dirty="0">
                  <a:solidFill>
                    <a:schemeClr val="accent3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240</a:t>
              </a:r>
              <a:r>
                <a:rPr lang="en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, </a:t>
              </a:r>
              <a:r>
                <a:rPr lang="en" dirty="0">
                  <a:solidFill>
                    <a:schemeClr val="accent3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240</a:t>
              </a:r>
              <a:r>
                <a:rPr lang="en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, </a:t>
              </a:r>
              <a:r>
                <a:rPr lang="en" dirty="0">
                  <a:solidFill>
                    <a:schemeClr val="accent3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240</a:t>
              </a:r>
              <a:r>
                <a:rPr lang="en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]]]</a:t>
              </a:r>
              <a:endParaRPr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472" name="Google Shape;472;g3f543a8c89b_0_480"/>
            <p:cNvSpPr/>
            <p:nvPr/>
          </p:nvSpPr>
          <p:spPr>
            <a:xfrm>
              <a:off x="450700" y="4107200"/>
              <a:ext cx="402900" cy="225300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73" name="Google Shape;473;g3f543a8c89b_0_480"/>
          <p:cNvSpPr/>
          <p:nvPr/>
        </p:nvSpPr>
        <p:spPr>
          <a:xfrm>
            <a:off x="6511349" y="1213800"/>
            <a:ext cx="2375700" cy="5448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38100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2. Solve a Simpler Problem</a:t>
            </a:r>
            <a:endParaRPr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4" name="Google Shape;474;g3f543a8c89b_0_480"/>
          <p:cNvSpPr/>
          <p:nvPr/>
        </p:nvSpPr>
        <p:spPr>
          <a:xfrm>
            <a:off x="6881475" y="2079150"/>
            <a:ext cx="2005500" cy="5448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38100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3. Increase Complexity</a:t>
            </a:r>
            <a:endParaRPr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5" name="Google Shape;475;g3f543a8c89b_0_480"/>
          <p:cNvSpPr txBox="1"/>
          <p:nvPr/>
        </p:nvSpPr>
        <p:spPr>
          <a:xfrm>
            <a:off x="6833925" y="2739100"/>
            <a:ext cx="2100600" cy="59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i="1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for each pixel, find highest value</a:t>
            </a:r>
            <a:endParaRPr b="1" i="1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" name="Google Shape;480;g3f543a8c89b_0_498"/>
          <p:cNvSpPr txBox="1"/>
          <p:nvPr/>
        </p:nvSpPr>
        <p:spPr>
          <a:xfrm>
            <a:off x="311700" y="1101975"/>
            <a:ext cx="6779400" cy="108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Instead of analyzing DNA (A, T, C, G) sequences like in HW2, now you are given an </a:t>
            </a:r>
            <a:r>
              <a:rPr lang="en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RNA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(A, U, C, G) sequence as an input string. </a:t>
            </a:r>
            <a:r>
              <a:rPr lang="en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Each sequence of three nucleotides could translate to an </a:t>
            </a:r>
            <a:r>
              <a:rPr lang="en" sz="1800" b="1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amino acid</a:t>
            </a:r>
            <a:r>
              <a:rPr lang="en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800" b="1" i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1" name="Google Shape;481;g3f543a8c89b_0_49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14</a:t>
            </a:fld>
            <a:endParaRPr/>
          </a:p>
        </p:txBody>
      </p:sp>
      <p:sp>
        <p:nvSpPr>
          <p:cNvPr id="482" name="Google Shape;482;g3f543a8c89b_0_498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3"/>
                </a:solidFill>
              </a:rPr>
              <a:t>Example 2: </a:t>
            </a:r>
            <a:r>
              <a:rPr lang="en"/>
              <a:t>Structured Strings</a:t>
            </a:r>
            <a:endParaRPr/>
          </a:p>
        </p:txBody>
      </p:sp>
      <p:grpSp>
        <p:nvGrpSpPr>
          <p:cNvPr id="483" name="Google Shape;483;g3f543a8c89b_0_498"/>
          <p:cNvGrpSpPr/>
          <p:nvPr/>
        </p:nvGrpSpPr>
        <p:grpSpPr>
          <a:xfrm>
            <a:off x="6652056" y="1204725"/>
            <a:ext cx="2326944" cy="866700"/>
            <a:chOff x="6652056" y="1204725"/>
            <a:chExt cx="2326944" cy="866700"/>
          </a:xfrm>
        </p:grpSpPr>
        <p:sp>
          <p:nvSpPr>
            <p:cNvPr id="484" name="Google Shape;484;g3f543a8c89b_0_498"/>
            <p:cNvSpPr/>
            <p:nvPr/>
          </p:nvSpPr>
          <p:spPr>
            <a:xfrm>
              <a:off x="7091100" y="1204725"/>
              <a:ext cx="1887900" cy="866700"/>
            </a:xfrm>
            <a:prstGeom prst="roundRect">
              <a:avLst>
                <a:gd name="adj" fmla="val 12144"/>
              </a:avLst>
            </a:prstGeom>
            <a:noFill/>
            <a:ln w="2857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"</a:t>
              </a:r>
              <a:r>
                <a:rPr lang="en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AUG</a:t>
              </a:r>
              <a:r>
                <a:rPr lang="en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" - "</a:t>
              </a:r>
              <a:r>
                <a:rPr lang="en" b="1">
                  <a:solidFill>
                    <a:schemeClr val="accent4"/>
                  </a:solidFill>
                  <a:latin typeface="Calibri"/>
                  <a:ea typeface="Calibri"/>
                  <a:cs typeface="Calibri"/>
                  <a:sym typeface="Calibri"/>
                </a:rPr>
                <a:t>Methionine</a:t>
              </a:r>
              <a:r>
                <a:rPr lang="en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"</a:t>
              </a: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"</a:t>
              </a:r>
              <a:r>
                <a:rPr lang="en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UGC</a:t>
              </a:r>
              <a:r>
                <a:rPr lang="en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" - "</a:t>
              </a:r>
              <a:r>
                <a:rPr lang="en" b="1">
                  <a:solidFill>
                    <a:schemeClr val="accent2"/>
                  </a:solidFill>
                  <a:latin typeface="Calibri"/>
                  <a:ea typeface="Calibri"/>
                  <a:cs typeface="Calibri"/>
                  <a:sym typeface="Calibri"/>
                </a:rPr>
                <a:t>Crysteine</a:t>
              </a:r>
              <a:r>
                <a:rPr lang="en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"</a:t>
              </a: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"</a:t>
              </a:r>
              <a:r>
                <a:rPr lang="en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UCU</a:t>
              </a:r>
              <a:r>
                <a:rPr lang="en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" - "</a:t>
              </a:r>
              <a:r>
                <a:rPr lang="en" b="1">
                  <a:solidFill>
                    <a:schemeClr val="accent1"/>
                  </a:solidFill>
                  <a:latin typeface="Calibri"/>
                  <a:ea typeface="Calibri"/>
                  <a:cs typeface="Calibri"/>
                  <a:sym typeface="Calibri"/>
                </a:rPr>
                <a:t>Serine</a:t>
              </a:r>
              <a:r>
                <a:rPr lang="en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"</a:t>
              </a: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5" name="Google Shape;485;g3f543a8c89b_0_498"/>
            <p:cNvSpPr/>
            <p:nvPr/>
          </p:nvSpPr>
          <p:spPr>
            <a:xfrm>
              <a:off x="6652056" y="1815600"/>
              <a:ext cx="216000" cy="189900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86" name="Google Shape;486;g3f543a8c89b_0_498"/>
          <p:cNvGrpSpPr/>
          <p:nvPr/>
        </p:nvGrpSpPr>
        <p:grpSpPr>
          <a:xfrm>
            <a:off x="311700" y="2226879"/>
            <a:ext cx="8419800" cy="983471"/>
            <a:chOff x="311700" y="2226879"/>
            <a:chExt cx="8419800" cy="983471"/>
          </a:xfrm>
        </p:grpSpPr>
        <p:sp>
          <p:nvSpPr>
            <p:cNvPr id="487" name="Google Shape;487;g3f543a8c89b_0_498"/>
            <p:cNvSpPr txBox="1"/>
            <p:nvPr/>
          </p:nvSpPr>
          <p:spPr>
            <a:xfrm>
              <a:off x="311700" y="2698850"/>
              <a:ext cx="8419800" cy="511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Use a </a:t>
              </a:r>
              <a:r>
                <a:rPr lang="en" sz="18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for loop</a:t>
              </a:r>
              <a:r>
                <a:rPr lang="en"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, </a:t>
              </a:r>
              <a:r>
                <a:rPr lang="en" sz="18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range</a:t>
              </a:r>
              <a:r>
                <a:rPr lang="en"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, and </a:t>
              </a:r>
              <a:r>
                <a:rPr lang="en" sz="18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string slicing</a:t>
              </a:r>
              <a:r>
                <a:rPr lang="en"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to "translate" an RNA sequence to amino acids.</a:t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8" name="Google Shape;488;g3f543a8c89b_0_498"/>
            <p:cNvSpPr/>
            <p:nvPr/>
          </p:nvSpPr>
          <p:spPr>
            <a:xfrm>
              <a:off x="311700" y="2226879"/>
              <a:ext cx="996838" cy="352171"/>
            </a:xfrm>
            <a:prstGeom prst="roundRect">
              <a:avLst>
                <a:gd name="adj" fmla="val 16667"/>
              </a:avLst>
            </a:prstGeom>
            <a:solidFill>
              <a:srgbClr val="4159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Your Task</a:t>
              </a:r>
              <a:endParaRPr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89" name="Google Shape;489;g3f543a8c89b_0_498"/>
          <p:cNvGrpSpPr/>
          <p:nvPr/>
        </p:nvGrpSpPr>
        <p:grpSpPr>
          <a:xfrm>
            <a:off x="833550" y="3210350"/>
            <a:ext cx="5496325" cy="393600"/>
            <a:chOff x="833550" y="3210350"/>
            <a:chExt cx="5496325" cy="393600"/>
          </a:xfrm>
        </p:grpSpPr>
        <p:sp>
          <p:nvSpPr>
            <p:cNvPr id="490" name="Google Shape;490;g3f543a8c89b_0_498"/>
            <p:cNvSpPr txBox="1"/>
            <p:nvPr/>
          </p:nvSpPr>
          <p:spPr>
            <a:xfrm>
              <a:off x="833550" y="3210350"/>
              <a:ext cx="1394700" cy="393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"AUGCUCAUG"</a:t>
              </a:r>
              <a:endParaRPr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491" name="Google Shape;491;g3f543a8c89b_0_498"/>
            <p:cNvSpPr txBox="1"/>
            <p:nvPr/>
          </p:nvSpPr>
          <p:spPr>
            <a:xfrm>
              <a:off x="3086575" y="3210350"/>
              <a:ext cx="3243300" cy="393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[</a:t>
              </a:r>
              <a:r>
                <a:rPr lang="en">
                  <a:solidFill>
                    <a:schemeClr val="accent4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"Methionine"</a:t>
              </a:r>
              <a:r>
                <a:rPr lang="en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, </a:t>
              </a:r>
              <a:r>
                <a:rPr lang="en">
                  <a:solidFill>
                    <a:schemeClr val="accent4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"Methionine"</a:t>
              </a:r>
              <a:r>
                <a:rPr lang="en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]</a:t>
              </a:r>
              <a:endParaRPr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492" name="Google Shape;492;g3f543a8c89b_0_498"/>
            <p:cNvSpPr/>
            <p:nvPr/>
          </p:nvSpPr>
          <p:spPr>
            <a:xfrm>
              <a:off x="2409913" y="3351150"/>
              <a:ext cx="495000" cy="123900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93" name="Google Shape;493;g3f543a8c89b_0_498"/>
          <p:cNvGrpSpPr/>
          <p:nvPr/>
        </p:nvGrpSpPr>
        <p:grpSpPr>
          <a:xfrm>
            <a:off x="833550" y="3733525"/>
            <a:ext cx="7773950" cy="605100"/>
            <a:chOff x="833550" y="3733525"/>
            <a:chExt cx="7773950" cy="605100"/>
          </a:xfrm>
        </p:grpSpPr>
        <p:sp>
          <p:nvSpPr>
            <p:cNvPr id="494" name="Google Shape;494;g3f543a8c89b_0_498"/>
            <p:cNvSpPr txBox="1"/>
            <p:nvPr/>
          </p:nvSpPr>
          <p:spPr>
            <a:xfrm>
              <a:off x="833550" y="3838775"/>
              <a:ext cx="3783900" cy="393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"ACCUUUAUGAUUUGCUCUUUUUGCUCU"</a:t>
              </a:r>
              <a:endParaRPr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495" name="Google Shape;495;g3f543a8c89b_0_498"/>
            <p:cNvSpPr txBox="1"/>
            <p:nvPr/>
          </p:nvSpPr>
          <p:spPr>
            <a:xfrm>
              <a:off x="4667000" y="3733525"/>
              <a:ext cx="3940500" cy="60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[</a:t>
              </a:r>
              <a:r>
                <a:rPr lang="en">
                  <a:solidFill>
                    <a:schemeClr val="accent4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"Methionine"</a:t>
              </a:r>
              <a:r>
                <a:rPr lang="en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, </a:t>
              </a:r>
              <a:r>
                <a:rPr lang="en">
                  <a:solidFill>
                    <a:schemeClr val="accent2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"Crysteine"</a:t>
              </a:r>
              <a:r>
                <a:rPr lang="en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,</a:t>
              </a:r>
              <a:r>
                <a:rPr lang="en">
                  <a:solidFill>
                    <a:schemeClr val="accent4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 </a:t>
              </a:r>
              <a:r>
                <a:rPr lang="en">
                  <a:solidFill>
                    <a:schemeClr val="accent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"Serine"</a:t>
              </a:r>
              <a:r>
                <a:rPr lang="en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,</a:t>
              </a:r>
              <a:r>
                <a:rPr lang="en">
                  <a:solidFill>
                    <a:schemeClr val="accent4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 </a:t>
              </a:r>
              <a:r>
                <a:rPr lang="en">
                  <a:solidFill>
                    <a:schemeClr val="accent2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"Crysteine"</a:t>
              </a:r>
              <a:r>
                <a:rPr lang="en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,</a:t>
              </a:r>
              <a:r>
                <a:rPr lang="en">
                  <a:solidFill>
                    <a:schemeClr val="accent4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 </a:t>
              </a:r>
              <a:r>
                <a:rPr lang="en">
                  <a:solidFill>
                    <a:schemeClr val="accent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"Serine"</a:t>
              </a:r>
              <a:r>
                <a:rPr lang="en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]</a:t>
              </a:r>
              <a:endParaRPr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496" name="Google Shape;496;g3f543a8c89b_0_498"/>
            <p:cNvSpPr/>
            <p:nvPr/>
          </p:nvSpPr>
          <p:spPr>
            <a:xfrm>
              <a:off x="4219513" y="3974125"/>
              <a:ext cx="495000" cy="123900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" name="Google Shape;501;g3f543a8c89b_0_518"/>
          <p:cNvSpPr txBox="1"/>
          <p:nvPr/>
        </p:nvSpPr>
        <p:spPr>
          <a:xfrm>
            <a:off x="311700" y="1101975"/>
            <a:ext cx="6779400" cy="108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Instead of analyzing DNA (A, T, C, G) sequences like in HW2, now you are given an </a:t>
            </a:r>
            <a:r>
              <a:rPr lang="en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RNA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(A, U, C, G) sequence as an input string. </a:t>
            </a:r>
            <a:r>
              <a:rPr lang="en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Each sequence of three nucleotides could translate to an </a:t>
            </a:r>
            <a:r>
              <a:rPr lang="en" sz="1800" b="1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amino acid</a:t>
            </a:r>
            <a:r>
              <a:rPr lang="en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800" b="1" i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2" name="Google Shape;502;g3f543a8c89b_0_51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15</a:t>
            </a:fld>
            <a:endParaRPr/>
          </a:p>
        </p:txBody>
      </p:sp>
      <p:sp>
        <p:nvSpPr>
          <p:cNvPr id="503" name="Google Shape;503;g3f543a8c89b_0_518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3"/>
                </a:solidFill>
              </a:rPr>
              <a:t>Example 2: </a:t>
            </a:r>
            <a:r>
              <a:rPr lang="en"/>
              <a:t>Structured Strings</a:t>
            </a:r>
            <a:endParaRPr/>
          </a:p>
        </p:txBody>
      </p:sp>
      <p:sp>
        <p:nvSpPr>
          <p:cNvPr id="504" name="Google Shape;504;g3f543a8c89b_0_518"/>
          <p:cNvSpPr txBox="1"/>
          <p:nvPr/>
        </p:nvSpPr>
        <p:spPr>
          <a:xfrm>
            <a:off x="311700" y="2698850"/>
            <a:ext cx="8419800" cy="5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 a </a:t>
            </a:r>
            <a:r>
              <a:rPr lang="en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 loop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range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and </a:t>
            </a:r>
            <a:r>
              <a:rPr lang="en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string slicing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"translate" an RNA sequence to amino acids.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5" name="Google Shape;505;g3f543a8c89b_0_518"/>
          <p:cNvSpPr/>
          <p:nvPr/>
        </p:nvSpPr>
        <p:spPr>
          <a:xfrm>
            <a:off x="311699" y="2187075"/>
            <a:ext cx="1012603" cy="391975"/>
          </a:xfrm>
          <a:prstGeom prst="roundRect">
            <a:avLst>
              <a:gd name="adj" fmla="val 16667"/>
            </a:avLst>
          </a:prstGeom>
          <a:solidFill>
            <a:srgbClr val="4159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Your Task</a:t>
            </a:r>
            <a:endParaRPr b="1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6" name="Google Shape;506;g3f543a8c89b_0_518"/>
          <p:cNvSpPr txBox="1"/>
          <p:nvPr/>
        </p:nvSpPr>
        <p:spPr>
          <a:xfrm>
            <a:off x="833550" y="3210350"/>
            <a:ext cx="1394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"AUGCUCAUG"</a:t>
            </a:r>
            <a:endParaRPr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507" name="Google Shape;507;g3f543a8c89b_0_518"/>
          <p:cNvSpPr txBox="1"/>
          <p:nvPr/>
        </p:nvSpPr>
        <p:spPr>
          <a:xfrm>
            <a:off x="3086575" y="3210350"/>
            <a:ext cx="32433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[</a:t>
            </a:r>
            <a:r>
              <a:rPr lang="en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"Methionine"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"Methionine"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</a:t>
            </a:r>
            <a:endParaRPr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508" name="Google Shape;508;g3f543a8c89b_0_518"/>
          <p:cNvSpPr/>
          <p:nvPr/>
        </p:nvSpPr>
        <p:spPr>
          <a:xfrm>
            <a:off x="1031603" y="3293400"/>
            <a:ext cx="354900" cy="239400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9" name="Google Shape;509;g3f543a8c89b_0_518"/>
          <p:cNvSpPr/>
          <p:nvPr/>
        </p:nvSpPr>
        <p:spPr>
          <a:xfrm>
            <a:off x="1687436" y="3293400"/>
            <a:ext cx="354900" cy="239400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0" name="Google Shape;510;g3f543a8c89b_0_518"/>
          <p:cNvSpPr txBox="1"/>
          <p:nvPr/>
        </p:nvSpPr>
        <p:spPr>
          <a:xfrm>
            <a:off x="833550" y="3838775"/>
            <a:ext cx="37839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"ACCUUUAUGAUUUGCUCUUUUUGCUCU"</a:t>
            </a:r>
            <a:endParaRPr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511" name="Google Shape;511;g3f543a8c89b_0_518"/>
          <p:cNvSpPr txBox="1"/>
          <p:nvPr/>
        </p:nvSpPr>
        <p:spPr>
          <a:xfrm>
            <a:off x="4667000" y="3733525"/>
            <a:ext cx="39405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[</a:t>
            </a:r>
            <a:r>
              <a:rPr lang="en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"Methionine"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"Crysteine"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  <a:r>
              <a:rPr lang="en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"Serine"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  <a:r>
              <a:rPr lang="en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"Crysteine"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  <a:r>
              <a:rPr lang="en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"Serine"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</a:t>
            </a:r>
            <a:endParaRPr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512" name="Google Shape;512;g3f543a8c89b_0_518"/>
          <p:cNvSpPr/>
          <p:nvPr/>
        </p:nvSpPr>
        <p:spPr>
          <a:xfrm>
            <a:off x="1664584" y="3915875"/>
            <a:ext cx="354900" cy="239400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3" name="Google Shape;513;g3f543a8c89b_0_518"/>
          <p:cNvSpPr/>
          <p:nvPr/>
        </p:nvSpPr>
        <p:spPr>
          <a:xfrm>
            <a:off x="3268076" y="3915875"/>
            <a:ext cx="318900" cy="239400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4" name="Google Shape;514;g3f543a8c89b_0_518"/>
          <p:cNvSpPr/>
          <p:nvPr/>
        </p:nvSpPr>
        <p:spPr>
          <a:xfrm>
            <a:off x="3586976" y="3914875"/>
            <a:ext cx="318900" cy="239400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5" name="Google Shape;515;g3f543a8c89b_0_518"/>
          <p:cNvSpPr/>
          <p:nvPr/>
        </p:nvSpPr>
        <p:spPr>
          <a:xfrm>
            <a:off x="2316623" y="3916375"/>
            <a:ext cx="318900" cy="239400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6" name="Google Shape;516;g3f543a8c89b_0_518"/>
          <p:cNvSpPr/>
          <p:nvPr/>
        </p:nvSpPr>
        <p:spPr>
          <a:xfrm>
            <a:off x="2635523" y="3915375"/>
            <a:ext cx="318900" cy="239400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7" name="Google Shape;517;g3f543a8c89b_0_518"/>
          <p:cNvSpPr/>
          <p:nvPr/>
        </p:nvSpPr>
        <p:spPr>
          <a:xfrm>
            <a:off x="2409913" y="3351150"/>
            <a:ext cx="495000" cy="1239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8" name="Google Shape;518;g3f543a8c89b_0_518"/>
          <p:cNvSpPr/>
          <p:nvPr/>
        </p:nvSpPr>
        <p:spPr>
          <a:xfrm>
            <a:off x="4219513" y="3974125"/>
            <a:ext cx="495000" cy="1239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9" name="Google Shape;519;g3f543a8c89b_0_518"/>
          <p:cNvSpPr/>
          <p:nvPr/>
        </p:nvSpPr>
        <p:spPr>
          <a:xfrm>
            <a:off x="5760375" y="363225"/>
            <a:ext cx="2649000" cy="5448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38100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 Understand Inputs → Outputs</a:t>
            </a:r>
            <a:endParaRPr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0" name="Google Shape;520;g3f543a8c89b_0_518"/>
          <p:cNvSpPr/>
          <p:nvPr/>
        </p:nvSpPr>
        <p:spPr>
          <a:xfrm>
            <a:off x="311700" y="4388150"/>
            <a:ext cx="2649000" cy="5448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38100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TAKEAWAY: Move in steps of 3</a:t>
            </a:r>
            <a:endParaRPr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21" name="Google Shape;521;g3f543a8c89b_0_518"/>
          <p:cNvGrpSpPr/>
          <p:nvPr/>
        </p:nvGrpSpPr>
        <p:grpSpPr>
          <a:xfrm>
            <a:off x="6652056" y="1204725"/>
            <a:ext cx="2326944" cy="866700"/>
            <a:chOff x="6652056" y="1204725"/>
            <a:chExt cx="2326944" cy="866700"/>
          </a:xfrm>
        </p:grpSpPr>
        <p:sp>
          <p:nvSpPr>
            <p:cNvPr id="522" name="Google Shape;522;g3f543a8c89b_0_518"/>
            <p:cNvSpPr/>
            <p:nvPr/>
          </p:nvSpPr>
          <p:spPr>
            <a:xfrm>
              <a:off x="7091100" y="1204725"/>
              <a:ext cx="1887900" cy="866700"/>
            </a:xfrm>
            <a:prstGeom prst="roundRect">
              <a:avLst>
                <a:gd name="adj" fmla="val 12144"/>
              </a:avLst>
            </a:prstGeom>
            <a:noFill/>
            <a:ln w="2857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"</a:t>
              </a:r>
              <a:r>
                <a:rPr lang="en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AUG</a:t>
              </a:r>
              <a:r>
                <a:rPr lang="en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" - "</a:t>
              </a:r>
              <a:r>
                <a:rPr lang="en" b="1">
                  <a:solidFill>
                    <a:schemeClr val="accent4"/>
                  </a:solidFill>
                  <a:latin typeface="Calibri"/>
                  <a:ea typeface="Calibri"/>
                  <a:cs typeface="Calibri"/>
                  <a:sym typeface="Calibri"/>
                </a:rPr>
                <a:t>Methionine</a:t>
              </a:r>
              <a:r>
                <a:rPr lang="en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"</a:t>
              </a: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"</a:t>
              </a:r>
              <a:r>
                <a:rPr lang="en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UGC</a:t>
              </a:r>
              <a:r>
                <a:rPr lang="en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" - "</a:t>
              </a:r>
              <a:r>
                <a:rPr lang="en" b="1">
                  <a:solidFill>
                    <a:schemeClr val="accent2"/>
                  </a:solidFill>
                  <a:latin typeface="Calibri"/>
                  <a:ea typeface="Calibri"/>
                  <a:cs typeface="Calibri"/>
                  <a:sym typeface="Calibri"/>
                </a:rPr>
                <a:t>Crysteine</a:t>
              </a:r>
              <a:r>
                <a:rPr lang="en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"</a:t>
              </a: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"</a:t>
              </a:r>
              <a:r>
                <a:rPr lang="en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UCU</a:t>
              </a:r>
              <a:r>
                <a:rPr lang="en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" - "</a:t>
              </a:r>
              <a:r>
                <a:rPr lang="en" b="1">
                  <a:solidFill>
                    <a:schemeClr val="accent1"/>
                  </a:solidFill>
                  <a:latin typeface="Calibri"/>
                  <a:ea typeface="Calibri"/>
                  <a:cs typeface="Calibri"/>
                  <a:sym typeface="Calibri"/>
                </a:rPr>
                <a:t>Serine</a:t>
              </a:r>
              <a:r>
                <a:rPr lang="en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"</a:t>
              </a: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3" name="Google Shape;523;g3f543a8c89b_0_518"/>
            <p:cNvSpPr/>
            <p:nvPr/>
          </p:nvSpPr>
          <p:spPr>
            <a:xfrm>
              <a:off x="6652056" y="1815600"/>
              <a:ext cx="216000" cy="189900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Google Shape;528;g3f543a8c89b_0_544"/>
          <p:cNvSpPr txBox="1"/>
          <p:nvPr/>
        </p:nvSpPr>
        <p:spPr>
          <a:xfrm>
            <a:off x="311700" y="1101975"/>
            <a:ext cx="5300100" cy="108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Instead of analyzing DNA (A, T, C, G) sequences like in HW2, now you are given an </a:t>
            </a:r>
            <a:r>
              <a:rPr lang="en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RNA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(A, U, C, G) sequence as an input string. </a:t>
            </a:r>
            <a:r>
              <a:rPr lang="en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Each sequence of three nucleotides could translate to an </a:t>
            </a:r>
            <a:r>
              <a:rPr lang="en" sz="1800" b="1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amino acid</a:t>
            </a:r>
            <a:r>
              <a:rPr lang="en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1800" b="1" i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9" name="Google Shape;529;g3f543a8c89b_0_54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16</a:t>
            </a:fld>
            <a:endParaRPr/>
          </a:p>
        </p:txBody>
      </p:sp>
      <p:sp>
        <p:nvSpPr>
          <p:cNvPr id="530" name="Google Shape;530;g3f543a8c89b_0_544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3"/>
                </a:solidFill>
              </a:rPr>
              <a:t>Example 2: </a:t>
            </a:r>
            <a:r>
              <a:rPr lang="en"/>
              <a:t>Structured Strings (</a:t>
            </a:r>
            <a:r>
              <a:rPr lang="en">
                <a:solidFill>
                  <a:schemeClr val="accent4"/>
                </a:solidFill>
              </a:rPr>
              <a:t>Subproblem 1</a:t>
            </a:r>
            <a:r>
              <a:rPr lang="en"/>
              <a:t>)</a:t>
            </a:r>
            <a:endParaRPr/>
          </a:p>
        </p:txBody>
      </p:sp>
      <p:sp>
        <p:nvSpPr>
          <p:cNvPr id="531" name="Google Shape;531;g3f543a8c89b_0_544"/>
          <p:cNvSpPr/>
          <p:nvPr/>
        </p:nvSpPr>
        <p:spPr>
          <a:xfrm>
            <a:off x="3628050" y="2329025"/>
            <a:ext cx="1887900" cy="866700"/>
          </a:xfrm>
          <a:prstGeom prst="roundRect">
            <a:avLst>
              <a:gd name="adj" fmla="val 12144"/>
            </a:avLst>
          </a:prstGeom>
          <a:noFill/>
          <a:ln w="2857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"</a:t>
            </a:r>
            <a:r>
              <a:rPr lang="en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AUG</a:t>
            </a: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" - "</a:t>
            </a:r>
            <a:r>
              <a:rPr lang="en" b="1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Methionine</a:t>
            </a: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"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"</a:t>
            </a:r>
            <a:r>
              <a:rPr lang="en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UGC</a:t>
            </a: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" - "</a:t>
            </a:r>
            <a:r>
              <a:rPr lang="en" b="1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Crysteine</a:t>
            </a: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"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"</a:t>
            </a:r>
            <a:r>
              <a:rPr lang="en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UCU</a:t>
            </a: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" - "</a:t>
            </a:r>
            <a:r>
              <a:rPr lang="en" b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Serine</a:t>
            </a: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"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2" name="Google Shape;532;g3f543a8c89b_0_544"/>
          <p:cNvSpPr txBox="1"/>
          <p:nvPr/>
        </p:nvSpPr>
        <p:spPr>
          <a:xfrm>
            <a:off x="444297" y="4124750"/>
            <a:ext cx="1394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"AUGCUCAUG"</a:t>
            </a:r>
            <a:endParaRPr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533" name="Google Shape;533;g3f543a8c89b_0_544"/>
          <p:cNvSpPr txBox="1"/>
          <p:nvPr/>
        </p:nvSpPr>
        <p:spPr>
          <a:xfrm>
            <a:off x="2697322" y="4124750"/>
            <a:ext cx="32433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[</a:t>
            </a:r>
            <a:r>
              <a:rPr lang="en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"Methionine"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"Methionine"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</a:t>
            </a:r>
            <a:endParaRPr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534" name="Google Shape;534;g3f543a8c89b_0_544"/>
          <p:cNvSpPr/>
          <p:nvPr/>
        </p:nvSpPr>
        <p:spPr>
          <a:xfrm>
            <a:off x="642351" y="4207800"/>
            <a:ext cx="354900" cy="239400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5" name="Google Shape;535;g3f543a8c89b_0_544"/>
          <p:cNvSpPr/>
          <p:nvPr/>
        </p:nvSpPr>
        <p:spPr>
          <a:xfrm>
            <a:off x="2925095" y="4207800"/>
            <a:ext cx="1300200" cy="239400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6" name="Google Shape;536;g3f543a8c89b_0_544"/>
          <p:cNvSpPr/>
          <p:nvPr/>
        </p:nvSpPr>
        <p:spPr>
          <a:xfrm>
            <a:off x="2020660" y="4265550"/>
            <a:ext cx="495000" cy="1239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7" name="Google Shape;537;g3f543a8c89b_0_544"/>
          <p:cNvSpPr/>
          <p:nvPr/>
        </p:nvSpPr>
        <p:spPr>
          <a:xfrm>
            <a:off x="6057475" y="1256600"/>
            <a:ext cx="2649000" cy="658200"/>
          </a:xfrm>
          <a:prstGeom prst="roundRect">
            <a:avLst>
              <a:gd name="adj" fmla="val 15049"/>
            </a:avLst>
          </a:prstGeom>
          <a:solidFill>
            <a:schemeClr val="lt1"/>
          </a:solidFill>
          <a:ln w="38100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2. </a:t>
            </a:r>
            <a:r>
              <a:rPr lang="en" b="1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Subproblem 1</a:t>
            </a:r>
            <a:r>
              <a:rPr lang="en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</a:t>
            </a:r>
            <a:endParaRPr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RNA sequence to amino acid</a:t>
            </a:r>
            <a:endParaRPr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8" name="Google Shape;538;g3f543a8c89b_0_544"/>
          <p:cNvSpPr txBox="1"/>
          <p:nvPr/>
        </p:nvSpPr>
        <p:spPr>
          <a:xfrm>
            <a:off x="311700" y="3308450"/>
            <a:ext cx="5300100" cy="5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 a </a:t>
            </a:r>
            <a:r>
              <a:rPr lang="en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 loop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range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and </a:t>
            </a:r>
            <a:r>
              <a:rPr lang="en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string slicing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"translate" an RNA sequence to amino acids.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9" name="Google Shape;539;g3f543a8c89b_0_544"/>
          <p:cNvSpPr/>
          <p:nvPr/>
        </p:nvSpPr>
        <p:spPr>
          <a:xfrm>
            <a:off x="311700" y="2802321"/>
            <a:ext cx="1048076" cy="386329"/>
          </a:xfrm>
          <a:prstGeom prst="roundRect">
            <a:avLst>
              <a:gd name="adj" fmla="val 16667"/>
            </a:avLst>
          </a:prstGeom>
          <a:solidFill>
            <a:srgbClr val="4159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Your Task</a:t>
            </a:r>
            <a:endParaRPr b="1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" name="Google Shape;544;g3f543a8c89b_0_559"/>
          <p:cNvSpPr txBox="1"/>
          <p:nvPr/>
        </p:nvSpPr>
        <p:spPr>
          <a:xfrm>
            <a:off x="311700" y="1101975"/>
            <a:ext cx="5300100" cy="108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Instead of analyzing DNA (A, T, C, G) sequences like in HW2, now you are given an </a:t>
            </a:r>
            <a:r>
              <a:rPr lang="en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RNA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(A, U, C, G) sequence as an input string. </a:t>
            </a:r>
            <a:r>
              <a:rPr lang="en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Each sequence of three nucleotides could translate to an </a:t>
            </a:r>
            <a:r>
              <a:rPr lang="en" sz="1800" b="1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amino acid</a:t>
            </a:r>
            <a:r>
              <a:rPr lang="en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1800" b="1" i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5" name="Google Shape;545;g3f543a8c89b_0_55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17</a:t>
            </a:fld>
            <a:endParaRPr/>
          </a:p>
        </p:txBody>
      </p:sp>
      <p:sp>
        <p:nvSpPr>
          <p:cNvPr id="546" name="Google Shape;546;g3f543a8c89b_0_559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3"/>
                </a:solidFill>
              </a:rPr>
              <a:t>Example 2: </a:t>
            </a:r>
            <a:r>
              <a:rPr lang="en"/>
              <a:t>Structured Strings (</a:t>
            </a:r>
            <a:r>
              <a:rPr lang="en">
                <a:solidFill>
                  <a:schemeClr val="accent4"/>
                </a:solidFill>
              </a:rPr>
              <a:t>Subproblem 2</a:t>
            </a:r>
            <a:r>
              <a:rPr lang="en"/>
              <a:t>)</a:t>
            </a:r>
            <a:endParaRPr/>
          </a:p>
        </p:txBody>
      </p:sp>
      <p:sp>
        <p:nvSpPr>
          <p:cNvPr id="547" name="Google Shape;547;g3f543a8c89b_0_559"/>
          <p:cNvSpPr/>
          <p:nvPr/>
        </p:nvSpPr>
        <p:spPr>
          <a:xfrm>
            <a:off x="3628050" y="2329025"/>
            <a:ext cx="1887900" cy="866700"/>
          </a:xfrm>
          <a:prstGeom prst="roundRect">
            <a:avLst>
              <a:gd name="adj" fmla="val 12144"/>
            </a:avLst>
          </a:prstGeom>
          <a:noFill/>
          <a:ln w="2857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"</a:t>
            </a:r>
            <a:r>
              <a:rPr lang="en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AUG</a:t>
            </a: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" - "</a:t>
            </a:r>
            <a:r>
              <a:rPr lang="en" b="1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Methionine</a:t>
            </a: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"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"</a:t>
            </a:r>
            <a:r>
              <a:rPr lang="en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UGC</a:t>
            </a: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" - "</a:t>
            </a:r>
            <a:r>
              <a:rPr lang="en" b="1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Crysteine</a:t>
            </a: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"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"</a:t>
            </a:r>
            <a:r>
              <a:rPr lang="en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UCU</a:t>
            </a: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" - "</a:t>
            </a:r>
            <a:r>
              <a:rPr lang="en" b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Serine</a:t>
            </a: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"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8" name="Google Shape;548;g3f543a8c89b_0_559"/>
          <p:cNvSpPr txBox="1"/>
          <p:nvPr/>
        </p:nvSpPr>
        <p:spPr>
          <a:xfrm>
            <a:off x="444297" y="4124750"/>
            <a:ext cx="1394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"AUGCUCAUG"</a:t>
            </a:r>
            <a:endParaRPr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549" name="Google Shape;549;g3f543a8c89b_0_559"/>
          <p:cNvSpPr txBox="1"/>
          <p:nvPr/>
        </p:nvSpPr>
        <p:spPr>
          <a:xfrm>
            <a:off x="2697322" y="4124750"/>
            <a:ext cx="32433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[</a:t>
            </a:r>
            <a:r>
              <a:rPr lang="en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"Methionine"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"Methionine"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</a:t>
            </a:r>
            <a:endParaRPr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550" name="Google Shape;550;g3f543a8c89b_0_559"/>
          <p:cNvSpPr/>
          <p:nvPr/>
        </p:nvSpPr>
        <p:spPr>
          <a:xfrm>
            <a:off x="642351" y="4207800"/>
            <a:ext cx="354900" cy="239400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1" name="Google Shape;551;g3f543a8c89b_0_559"/>
          <p:cNvSpPr/>
          <p:nvPr/>
        </p:nvSpPr>
        <p:spPr>
          <a:xfrm>
            <a:off x="2020660" y="4265550"/>
            <a:ext cx="495000" cy="1239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2" name="Google Shape;552;g3f543a8c89b_0_559"/>
          <p:cNvSpPr/>
          <p:nvPr/>
        </p:nvSpPr>
        <p:spPr>
          <a:xfrm>
            <a:off x="6057475" y="1256600"/>
            <a:ext cx="2649000" cy="658200"/>
          </a:xfrm>
          <a:prstGeom prst="roundRect">
            <a:avLst>
              <a:gd name="adj" fmla="val 15049"/>
            </a:avLst>
          </a:prstGeom>
          <a:solidFill>
            <a:schemeClr val="lt1"/>
          </a:solidFill>
          <a:ln w="38100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2. </a:t>
            </a:r>
            <a:r>
              <a:rPr lang="en" b="1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Subproblem 1</a:t>
            </a:r>
            <a:r>
              <a:rPr lang="en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</a:t>
            </a:r>
            <a:endParaRPr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RNA sequence to amino acid</a:t>
            </a:r>
            <a:endParaRPr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3" name="Google Shape;553;g3f543a8c89b_0_559"/>
          <p:cNvSpPr txBox="1"/>
          <p:nvPr/>
        </p:nvSpPr>
        <p:spPr>
          <a:xfrm>
            <a:off x="311700" y="3308450"/>
            <a:ext cx="5300100" cy="5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 a </a:t>
            </a:r>
            <a:r>
              <a:rPr lang="en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 loop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range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and </a:t>
            </a:r>
            <a:r>
              <a:rPr lang="en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string slicing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"translate" an RNA sequence to amino acids.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4" name="Google Shape;554;g3f543a8c89b_0_559"/>
          <p:cNvSpPr/>
          <p:nvPr/>
        </p:nvSpPr>
        <p:spPr>
          <a:xfrm>
            <a:off x="311700" y="2758966"/>
            <a:ext cx="1146610" cy="429684"/>
          </a:xfrm>
          <a:prstGeom prst="roundRect">
            <a:avLst>
              <a:gd name="adj" fmla="val 16667"/>
            </a:avLst>
          </a:prstGeom>
          <a:solidFill>
            <a:srgbClr val="4159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Your Task</a:t>
            </a:r>
            <a:endParaRPr b="1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5" name="Google Shape;555;g3f543a8c89b_0_559"/>
          <p:cNvSpPr/>
          <p:nvPr/>
        </p:nvSpPr>
        <p:spPr>
          <a:xfrm>
            <a:off x="6057475" y="2182075"/>
            <a:ext cx="2649000" cy="658200"/>
          </a:xfrm>
          <a:prstGeom prst="roundRect">
            <a:avLst>
              <a:gd name="adj" fmla="val 15049"/>
            </a:avLst>
          </a:prstGeom>
          <a:solidFill>
            <a:schemeClr val="lt1"/>
          </a:solidFill>
          <a:ln w="38100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3. </a:t>
            </a:r>
            <a:r>
              <a:rPr lang="en" b="1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Subproblem 2</a:t>
            </a:r>
            <a:r>
              <a:rPr lang="en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</a:t>
            </a:r>
            <a:endParaRPr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Iterate over RNA in steps of 3</a:t>
            </a:r>
            <a:endParaRPr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6" name="Google Shape;556;g3f543a8c89b_0_559"/>
          <p:cNvSpPr/>
          <p:nvPr/>
        </p:nvSpPr>
        <p:spPr>
          <a:xfrm>
            <a:off x="6057475" y="4055100"/>
            <a:ext cx="2649000" cy="5448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38100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TAKEAWAY: Move in steps of 3</a:t>
            </a:r>
            <a:endParaRPr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7" name="Google Shape;557;g3f543a8c89b_0_559"/>
          <p:cNvSpPr/>
          <p:nvPr/>
        </p:nvSpPr>
        <p:spPr>
          <a:xfrm>
            <a:off x="964201" y="4207800"/>
            <a:ext cx="354900" cy="239400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8" name="Google Shape;558;g3f543a8c89b_0_559"/>
          <p:cNvSpPr/>
          <p:nvPr/>
        </p:nvSpPr>
        <p:spPr>
          <a:xfrm>
            <a:off x="1285501" y="4207800"/>
            <a:ext cx="354900" cy="239400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g3f543a8c89b_0_34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  <p:sp>
        <p:nvSpPr>
          <p:cNvPr id="313" name="Google Shape;313;g3f543a8c89b_0_349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709600" cy="354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b="1" u="sng">
                <a:solidFill>
                  <a:schemeClr val="hlink"/>
                </a:solidFill>
                <a:hlinkClick r:id="rId3"/>
              </a:rPr>
              <a:t>Programming Practice 4</a:t>
            </a:r>
            <a:r>
              <a:rPr lang="en" b="1"/>
              <a:t> due Sunday,</a:t>
            </a:r>
            <a:r>
              <a:rPr lang="en"/>
              <a:t> </a:t>
            </a:r>
            <a:r>
              <a:rPr lang="en" b="1"/>
              <a:t>July 26 at 11:59 PM</a:t>
            </a:r>
            <a:endParaRPr b="1"/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b="1" u="sng">
                <a:solidFill>
                  <a:schemeClr val="hlink"/>
                </a:solidFill>
                <a:hlinkClick r:id="rId4"/>
              </a:rPr>
              <a:t>Homework Assignment 4</a:t>
            </a:r>
            <a:r>
              <a:rPr lang="en" b="1"/>
              <a:t> due Monday, August 3 at 11:59 PM </a:t>
            </a:r>
            <a:endParaRPr>
              <a:solidFill>
                <a:schemeClr val="dk2"/>
              </a:solidFill>
            </a:endParaRPr>
          </a:p>
          <a:p>
            <a:pPr marL="914400" lvl="1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Longer and historically more challenging than past homework assignments</a:t>
            </a:r>
            <a:endParaRPr/>
          </a:p>
          <a:p>
            <a:pPr marL="914400" lvl="1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Two weeks to complete homework!</a:t>
            </a:r>
            <a:endParaRPr/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b="1" u="sng"/>
              <a:t>Homework 2 Feedback</a:t>
            </a:r>
            <a:r>
              <a:rPr lang="en"/>
              <a:t> now available on Gradescope</a:t>
            </a:r>
            <a:endParaRPr/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b="1" u="sng">
                <a:solidFill>
                  <a:schemeClr val="hlink"/>
                </a:solidFill>
                <a:hlinkClick r:id="rId5"/>
              </a:rPr>
              <a:t>Resubmission Cycle 2</a:t>
            </a:r>
            <a:r>
              <a:rPr lang="en"/>
              <a:t> now available, </a:t>
            </a:r>
            <a:r>
              <a:rPr lang="en" b="1"/>
              <a:t>due Wednesday July 29th at 11:59pm</a:t>
            </a:r>
            <a:endParaRPr b="1"/>
          </a:p>
          <a:p>
            <a:pPr marL="914400" lvl="1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Homework 1 and Homework 2 are eligible</a:t>
            </a:r>
            <a:endParaRPr/>
          </a:p>
          <a:p>
            <a:pPr marL="914400" lvl="1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Fill out the </a:t>
            </a:r>
            <a:r>
              <a:rPr lang="en" u="sng">
                <a:solidFill>
                  <a:schemeClr val="hlink"/>
                </a:solidFill>
                <a:hlinkClick r:id="rId6"/>
              </a:rPr>
              <a:t>Google Form!</a:t>
            </a:r>
            <a:endParaRPr/>
          </a:p>
        </p:txBody>
      </p:sp>
      <p:sp>
        <p:nvSpPr>
          <p:cNvPr id="314" name="Google Shape;314;g3f543a8c89b_0_349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Announcements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g3f543a8c89b_0_35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  <p:sp>
        <p:nvSpPr>
          <p:cNvPr id="320" name="Google Shape;320;g3f543a8c89b_0_355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520600" cy="354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" sz="2400"/>
              <a:t>Nested (Data) Structures</a:t>
            </a:r>
            <a:endParaRPr sz="2400"/>
          </a:p>
          <a:p>
            <a:pPr marL="45720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" sz="2400"/>
              <a:t>Problem Solving Strategies</a:t>
            </a:r>
            <a:endParaRPr sz="2400"/>
          </a:p>
          <a:p>
            <a:pPr marL="45720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" sz="2400"/>
              <a:t>Examples :)</a:t>
            </a:r>
            <a:endParaRPr sz="2400"/>
          </a:p>
          <a:p>
            <a:pPr marL="0" lvl="0" indent="0" algn="l" rtl="0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 sz="2400"/>
          </a:p>
        </p:txBody>
      </p:sp>
      <p:sp>
        <p:nvSpPr>
          <p:cNvPr id="321" name="Google Shape;321;g3f543a8c89b_0_355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Today’s Roadmap</a:t>
            </a:r>
            <a:endParaRPr/>
          </a:p>
        </p:txBody>
      </p:sp>
      <p:sp>
        <p:nvSpPr>
          <p:cNvPr id="322" name="Google Shape;322;g3f543a8c89b_0_355"/>
          <p:cNvSpPr/>
          <p:nvPr/>
        </p:nvSpPr>
        <p:spPr>
          <a:xfrm>
            <a:off x="5878300" y="2251500"/>
            <a:ext cx="2181000" cy="640500"/>
          </a:xfrm>
          <a:prstGeom prst="roundRect">
            <a:avLst>
              <a:gd name="adj" fmla="val 16667"/>
            </a:avLst>
          </a:prstGeom>
          <a:solidFill>
            <a:srgbClr val="3A4C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u="sng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Jupyter Hub</a:t>
            </a: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g3f543a8c89b_0_36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  <p:sp>
        <p:nvSpPr>
          <p:cNvPr id="328" name="Google Shape;328;g3f543a8c89b_0_362"/>
          <p:cNvSpPr txBox="1">
            <a:spLocks noGrp="1"/>
          </p:cNvSpPr>
          <p:nvPr>
            <p:ph type="title"/>
          </p:nvPr>
        </p:nvSpPr>
        <p:spPr>
          <a:xfrm>
            <a:off x="311700" y="281925"/>
            <a:ext cx="39291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Think Pair Share</a:t>
            </a:r>
            <a:endParaRPr/>
          </a:p>
        </p:txBody>
      </p:sp>
      <p:sp>
        <p:nvSpPr>
          <p:cNvPr id="329" name="Google Shape;329;g3f543a8c89b_0_362"/>
          <p:cNvSpPr txBox="1"/>
          <p:nvPr/>
        </p:nvSpPr>
        <p:spPr>
          <a:xfrm>
            <a:off x="331950" y="888875"/>
            <a:ext cx="3888600" cy="271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Given the </a:t>
            </a:r>
            <a:r>
              <a:rPr lang="en" sz="1600" b="1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olympics.txt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file containing each 2026 Winter Olympics discipline and its corresponding location: 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Create a dictionary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where </a:t>
            </a:r>
            <a:r>
              <a:rPr lang="en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each </a:t>
            </a:r>
            <a:r>
              <a:rPr lang="en" sz="1800" b="1" i="1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location</a:t>
            </a:r>
            <a:r>
              <a:rPr lang="en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is a key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The value for a location should be a </a:t>
            </a:r>
            <a:r>
              <a:rPr lang="en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list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of all Olympic disciplines taking place at the location.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30" name="Google Shape;330;g3f543a8c89b_0_362"/>
          <p:cNvGrpSpPr/>
          <p:nvPr/>
        </p:nvGrpSpPr>
        <p:grpSpPr>
          <a:xfrm>
            <a:off x="5497592" y="1522725"/>
            <a:ext cx="2726400" cy="3318150"/>
            <a:chOff x="7091100" y="842400"/>
            <a:chExt cx="2726400" cy="3318150"/>
          </a:xfrm>
        </p:grpSpPr>
        <p:sp>
          <p:nvSpPr>
            <p:cNvPr id="331" name="Google Shape;331;g3f543a8c89b_0_362"/>
            <p:cNvSpPr/>
            <p:nvPr/>
          </p:nvSpPr>
          <p:spPr>
            <a:xfrm>
              <a:off x="7091100" y="842400"/>
              <a:ext cx="2726400" cy="2861700"/>
            </a:xfrm>
            <a:prstGeom prst="roundRect">
              <a:avLst>
                <a:gd name="adj" fmla="val 4221"/>
              </a:avLst>
            </a:prstGeom>
            <a:noFill/>
            <a:ln w="2857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Ice Hockey: Milan</a:t>
              </a:r>
              <a:endParaRPr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Cross-Country Skiing: Tesero</a:t>
              </a:r>
              <a:endParaRPr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Speed Skating: Milan</a:t>
              </a:r>
              <a:endParaRPr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Alpine Skiing: Cortina</a:t>
              </a:r>
              <a:endParaRPr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Freestyle Skiing: Livigno</a:t>
              </a:r>
              <a:endParaRPr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Figure Skating: Milan</a:t>
              </a:r>
              <a:endParaRPr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Ski Jumping: Predazzo</a:t>
              </a:r>
              <a:endParaRPr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Ski Mountaineering: Bormi</a:t>
              </a:r>
              <a:endParaRPr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Snowboarding: Livigno</a:t>
              </a:r>
              <a:endParaRPr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Biathlon: Anterselva</a:t>
              </a:r>
              <a:endParaRPr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2" name="Google Shape;332;g3f543a8c89b_0_362"/>
            <p:cNvSpPr txBox="1"/>
            <p:nvPr/>
          </p:nvSpPr>
          <p:spPr>
            <a:xfrm>
              <a:off x="7207500" y="3766950"/>
              <a:ext cx="1906500" cy="393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 b="1">
                  <a:solidFill>
                    <a:schemeClr val="accent4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olympics.txt</a:t>
              </a:r>
              <a:endParaRPr sz="1800" b="1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</p:grpSp>
      <p:sp>
        <p:nvSpPr>
          <p:cNvPr id="333" name="Google Shape;333;g3f543a8c89b_0_362"/>
          <p:cNvSpPr/>
          <p:nvPr/>
        </p:nvSpPr>
        <p:spPr>
          <a:xfrm>
            <a:off x="655650" y="3735925"/>
            <a:ext cx="3241200" cy="927300"/>
          </a:xfrm>
          <a:prstGeom prst="roundRect">
            <a:avLst>
              <a:gd name="adj" fmla="val 12590"/>
            </a:avLst>
          </a:prstGeom>
          <a:solidFill>
            <a:schemeClr val="lt2"/>
          </a:solidFill>
          <a:ln w="19050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olympics_dict[</a:t>
            </a:r>
            <a:r>
              <a:rPr lang="en" sz="12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"Milan"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 →</a:t>
            </a:r>
            <a:b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</a:b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[</a:t>
            </a:r>
            <a:r>
              <a:rPr lang="en" sz="12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"Ice Hockey"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2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"Speed Skating"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2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"Figure Skating"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</a:t>
            </a: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pic>
        <p:nvPicPr>
          <p:cNvPr id="334" name="Google Shape;334;g3f543a8c89b_0_362" descr="The Olympic logo: five interconnected rings of different colors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33350" y="281933"/>
            <a:ext cx="2054900" cy="9972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g3f543a8c89b_0_37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  <p:sp>
        <p:nvSpPr>
          <p:cNvPr id="340" name="Google Shape;340;g3f543a8c89b_0_373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7083900" cy="16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>
                <a:solidFill>
                  <a:schemeClr val="accent4"/>
                </a:solidFill>
              </a:rPr>
              <a:t>Data structures</a:t>
            </a:r>
            <a:r>
              <a:rPr lang="en" sz="1600"/>
              <a:t> like </a:t>
            </a:r>
            <a:r>
              <a:rPr lang="en" sz="1600" b="1">
                <a:solidFill>
                  <a:schemeClr val="accent3"/>
                </a:solidFill>
              </a:rPr>
              <a:t>lists</a:t>
            </a:r>
            <a:r>
              <a:rPr lang="en" sz="1600"/>
              <a:t> and </a:t>
            </a:r>
            <a:r>
              <a:rPr lang="en" sz="1600" b="1">
                <a:solidFill>
                  <a:schemeClr val="accent2"/>
                </a:solidFill>
              </a:rPr>
              <a:t>dictionaries</a:t>
            </a:r>
            <a:r>
              <a:rPr lang="en" sz="1600"/>
              <a:t> store data in a standardized format.</a:t>
            </a:r>
            <a:endParaRPr sz="1600"/>
          </a:p>
          <a:p>
            <a:pPr marL="457200" lvl="0" indent="-330200" algn="l" rtl="0">
              <a:spcBef>
                <a:spcPts val="120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We can take advantage of the </a:t>
            </a:r>
            <a:r>
              <a:rPr lang="en" sz="1600" b="1"/>
              <a:t>standardization</a:t>
            </a:r>
            <a:r>
              <a:rPr lang="en" sz="1600"/>
              <a:t> when working with this data</a:t>
            </a:r>
            <a:endParaRPr sz="160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sz="1400"/>
              <a:t>e.g. </a:t>
            </a:r>
            <a:r>
              <a:rPr lang="en" sz="1400" b="1">
                <a:solidFill>
                  <a:schemeClr val="accent3"/>
                </a:solidFill>
              </a:rPr>
              <a:t>list</a:t>
            </a:r>
            <a:r>
              <a:rPr lang="en" sz="1400"/>
              <a:t> elements can be accessed using indices, </a:t>
            </a:r>
            <a:r>
              <a:rPr lang="en" sz="1400" b="1">
                <a:solidFill>
                  <a:schemeClr val="accent2"/>
                </a:solidFill>
              </a:rPr>
              <a:t>dictionary</a:t>
            </a:r>
            <a:r>
              <a:rPr lang="en" sz="1400"/>
              <a:t> entries have keys</a:t>
            </a:r>
            <a:endParaRPr sz="1400"/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We can </a:t>
            </a:r>
            <a:r>
              <a:rPr lang="en" sz="1600" b="1" u="sng"/>
              <a:t>traverse</a:t>
            </a:r>
            <a:r>
              <a:rPr lang="en" sz="1600"/>
              <a:t> (iterate) through these structures, and </a:t>
            </a:r>
            <a:r>
              <a:rPr lang="en" sz="1600" b="1" u="sng"/>
              <a:t>update</a:t>
            </a:r>
            <a:r>
              <a:rPr lang="en" sz="1600"/>
              <a:t> individual values </a:t>
            </a:r>
            <a:endParaRPr sz="1600"/>
          </a:p>
        </p:txBody>
      </p:sp>
      <p:sp>
        <p:nvSpPr>
          <p:cNvPr id="341" name="Google Shape;341;g3f543a8c89b_0_373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Nested Structures</a:t>
            </a:r>
            <a:endParaRPr/>
          </a:p>
        </p:txBody>
      </p:sp>
      <p:pic>
        <p:nvPicPr>
          <p:cNvPr id="342" name="Google Shape;342;g3f543a8c89b_0_373" descr="Photo of an open cardboard box"/>
          <p:cNvPicPr preferRelativeResize="0"/>
          <p:nvPr/>
        </p:nvPicPr>
        <p:blipFill rotWithShape="1">
          <a:blip r:embed="rId3">
            <a:alphaModFix/>
          </a:blip>
          <a:srcRect l="7113" t="23418" r="6873" b="25126"/>
          <a:stretch/>
        </p:blipFill>
        <p:spPr>
          <a:xfrm>
            <a:off x="7395600" y="1346575"/>
            <a:ext cx="1483849" cy="887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43" name="Google Shape;343;g3f543a8c89b_0_373" descr="Photo of an open cardboard box"/>
          <p:cNvPicPr preferRelativeResize="0"/>
          <p:nvPr/>
        </p:nvPicPr>
        <p:blipFill rotWithShape="1">
          <a:blip r:embed="rId3">
            <a:alphaModFix/>
          </a:blip>
          <a:srcRect l="7113" t="23418" r="6873" b="25126"/>
          <a:stretch/>
        </p:blipFill>
        <p:spPr>
          <a:xfrm>
            <a:off x="7395600" y="3712075"/>
            <a:ext cx="1483849" cy="88775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44" name="Google Shape;344;g3f543a8c89b_0_373"/>
          <p:cNvGrpSpPr/>
          <p:nvPr/>
        </p:nvGrpSpPr>
        <p:grpSpPr>
          <a:xfrm>
            <a:off x="7395600" y="739475"/>
            <a:ext cx="1436700" cy="357900"/>
            <a:chOff x="7395600" y="739475"/>
            <a:chExt cx="1436700" cy="357900"/>
          </a:xfrm>
        </p:grpSpPr>
        <p:sp>
          <p:nvSpPr>
            <p:cNvPr id="345" name="Google Shape;345;g3f543a8c89b_0_373"/>
            <p:cNvSpPr/>
            <p:nvPr/>
          </p:nvSpPr>
          <p:spPr>
            <a:xfrm>
              <a:off x="7395600" y="739475"/>
              <a:ext cx="381600" cy="357900"/>
            </a:xfrm>
            <a:prstGeom prst="roundRect">
              <a:avLst>
                <a:gd name="adj" fmla="val 16667"/>
              </a:avLst>
            </a:prstGeom>
            <a:solidFill>
              <a:srgbClr val="883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>
                  <a:solidFill>
                    <a:schemeClr val="lt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1</a:t>
              </a:r>
              <a:endParaRPr b="1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346" name="Google Shape;346;g3f543a8c89b_0_373"/>
            <p:cNvSpPr/>
            <p:nvPr/>
          </p:nvSpPr>
          <p:spPr>
            <a:xfrm>
              <a:off x="8158800" y="739475"/>
              <a:ext cx="673500" cy="357900"/>
            </a:xfrm>
            <a:prstGeom prst="roundRect">
              <a:avLst>
                <a:gd name="adj" fmla="val 16667"/>
              </a:avLst>
            </a:prstGeom>
            <a:solidFill>
              <a:srgbClr val="4159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>
                  <a:solidFill>
                    <a:schemeClr val="lt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True</a:t>
              </a:r>
              <a:endParaRPr b="1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</p:grpSp>
      <p:sp>
        <p:nvSpPr>
          <p:cNvPr id="347" name="Google Shape;347;g3f543a8c89b_0_373"/>
          <p:cNvSpPr/>
          <p:nvPr/>
        </p:nvSpPr>
        <p:spPr>
          <a:xfrm>
            <a:off x="7569400" y="2483525"/>
            <a:ext cx="381600" cy="357900"/>
          </a:xfrm>
          <a:prstGeom prst="roundRect">
            <a:avLst>
              <a:gd name="adj" fmla="val 16667"/>
            </a:avLst>
          </a:prstGeom>
          <a:solidFill>
            <a:srgbClr val="883F4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1</a:t>
            </a:r>
            <a:endParaRPr b="1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348" name="Google Shape;348;g3f543a8c89b_0_373"/>
          <p:cNvSpPr/>
          <p:nvPr/>
        </p:nvSpPr>
        <p:spPr>
          <a:xfrm>
            <a:off x="8220650" y="2483525"/>
            <a:ext cx="673500" cy="357900"/>
          </a:xfrm>
          <a:prstGeom prst="roundRect">
            <a:avLst>
              <a:gd name="adj" fmla="val 16667"/>
            </a:avLst>
          </a:prstGeom>
          <a:solidFill>
            <a:srgbClr val="4159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True</a:t>
            </a:r>
            <a:endParaRPr b="1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grpSp>
        <p:nvGrpSpPr>
          <p:cNvPr id="349" name="Google Shape;349;g3f543a8c89b_0_373"/>
          <p:cNvGrpSpPr/>
          <p:nvPr/>
        </p:nvGrpSpPr>
        <p:grpSpPr>
          <a:xfrm>
            <a:off x="7361600" y="3038275"/>
            <a:ext cx="1594401" cy="476950"/>
            <a:chOff x="7361600" y="3038275"/>
            <a:chExt cx="1594401" cy="476950"/>
          </a:xfrm>
        </p:grpSpPr>
        <p:pic>
          <p:nvPicPr>
            <p:cNvPr id="350" name="Google Shape;350;g3f543a8c89b_0_373" descr="Photo of an open cardboard box"/>
            <p:cNvPicPr preferRelativeResize="0"/>
            <p:nvPr/>
          </p:nvPicPr>
          <p:blipFill rotWithShape="1">
            <a:blip r:embed="rId3">
              <a:alphaModFix/>
            </a:blip>
            <a:srcRect l="7113" t="23418" r="6873" b="25126"/>
            <a:stretch/>
          </p:blipFill>
          <p:spPr>
            <a:xfrm>
              <a:off x="7361600" y="3038275"/>
              <a:ext cx="797201" cy="4769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51" name="Google Shape;351;g3f543a8c89b_0_373" descr="Photo of an open cardboard box"/>
            <p:cNvPicPr preferRelativeResize="0"/>
            <p:nvPr/>
          </p:nvPicPr>
          <p:blipFill rotWithShape="1">
            <a:blip r:embed="rId3">
              <a:alphaModFix/>
            </a:blip>
            <a:srcRect l="7113" t="23418" r="6873" b="25126"/>
            <a:stretch/>
          </p:blipFill>
          <p:spPr>
            <a:xfrm>
              <a:off x="8158800" y="3038275"/>
              <a:ext cx="797201" cy="47695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352" name="Google Shape;352;g3f543a8c89b_0_373"/>
          <p:cNvSpPr txBox="1"/>
          <p:nvPr/>
        </p:nvSpPr>
        <p:spPr>
          <a:xfrm>
            <a:off x="311700" y="2735325"/>
            <a:ext cx="7050000" cy="171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Nested </a:t>
            </a:r>
            <a:r>
              <a:rPr lang="en" sz="1600" b="1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data structures</a:t>
            </a:r>
            <a:r>
              <a:rPr lang="en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involve storing data structures within other data structures.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302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●"/>
            </a:pPr>
            <a:r>
              <a:rPr lang="en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 can take advantage of the </a:t>
            </a:r>
            <a:r>
              <a:rPr lang="en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hierarchy</a:t>
            </a:r>
            <a:r>
              <a:rPr lang="en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600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and</a:t>
            </a:r>
            <a:r>
              <a:rPr lang="en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standardization </a:t>
            </a:r>
            <a:r>
              <a:rPr lang="en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of nested structures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●"/>
            </a:pPr>
            <a:r>
              <a:rPr lang="en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 need to understand and navigate this </a:t>
            </a:r>
            <a:r>
              <a:rPr lang="en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hierarchy</a:t>
            </a:r>
            <a:r>
              <a:rPr lang="en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en" sz="1600" b="1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traverse</a:t>
            </a:r>
            <a:r>
              <a:rPr lang="en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and </a:t>
            </a:r>
            <a:r>
              <a:rPr lang="en" sz="1600" b="1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update</a:t>
            </a:r>
            <a:r>
              <a:rPr lang="en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values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Google Shape;357;g3f543a8c89b_0_39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6</a:t>
            </a:fld>
            <a:endParaRPr/>
          </a:p>
        </p:txBody>
      </p:sp>
      <p:sp>
        <p:nvSpPr>
          <p:cNvPr id="358" name="Google Shape;358;g3f543a8c89b_0_390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Previously on </a:t>
            </a:r>
            <a:r>
              <a:rPr lang="en" i="1"/>
              <a:t>CSE 160</a:t>
            </a:r>
            <a:r>
              <a:rPr lang="en"/>
              <a:t>…</a:t>
            </a:r>
            <a:endParaRPr/>
          </a:p>
        </p:txBody>
      </p:sp>
      <p:sp>
        <p:nvSpPr>
          <p:cNvPr id="359" name="Google Shape;359;g3f543a8c89b_0_390"/>
          <p:cNvSpPr/>
          <p:nvPr/>
        </p:nvSpPr>
        <p:spPr>
          <a:xfrm>
            <a:off x="1646153" y="1243325"/>
            <a:ext cx="984300" cy="507300"/>
          </a:xfrm>
          <a:prstGeom prst="roundRect">
            <a:avLst>
              <a:gd name="adj" fmla="val 16667"/>
            </a:avLst>
          </a:prstGeom>
          <a:solidFill>
            <a:srgbClr val="4159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Lists</a:t>
            </a:r>
            <a:endParaRPr sz="20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0" name="Google Shape;360;g3f543a8c89b_0_390"/>
          <p:cNvSpPr/>
          <p:nvPr/>
        </p:nvSpPr>
        <p:spPr>
          <a:xfrm>
            <a:off x="5715952" y="1243325"/>
            <a:ext cx="1704900" cy="507300"/>
          </a:xfrm>
          <a:prstGeom prst="roundRect">
            <a:avLst>
              <a:gd name="adj" fmla="val 16667"/>
            </a:avLst>
          </a:prstGeom>
          <a:solidFill>
            <a:srgbClr val="5F477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Dictionaries</a:t>
            </a:r>
            <a:endParaRPr sz="20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61" name="Google Shape;361;g3f543a8c89b_0_390"/>
          <p:cNvGrpSpPr/>
          <p:nvPr/>
        </p:nvGrpSpPr>
        <p:grpSpPr>
          <a:xfrm>
            <a:off x="241620" y="1854500"/>
            <a:ext cx="3640638" cy="1398334"/>
            <a:chOff x="241620" y="2540300"/>
            <a:chExt cx="3640638" cy="1398334"/>
          </a:xfrm>
        </p:grpSpPr>
        <p:sp>
          <p:nvSpPr>
            <p:cNvPr id="362" name="Google Shape;362;g3f543a8c89b_0_390"/>
            <p:cNvSpPr/>
            <p:nvPr/>
          </p:nvSpPr>
          <p:spPr>
            <a:xfrm>
              <a:off x="241620" y="2951192"/>
              <a:ext cx="3640638" cy="987442"/>
            </a:xfrm>
            <a:prstGeom prst="roundRect">
              <a:avLst>
                <a:gd name="adj" fmla="val 18300"/>
              </a:avLst>
            </a:prstGeom>
            <a:solidFill>
              <a:srgbClr val="FDF6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[[</a:t>
              </a:r>
              <a:r>
                <a:rPr lang="en" sz="1200" dirty="0">
                  <a:solidFill>
                    <a:schemeClr val="accent4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"Agua Verde"</a:t>
              </a:r>
              <a:r>
                <a:rPr lang="en" sz="1200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, </a:t>
              </a:r>
              <a:r>
                <a:rPr lang="en" sz="1200" dirty="0">
                  <a:solidFill>
                    <a:schemeClr val="accent4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"Montlake"</a:t>
              </a:r>
              <a:r>
                <a:rPr lang="en" sz="1200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, </a:t>
              </a:r>
              <a:r>
                <a:rPr lang="en" sz="1200" dirty="0">
                  <a:solidFill>
                    <a:schemeClr val="accent3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4.3</a:t>
              </a:r>
              <a:r>
                <a:rPr lang="en" sz="1200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],</a:t>
              </a:r>
              <a:endParaRPr sz="12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 [</a:t>
              </a:r>
              <a:r>
                <a:rPr lang="en" sz="1200" dirty="0">
                  <a:solidFill>
                    <a:schemeClr val="accent4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"Bangrak"</a:t>
              </a:r>
              <a:r>
                <a:rPr lang="en" sz="1200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, </a:t>
              </a:r>
              <a:r>
                <a:rPr lang="en" sz="1200" dirty="0">
                  <a:solidFill>
                    <a:schemeClr val="accent4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"Belltown"</a:t>
              </a:r>
              <a:r>
                <a:rPr lang="en" sz="1200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, </a:t>
              </a:r>
              <a:r>
                <a:rPr lang="en" sz="1200" dirty="0">
                  <a:solidFill>
                    <a:schemeClr val="accent3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4.8</a:t>
              </a:r>
              <a:r>
                <a:rPr lang="en" sz="1200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],</a:t>
              </a:r>
              <a:endParaRPr sz="12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 [</a:t>
              </a:r>
              <a:r>
                <a:rPr lang="en" sz="1200" dirty="0">
                  <a:solidFill>
                    <a:schemeClr val="accent4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"Crackle Mi"</a:t>
              </a:r>
              <a:r>
                <a:rPr lang="en" sz="1200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, </a:t>
              </a:r>
              <a:r>
                <a:rPr lang="en" sz="1200" dirty="0">
                  <a:solidFill>
                    <a:schemeClr val="accent4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"Ballard"</a:t>
              </a:r>
              <a:r>
                <a:rPr lang="en" sz="1200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, </a:t>
              </a:r>
              <a:r>
                <a:rPr lang="en" sz="1200" dirty="0">
                  <a:solidFill>
                    <a:schemeClr val="accent3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4.4</a:t>
              </a:r>
              <a:r>
                <a:rPr lang="en" sz="1200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]]</a:t>
              </a:r>
              <a:endParaRPr sz="12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363" name="Google Shape;363;g3f543a8c89b_0_390"/>
            <p:cNvSpPr txBox="1"/>
            <p:nvPr/>
          </p:nvSpPr>
          <p:spPr>
            <a:xfrm>
              <a:off x="478100" y="2540300"/>
              <a:ext cx="984300" cy="317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b="1">
                  <a:solidFill>
                    <a:schemeClr val="dk2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food_lst</a:t>
              </a:r>
              <a:endParaRPr sz="1200" b="1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</p:grpSp>
      <p:grpSp>
        <p:nvGrpSpPr>
          <p:cNvPr id="364" name="Google Shape;364;g3f543a8c89b_0_390"/>
          <p:cNvGrpSpPr/>
          <p:nvPr/>
        </p:nvGrpSpPr>
        <p:grpSpPr>
          <a:xfrm>
            <a:off x="3988676" y="1732970"/>
            <a:ext cx="4696674" cy="1826957"/>
            <a:chOff x="3988676" y="1537743"/>
            <a:chExt cx="4696674" cy="1826957"/>
          </a:xfrm>
        </p:grpSpPr>
        <p:sp>
          <p:nvSpPr>
            <p:cNvPr id="365" name="Google Shape;365;g3f543a8c89b_0_390"/>
            <p:cNvSpPr/>
            <p:nvPr/>
          </p:nvSpPr>
          <p:spPr>
            <a:xfrm>
              <a:off x="3988676" y="1889763"/>
              <a:ext cx="4696674" cy="1474937"/>
            </a:xfrm>
            <a:prstGeom prst="roundRect">
              <a:avLst>
                <a:gd name="adj" fmla="val 11893"/>
              </a:avLst>
            </a:prstGeom>
            <a:solidFill>
              <a:srgbClr val="FDF6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{</a:t>
              </a:r>
              <a:r>
                <a:rPr lang="en" sz="1200" dirty="0">
                  <a:solidFill>
                    <a:schemeClr val="accent4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"Agua Verde"</a:t>
              </a:r>
              <a:r>
                <a:rPr lang="en" sz="1200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: {</a:t>
              </a:r>
              <a:r>
                <a:rPr lang="en" sz="1200" dirty="0">
                  <a:solidFill>
                    <a:schemeClr val="accent4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"Neighborhood"</a:t>
              </a:r>
              <a:r>
                <a:rPr lang="en" sz="1200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: </a:t>
              </a:r>
              <a:r>
                <a:rPr lang="en" sz="1200" dirty="0">
                  <a:solidFill>
                    <a:schemeClr val="accent4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"Montlake"</a:t>
              </a:r>
              <a:r>
                <a:rPr lang="en" sz="1200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,</a:t>
              </a:r>
              <a:endParaRPr lang="en-US" sz="12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                </a:t>
              </a:r>
              <a:r>
                <a:rPr lang="en-US" sz="1200" dirty="0">
                  <a:solidFill>
                    <a:schemeClr val="accent4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"Rating"</a:t>
              </a:r>
              <a:r>
                <a:rPr lang="en-US" sz="1200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: </a:t>
              </a:r>
              <a:r>
                <a:rPr lang="en-US" sz="1200" dirty="0">
                  <a:solidFill>
                    <a:schemeClr val="accent3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4.3</a:t>
              </a:r>
              <a:r>
                <a:rPr lang="en-US" sz="1200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},</a:t>
              </a: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 </a:t>
              </a:r>
              <a:r>
                <a:rPr lang="en" sz="1200" dirty="0">
                  <a:solidFill>
                    <a:schemeClr val="accent4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"Bangrak"</a:t>
              </a:r>
              <a:r>
                <a:rPr lang="en" sz="1200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: {</a:t>
              </a:r>
              <a:r>
                <a:rPr lang="en" sz="1200" dirty="0">
                  <a:solidFill>
                    <a:schemeClr val="accent4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"Neighborhood"</a:t>
              </a:r>
              <a:r>
                <a:rPr lang="en" sz="1200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: </a:t>
              </a:r>
              <a:r>
                <a:rPr lang="en" sz="1200" dirty="0">
                  <a:solidFill>
                    <a:schemeClr val="accent4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"Belltown"</a:t>
              </a:r>
              <a:r>
                <a:rPr lang="en" sz="1200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,</a:t>
              </a: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             </a:t>
              </a:r>
              <a:r>
                <a:rPr lang="en" sz="1200" dirty="0">
                  <a:solidFill>
                    <a:schemeClr val="accent4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"Rating"</a:t>
              </a:r>
              <a:r>
                <a:rPr lang="en" sz="1200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: </a:t>
              </a:r>
              <a:r>
                <a:rPr lang="en" sz="1200" dirty="0">
                  <a:solidFill>
                    <a:schemeClr val="accent3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4.8</a:t>
              </a:r>
              <a:r>
                <a:rPr lang="en" sz="1200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},</a:t>
              </a:r>
              <a:endParaRPr sz="12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 </a:t>
              </a:r>
              <a:r>
                <a:rPr lang="en" sz="1200" dirty="0">
                  <a:solidFill>
                    <a:schemeClr val="accent4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"Crackle Mi"</a:t>
              </a:r>
              <a:r>
                <a:rPr lang="en" sz="1200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: {</a:t>
              </a:r>
              <a:r>
                <a:rPr lang="en" sz="1200" dirty="0">
                  <a:solidFill>
                    <a:schemeClr val="accent4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"Neighborhood"</a:t>
              </a:r>
              <a:r>
                <a:rPr lang="en" sz="1200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: </a:t>
              </a:r>
              <a:r>
                <a:rPr lang="en" sz="1200" dirty="0">
                  <a:solidFill>
                    <a:schemeClr val="accent4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"Ballard"</a:t>
              </a:r>
              <a:r>
                <a:rPr lang="en" sz="1200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,</a:t>
              </a: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                </a:t>
              </a:r>
              <a:r>
                <a:rPr lang="en" sz="1200" dirty="0">
                  <a:solidFill>
                    <a:schemeClr val="accent4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"Rating"</a:t>
              </a:r>
              <a:r>
                <a:rPr lang="en" sz="1200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: </a:t>
              </a:r>
              <a:r>
                <a:rPr lang="en" sz="1200" dirty="0">
                  <a:solidFill>
                    <a:schemeClr val="accent3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4.4</a:t>
              </a:r>
              <a:r>
                <a:rPr lang="en" sz="1200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}}</a:t>
              </a:r>
              <a:endParaRPr sz="12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366" name="Google Shape;366;g3f543a8c89b_0_390"/>
            <p:cNvSpPr txBox="1"/>
            <p:nvPr/>
          </p:nvSpPr>
          <p:spPr>
            <a:xfrm>
              <a:off x="4073078" y="1537743"/>
              <a:ext cx="1056300" cy="317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b="1">
                  <a:solidFill>
                    <a:schemeClr val="dk2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food_dict</a:t>
              </a:r>
              <a:endParaRPr sz="1200" b="1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</p:grpSp>
      <p:sp>
        <p:nvSpPr>
          <p:cNvPr id="367" name="Google Shape;367;g3f543a8c89b_0_390"/>
          <p:cNvSpPr/>
          <p:nvPr/>
        </p:nvSpPr>
        <p:spPr>
          <a:xfrm>
            <a:off x="2593140" y="2639113"/>
            <a:ext cx="437100" cy="240000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8" name="Google Shape;368;g3f543a8c89b_0_390"/>
          <p:cNvSpPr/>
          <p:nvPr/>
        </p:nvSpPr>
        <p:spPr>
          <a:xfrm>
            <a:off x="5053250" y="3891150"/>
            <a:ext cx="3030300" cy="3936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19050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food_dict[</a:t>
            </a:r>
            <a:r>
              <a:rPr lang="en" sz="12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"Bangrak"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][</a:t>
            </a:r>
            <a:r>
              <a:rPr lang="en" sz="12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"Rating"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</a:t>
            </a: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369" name="Google Shape;369;g3f543a8c89b_0_390"/>
          <p:cNvSpPr/>
          <p:nvPr/>
        </p:nvSpPr>
        <p:spPr>
          <a:xfrm>
            <a:off x="1348250" y="3891150"/>
            <a:ext cx="1580100" cy="3936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19050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food_lst[</a:t>
            </a:r>
            <a:r>
              <a:rPr lang="en" sz="12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][</a:t>
            </a:r>
            <a:r>
              <a:rPr lang="en" sz="12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</a:t>
            </a: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Google Shape;374;g3f543a8c89b_0_40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7</a:t>
            </a:fld>
            <a:endParaRPr/>
          </a:p>
        </p:txBody>
      </p:sp>
      <p:sp>
        <p:nvSpPr>
          <p:cNvPr id="375" name="Google Shape;375;g3f543a8c89b_0_406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Data Structure Decisions</a:t>
            </a:r>
            <a:endParaRPr/>
          </a:p>
        </p:txBody>
      </p:sp>
      <p:sp>
        <p:nvSpPr>
          <p:cNvPr id="376" name="Google Shape;376;g3f543a8c89b_0_406"/>
          <p:cNvSpPr/>
          <p:nvPr/>
        </p:nvSpPr>
        <p:spPr>
          <a:xfrm>
            <a:off x="1646153" y="1243325"/>
            <a:ext cx="984300" cy="507300"/>
          </a:xfrm>
          <a:prstGeom prst="roundRect">
            <a:avLst>
              <a:gd name="adj" fmla="val 16667"/>
            </a:avLst>
          </a:prstGeom>
          <a:solidFill>
            <a:srgbClr val="4159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Lists</a:t>
            </a:r>
            <a:endParaRPr sz="20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7" name="Google Shape;377;g3f543a8c89b_0_406"/>
          <p:cNvSpPr/>
          <p:nvPr/>
        </p:nvSpPr>
        <p:spPr>
          <a:xfrm>
            <a:off x="5715952" y="1243325"/>
            <a:ext cx="1704900" cy="507300"/>
          </a:xfrm>
          <a:prstGeom prst="roundRect">
            <a:avLst>
              <a:gd name="adj" fmla="val 16667"/>
            </a:avLst>
          </a:prstGeom>
          <a:solidFill>
            <a:srgbClr val="5F477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Dictionaries</a:t>
            </a:r>
            <a:endParaRPr sz="20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3" name="Google Shape;383;g3f543a8c89b_0_406"/>
          <p:cNvSpPr txBox="1"/>
          <p:nvPr/>
        </p:nvSpPr>
        <p:spPr>
          <a:xfrm>
            <a:off x="4242557" y="1759258"/>
            <a:ext cx="1056300" cy="31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food_dict</a:t>
            </a:r>
            <a:endParaRPr sz="1200" b="1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384" name="Google Shape;384;g3f543a8c89b_0_406"/>
          <p:cNvSpPr/>
          <p:nvPr/>
        </p:nvSpPr>
        <p:spPr>
          <a:xfrm>
            <a:off x="2940900" y="3779850"/>
            <a:ext cx="3262200" cy="817500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Which to use?</a:t>
            </a:r>
            <a:r>
              <a:rPr lang="en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It depends.</a:t>
            </a:r>
            <a:endParaRPr sz="1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" name="Google Shape;361;g3f543a8c89b_0_390">
            <a:extLst>
              <a:ext uri="{FF2B5EF4-FFF2-40B4-BE49-F238E27FC236}">
                <a16:creationId xmlns:a16="http://schemas.microsoft.com/office/drawing/2014/main" id="{00CD1498-392B-D53F-7090-5DAA86EDACEB}"/>
              </a:ext>
            </a:extLst>
          </p:cNvPr>
          <p:cNvGrpSpPr/>
          <p:nvPr/>
        </p:nvGrpSpPr>
        <p:grpSpPr>
          <a:xfrm>
            <a:off x="241620" y="1854500"/>
            <a:ext cx="3640638" cy="1398334"/>
            <a:chOff x="241620" y="2540300"/>
            <a:chExt cx="3640638" cy="1398334"/>
          </a:xfrm>
        </p:grpSpPr>
        <p:sp>
          <p:nvSpPr>
            <p:cNvPr id="3" name="Google Shape;362;g3f543a8c89b_0_390">
              <a:extLst>
                <a:ext uri="{FF2B5EF4-FFF2-40B4-BE49-F238E27FC236}">
                  <a16:creationId xmlns:a16="http://schemas.microsoft.com/office/drawing/2014/main" id="{958AD39E-9FF5-32AB-6713-C50F0A622A47}"/>
                </a:ext>
              </a:extLst>
            </p:cNvPr>
            <p:cNvSpPr/>
            <p:nvPr/>
          </p:nvSpPr>
          <p:spPr>
            <a:xfrm>
              <a:off x="241620" y="2951192"/>
              <a:ext cx="3640638" cy="987442"/>
            </a:xfrm>
            <a:prstGeom prst="roundRect">
              <a:avLst>
                <a:gd name="adj" fmla="val 18300"/>
              </a:avLst>
            </a:prstGeom>
            <a:solidFill>
              <a:srgbClr val="FDF6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[[</a:t>
              </a:r>
              <a:r>
                <a:rPr lang="en" sz="1200" dirty="0">
                  <a:solidFill>
                    <a:schemeClr val="accent4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"Agua Verde"</a:t>
              </a:r>
              <a:r>
                <a:rPr lang="en" sz="1200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, </a:t>
              </a:r>
              <a:r>
                <a:rPr lang="en" sz="1200" dirty="0">
                  <a:solidFill>
                    <a:schemeClr val="accent4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"Montlake"</a:t>
              </a:r>
              <a:r>
                <a:rPr lang="en" sz="1200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, </a:t>
              </a:r>
              <a:r>
                <a:rPr lang="en" sz="1200" dirty="0">
                  <a:solidFill>
                    <a:schemeClr val="accent3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4.3</a:t>
              </a:r>
              <a:r>
                <a:rPr lang="en" sz="1200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],</a:t>
              </a:r>
              <a:endParaRPr sz="12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 [</a:t>
              </a:r>
              <a:r>
                <a:rPr lang="en" sz="1200" dirty="0">
                  <a:solidFill>
                    <a:schemeClr val="accent4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"Bangrak"</a:t>
              </a:r>
              <a:r>
                <a:rPr lang="en" sz="1200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, </a:t>
              </a:r>
              <a:r>
                <a:rPr lang="en" sz="1200" dirty="0">
                  <a:solidFill>
                    <a:schemeClr val="accent4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"Belltown"</a:t>
              </a:r>
              <a:r>
                <a:rPr lang="en" sz="1200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, </a:t>
              </a:r>
              <a:r>
                <a:rPr lang="en" sz="1200" dirty="0">
                  <a:solidFill>
                    <a:schemeClr val="accent3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4.8</a:t>
              </a:r>
              <a:r>
                <a:rPr lang="en" sz="1200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],</a:t>
              </a:r>
              <a:endParaRPr sz="12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 [</a:t>
              </a:r>
              <a:r>
                <a:rPr lang="en" sz="1200" dirty="0">
                  <a:solidFill>
                    <a:schemeClr val="accent4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"Crackle Mi"</a:t>
              </a:r>
              <a:r>
                <a:rPr lang="en" sz="1200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, </a:t>
              </a:r>
              <a:r>
                <a:rPr lang="en" sz="1200" dirty="0">
                  <a:solidFill>
                    <a:schemeClr val="accent4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"Ballard"</a:t>
              </a:r>
              <a:r>
                <a:rPr lang="en" sz="1200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, </a:t>
              </a:r>
              <a:r>
                <a:rPr lang="en" sz="1200" dirty="0">
                  <a:solidFill>
                    <a:schemeClr val="accent3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4.4</a:t>
              </a:r>
              <a:r>
                <a:rPr lang="en" sz="1200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]]</a:t>
              </a:r>
              <a:endParaRPr sz="12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4" name="Google Shape;363;g3f543a8c89b_0_390">
              <a:extLst>
                <a:ext uri="{FF2B5EF4-FFF2-40B4-BE49-F238E27FC236}">
                  <a16:creationId xmlns:a16="http://schemas.microsoft.com/office/drawing/2014/main" id="{A0566208-C5C7-3EF3-12D6-5526E57F5D01}"/>
                </a:ext>
              </a:extLst>
            </p:cNvPr>
            <p:cNvSpPr txBox="1"/>
            <p:nvPr/>
          </p:nvSpPr>
          <p:spPr>
            <a:xfrm>
              <a:off x="478100" y="2540300"/>
              <a:ext cx="984300" cy="317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b="1">
                  <a:solidFill>
                    <a:schemeClr val="dk2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food_lst</a:t>
              </a:r>
              <a:endParaRPr sz="1200" b="1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</p:grpSp>
      <p:sp>
        <p:nvSpPr>
          <p:cNvPr id="6" name="Google Shape;365;g3f543a8c89b_0_390">
            <a:extLst>
              <a:ext uri="{FF2B5EF4-FFF2-40B4-BE49-F238E27FC236}">
                <a16:creationId xmlns:a16="http://schemas.microsoft.com/office/drawing/2014/main" id="{E2235EED-AB6B-D9AB-2C58-26FEBB014FF3}"/>
              </a:ext>
            </a:extLst>
          </p:cNvPr>
          <p:cNvSpPr/>
          <p:nvPr/>
        </p:nvSpPr>
        <p:spPr>
          <a:xfrm>
            <a:off x="3988676" y="2084990"/>
            <a:ext cx="4696674" cy="1474937"/>
          </a:xfrm>
          <a:prstGeom prst="roundRect">
            <a:avLst>
              <a:gd name="adj" fmla="val 11893"/>
            </a:avLst>
          </a:prstGeom>
          <a:solidFill>
            <a:srgbClr val="FDF6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{</a:t>
            </a:r>
            <a:r>
              <a:rPr lang="en" sz="12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"Agua Verde"</a:t>
            </a:r>
            <a:r>
              <a:rPr lang="en" sz="12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{</a:t>
            </a:r>
            <a:r>
              <a:rPr lang="en" sz="12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"Neighborhood"</a:t>
            </a:r>
            <a:r>
              <a:rPr lang="en" sz="12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2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"Montlake"</a:t>
            </a:r>
            <a:r>
              <a:rPr lang="en" sz="12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  <a:endParaRPr lang="en-US" sz="1200" dirty="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            </a:t>
            </a:r>
            <a:r>
              <a:rPr lang="en-US" sz="12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"Rating"</a:t>
            </a:r>
            <a:r>
              <a:rPr lang="en-US" sz="12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-US" sz="1200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4.3</a:t>
            </a:r>
            <a:r>
              <a:rPr lang="en-US" sz="12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},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2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"Bangrak"</a:t>
            </a:r>
            <a:r>
              <a:rPr lang="en" sz="12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{</a:t>
            </a:r>
            <a:r>
              <a:rPr lang="en" sz="12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"Neighborhood"</a:t>
            </a:r>
            <a:r>
              <a:rPr lang="en" sz="12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2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"Belltown"</a:t>
            </a:r>
            <a:r>
              <a:rPr lang="en" sz="12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         </a:t>
            </a:r>
            <a:r>
              <a:rPr lang="en" sz="12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"Rating"</a:t>
            </a:r>
            <a:r>
              <a:rPr lang="en" sz="12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200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4.8</a:t>
            </a:r>
            <a:r>
              <a:rPr lang="en" sz="12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},</a:t>
            </a:r>
            <a:endParaRPr sz="1200" dirty="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2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"Crackle Mi"</a:t>
            </a:r>
            <a:r>
              <a:rPr lang="en" sz="12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{</a:t>
            </a:r>
            <a:r>
              <a:rPr lang="en" sz="12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"Neighborhood"</a:t>
            </a:r>
            <a:r>
              <a:rPr lang="en" sz="12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2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"Ballard"</a:t>
            </a:r>
            <a:r>
              <a:rPr lang="en" sz="12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            </a:t>
            </a:r>
            <a:r>
              <a:rPr lang="en" sz="12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"Rating"</a:t>
            </a:r>
            <a:r>
              <a:rPr lang="en" sz="12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200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4.4</a:t>
            </a:r>
            <a:r>
              <a:rPr lang="en" sz="12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}}</a:t>
            </a:r>
            <a:endParaRPr sz="1200" dirty="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Google Shape;389;g3f543a8c89b_0_77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8</a:t>
            </a:fld>
            <a:endParaRPr/>
          </a:p>
        </p:txBody>
      </p:sp>
      <p:sp>
        <p:nvSpPr>
          <p:cNvPr id="390" name="Google Shape;390;g3f543a8c89b_0_778"/>
          <p:cNvSpPr txBox="1">
            <a:spLocks noGrp="1"/>
          </p:cNvSpPr>
          <p:nvPr>
            <p:ph type="body" idx="1"/>
          </p:nvPr>
        </p:nvSpPr>
        <p:spPr>
          <a:xfrm>
            <a:off x="311700" y="2282225"/>
            <a:ext cx="8520600" cy="241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 b="1"/>
              <a:t>Solve a Subproblem</a:t>
            </a:r>
            <a:endParaRPr sz="2400" b="1"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Is there a smaller problem I can solve? (with loops, work inside out!)</a:t>
            </a:r>
            <a:endParaRPr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 b="1"/>
              <a:t>Iterative Development</a:t>
            </a:r>
            <a:endParaRPr sz="2400" b="1"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Can I start by solving a different problem that is easier?</a:t>
            </a:r>
            <a:endParaRPr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 b="1"/>
              <a:t>Inputs/Outputs + Debugging</a:t>
            </a:r>
            <a:endParaRPr sz="2400" b="1"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How do the inputs relate to the outputs?</a:t>
            </a:r>
            <a:endParaRPr/>
          </a:p>
        </p:txBody>
      </p:sp>
      <p:sp>
        <p:nvSpPr>
          <p:cNvPr id="391" name="Google Shape;391;g3f543a8c89b_0_778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Problem Solving Strategies</a:t>
            </a:r>
            <a:endParaRPr/>
          </a:p>
        </p:txBody>
      </p:sp>
      <p:sp>
        <p:nvSpPr>
          <p:cNvPr id="392" name="Google Shape;392;g3f543a8c89b_0_778"/>
          <p:cNvSpPr txBox="1">
            <a:spLocks noGrp="1"/>
          </p:cNvSpPr>
          <p:nvPr>
            <p:ph type="body" idx="1"/>
          </p:nvPr>
        </p:nvSpPr>
        <p:spPr>
          <a:xfrm>
            <a:off x="311700" y="1051625"/>
            <a:ext cx="8520600" cy="1383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 i="1"/>
          </a:p>
          <a:p>
            <a:pPr marL="0" lvl="0" indent="0" algn="ctr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2400" b="1" i="1">
                <a:solidFill>
                  <a:schemeClr val="accent4"/>
                </a:solidFill>
              </a:rPr>
              <a:t>You reach a problem and you are stumped. </a:t>
            </a:r>
            <a:r>
              <a:rPr lang="en" sz="2400" b="1" i="1" u="sng">
                <a:solidFill>
                  <a:schemeClr val="accent4"/>
                </a:solidFill>
              </a:rPr>
              <a:t>What now?</a:t>
            </a:r>
            <a:endParaRPr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Google Shape;397;g3f543a8c89b_0_42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9</a:t>
            </a:fld>
            <a:endParaRPr/>
          </a:p>
        </p:txBody>
      </p:sp>
      <p:sp>
        <p:nvSpPr>
          <p:cNvPr id="398" name="Google Shape;398;g3f543a8c89b_0_420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3"/>
                </a:solidFill>
              </a:rPr>
              <a:t>Example 1: </a:t>
            </a:r>
            <a:r>
              <a:rPr lang="en"/>
              <a:t>Nest-maxing</a:t>
            </a:r>
            <a:endParaRPr/>
          </a:p>
        </p:txBody>
      </p:sp>
      <p:sp>
        <p:nvSpPr>
          <p:cNvPr id="399" name="Google Shape;399;g3f543a8c89b_0_420"/>
          <p:cNvSpPr/>
          <p:nvPr/>
        </p:nvSpPr>
        <p:spPr>
          <a:xfrm>
            <a:off x="1458150" y="1983100"/>
            <a:ext cx="7126174" cy="707400"/>
          </a:xfrm>
          <a:prstGeom prst="roundRect">
            <a:avLst>
              <a:gd name="adj" fmla="val 13974"/>
            </a:avLst>
          </a:prstGeom>
          <a:solidFill>
            <a:srgbClr val="FDF6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pixel_grid </a:t>
            </a:r>
            <a:r>
              <a:rPr lang="en" b="1" dirty="0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[[[</a:t>
            </a:r>
            <a:r>
              <a:rPr lang="en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128</a:t>
            </a:r>
            <a:r>
              <a:rPr lang="en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50</a:t>
            </a:r>
            <a:r>
              <a:rPr lang="en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20</a:t>
            </a:r>
            <a:r>
              <a:rPr lang="en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], [</a:t>
            </a:r>
            <a:r>
              <a:rPr lang="en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50</a:t>
            </a:r>
            <a:r>
              <a:rPr lang="en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50</a:t>
            </a:r>
            <a:r>
              <a:rPr lang="en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60</a:t>
            </a:r>
            <a:r>
              <a:rPr lang="en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]],</a:t>
            </a:r>
            <a:endParaRPr dirty="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	     [[</a:t>
            </a:r>
            <a:r>
              <a:rPr lang="en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75</a:t>
            </a:r>
            <a:r>
              <a:rPr lang="en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67</a:t>
            </a:r>
            <a:r>
              <a:rPr lang="en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90</a:t>
            </a:r>
            <a:r>
              <a:rPr lang="en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], [</a:t>
            </a:r>
            <a:r>
              <a:rPr lang="en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42</a:t>
            </a:r>
            <a:r>
              <a:rPr lang="en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240</a:t>
            </a:r>
            <a:r>
              <a:rPr lang="en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100</a:t>
            </a:r>
            <a:r>
              <a:rPr lang="en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]]]</a:t>
            </a:r>
            <a:endParaRPr dirty="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400" name="Google Shape;400;g3f543a8c89b_0_420"/>
          <p:cNvSpPr txBox="1"/>
          <p:nvPr/>
        </p:nvSpPr>
        <p:spPr>
          <a:xfrm>
            <a:off x="311700" y="1135450"/>
            <a:ext cx="6339600" cy="83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 are given a </a:t>
            </a:r>
            <a:r>
              <a:rPr lang="en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triply-nested list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</a:t>
            </a:r>
            <a:r>
              <a:rPr lang="en" sz="16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pixel_grid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representing a grid of color pixels (each with </a:t>
            </a:r>
            <a:r>
              <a:rPr lang="en" sz="1800" b="1" u="sng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R</a:t>
            </a:r>
            <a:r>
              <a:rPr lang="en" sz="1800" b="1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ed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" sz="1800" b="1" u="sng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G</a:t>
            </a:r>
            <a:r>
              <a:rPr lang="en" sz="1800" b="1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reen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and </a:t>
            </a:r>
            <a:r>
              <a:rPr lang="en" sz="1800" b="1" u="sng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B</a:t>
            </a:r>
            <a:r>
              <a:rPr lang="en" sz="1800" b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lue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values). </a:t>
            </a:r>
            <a:endParaRPr sz="1800" b="1" i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01" name="Google Shape;401;g3f543a8c89b_0_420"/>
          <p:cNvGrpSpPr/>
          <p:nvPr/>
        </p:nvGrpSpPr>
        <p:grpSpPr>
          <a:xfrm>
            <a:off x="311699" y="2747141"/>
            <a:ext cx="8419801" cy="1052322"/>
            <a:chOff x="311699" y="1985141"/>
            <a:chExt cx="8419801" cy="1052322"/>
          </a:xfrm>
        </p:grpSpPr>
        <p:sp>
          <p:nvSpPr>
            <p:cNvPr id="402" name="Google Shape;402;g3f543a8c89b_0_420"/>
            <p:cNvSpPr txBox="1"/>
            <p:nvPr/>
          </p:nvSpPr>
          <p:spPr>
            <a:xfrm>
              <a:off x="311700" y="2525963"/>
              <a:ext cx="8419800" cy="511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For each pixel, set all three color values to the highest of the pixel’s original RGB values.</a:t>
              </a: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3" name="Google Shape;403;g3f543a8c89b_0_420"/>
            <p:cNvSpPr/>
            <p:nvPr/>
          </p:nvSpPr>
          <p:spPr>
            <a:xfrm>
              <a:off x="311699" y="1985141"/>
              <a:ext cx="1067783" cy="421022"/>
            </a:xfrm>
            <a:prstGeom prst="roundRect">
              <a:avLst>
                <a:gd name="adj" fmla="val 16667"/>
              </a:avLst>
            </a:prstGeom>
            <a:solidFill>
              <a:srgbClr val="4159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Your Task</a:t>
              </a:r>
              <a:endParaRPr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04" name="Google Shape;404;g3f543a8c89b_0_420"/>
          <p:cNvGrpSpPr/>
          <p:nvPr/>
        </p:nvGrpSpPr>
        <p:grpSpPr>
          <a:xfrm>
            <a:off x="450700" y="3866150"/>
            <a:ext cx="7916848" cy="707400"/>
            <a:chOff x="450700" y="3866150"/>
            <a:chExt cx="7916848" cy="707400"/>
          </a:xfrm>
        </p:grpSpPr>
        <p:sp>
          <p:nvSpPr>
            <p:cNvPr id="405" name="Google Shape;405;g3f543a8c89b_0_420"/>
            <p:cNvSpPr/>
            <p:nvPr/>
          </p:nvSpPr>
          <p:spPr>
            <a:xfrm>
              <a:off x="995400" y="3866150"/>
              <a:ext cx="7372148" cy="707400"/>
            </a:xfrm>
            <a:prstGeom prst="roundRect">
              <a:avLst>
                <a:gd name="adj" fmla="val 13974"/>
              </a:avLst>
            </a:prstGeom>
            <a:solidFill>
              <a:srgbClr val="FDF6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modified_pixel_grid </a:t>
              </a:r>
              <a:r>
                <a:rPr lang="en" b="1" dirty="0">
                  <a:solidFill>
                    <a:schemeClr val="accent2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=</a:t>
              </a:r>
              <a:r>
                <a:rPr lang="en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 [[[</a:t>
              </a:r>
              <a:r>
                <a:rPr lang="en" dirty="0">
                  <a:solidFill>
                    <a:schemeClr val="accent3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128</a:t>
              </a:r>
              <a:r>
                <a:rPr lang="en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, </a:t>
              </a:r>
              <a:r>
                <a:rPr lang="en" dirty="0">
                  <a:solidFill>
                    <a:schemeClr val="accent3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128</a:t>
              </a:r>
              <a:r>
                <a:rPr lang="en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, </a:t>
              </a:r>
              <a:r>
                <a:rPr lang="en" dirty="0">
                  <a:solidFill>
                    <a:schemeClr val="accent3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128</a:t>
              </a:r>
              <a:r>
                <a:rPr lang="en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], [</a:t>
              </a:r>
              <a:r>
                <a:rPr lang="en" dirty="0">
                  <a:solidFill>
                    <a:schemeClr val="accent3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60</a:t>
              </a:r>
              <a:r>
                <a:rPr lang="en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, </a:t>
              </a:r>
              <a:r>
                <a:rPr lang="en" dirty="0">
                  <a:solidFill>
                    <a:schemeClr val="accent3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60</a:t>
              </a:r>
              <a:r>
                <a:rPr lang="en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, </a:t>
              </a:r>
              <a:r>
                <a:rPr lang="en" dirty="0">
                  <a:solidFill>
                    <a:schemeClr val="accent3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60</a:t>
              </a:r>
              <a:r>
                <a:rPr lang="en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]],</a:t>
              </a:r>
              <a:endParaRPr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		      [[</a:t>
              </a:r>
              <a:r>
                <a:rPr lang="en" dirty="0">
                  <a:solidFill>
                    <a:schemeClr val="accent3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90</a:t>
              </a:r>
              <a:r>
                <a:rPr lang="en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, </a:t>
              </a:r>
              <a:r>
                <a:rPr lang="en" dirty="0">
                  <a:solidFill>
                    <a:schemeClr val="accent3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90</a:t>
              </a:r>
              <a:r>
                <a:rPr lang="en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, </a:t>
              </a:r>
              <a:r>
                <a:rPr lang="en" dirty="0">
                  <a:solidFill>
                    <a:schemeClr val="accent3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90</a:t>
              </a:r>
              <a:r>
                <a:rPr lang="en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], [</a:t>
              </a:r>
              <a:r>
                <a:rPr lang="en" dirty="0">
                  <a:solidFill>
                    <a:schemeClr val="accent3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240</a:t>
              </a:r>
              <a:r>
                <a:rPr lang="en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, </a:t>
              </a:r>
              <a:r>
                <a:rPr lang="en" dirty="0">
                  <a:solidFill>
                    <a:schemeClr val="accent3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240</a:t>
              </a:r>
              <a:r>
                <a:rPr lang="en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, </a:t>
              </a:r>
              <a:r>
                <a:rPr lang="en" dirty="0">
                  <a:solidFill>
                    <a:schemeClr val="accent3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240</a:t>
              </a:r>
              <a:r>
                <a:rPr lang="en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]]]</a:t>
              </a:r>
              <a:endParaRPr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406" name="Google Shape;406;g3f543a8c89b_0_420"/>
            <p:cNvSpPr/>
            <p:nvPr/>
          </p:nvSpPr>
          <p:spPr>
            <a:xfrm>
              <a:off x="450700" y="4107200"/>
              <a:ext cx="402900" cy="225300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UW Simple Lecture Slides">
  <a:themeElements>
    <a:clrScheme name="Simple Light">
      <a:dk1>
        <a:srgbClr val="434343"/>
      </a:dk1>
      <a:lt1>
        <a:srgbClr val="FFFFFF"/>
      </a:lt1>
      <a:dk2>
        <a:srgbClr val="767676"/>
      </a:dk2>
      <a:lt2>
        <a:srgbClr val="FDF6E7"/>
      </a:lt2>
      <a:accent1>
        <a:srgbClr val="475D9A"/>
      </a:accent1>
      <a:accent2>
        <a:srgbClr val="8264A6"/>
      </a:accent2>
      <a:accent3>
        <a:srgbClr val="577656"/>
      </a:accent3>
      <a:accent4>
        <a:srgbClr val="AB5457"/>
      </a:accent4>
      <a:accent5>
        <a:srgbClr val="C48554"/>
      </a:accent5>
      <a:accent6>
        <a:srgbClr val="DAB153"/>
      </a:accent6>
      <a:hlink>
        <a:srgbClr val="475D9A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UW Simple Lecture Slides">
  <a:themeElements>
    <a:clrScheme name="Simple Light">
      <a:dk1>
        <a:srgbClr val="434343"/>
      </a:dk1>
      <a:lt1>
        <a:srgbClr val="FFFFFF"/>
      </a:lt1>
      <a:dk2>
        <a:srgbClr val="767676"/>
      </a:dk2>
      <a:lt2>
        <a:srgbClr val="FDF6E7"/>
      </a:lt2>
      <a:accent1>
        <a:srgbClr val="475D9A"/>
      </a:accent1>
      <a:accent2>
        <a:srgbClr val="8264A6"/>
      </a:accent2>
      <a:accent3>
        <a:srgbClr val="577656"/>
      </a:accent3>
      <a:accent4>
        <a:srgbClr val="AB5457"/>
      </a:accent4>
      <a:accent5>
        <a:srgbClr val="C48554"/>
      </a:accent5>
      <a:accent6>
        <a:srgbClr val="DAB153"/>
      </a:accent6>
      <a:hlink>
        <a:srgbClr val="475D9A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UW Simple Lecture Slides">
  <a:themeElements>
    <a:clrScheme name="Simple Light">
      <a:dk1>
        <a:srgbClr val="434343"/>
      </a:dk1>
      <a:lt1>
        <a:srgbClr val="FFFFFF"/>
      </a:lt1>
      <a:dk2>
        <a:srgbClr val="767676"/>
      </a:dk2>
      <a:lt2>
        <a:srgbClr val="FDF6E7"/>
      </a:lt2>
      <a:accent1>
        <a:srgbClr val="475D9A"/>
      </a:accent1>
      <a:accent2>
        <a:srgbClr val="8264A6"/>
      </a:accent2>
      <a:accent3>
        <a:srgbClr val="577656"/>
      </a:accent3>
      <a:accent4>
        <a:srgbClr val="AB5457"/>
      </a:accent4>
      <a:accent5>
        <a:srgbClr val="C48554"/>
      </a:accent5>
      <a:accent6>
        <a:srgbClr val="DAB153"/>
      </a:accent6>
      <a:hlink>
        <a:srgbClr val="475D9A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1910</Words>
  <Application>Microsoft Office PowerPoint</Application>
  <PresentationFormat>On-screen Show (16:9)</PresentationFormat>
  <Paragraphs>214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Calibri</vt:lpstr>
      <vt:lpstr>Arial</vt:lpstr>
      <vt:lpstr>Roboto Mono</vt:lpstr>
      <vt:lpstr>UW Simple Lecture Slides</vt:lpstr>
      <vt:lpstr>UW Simple Lecture Slides</vt:lpstr>
      <vt:lpstr>UW Simple Lecture Slides</vt:lpstr>
      <vt:lpstr>Nested Structures</vt:lpstr>
      <vt:lpstr>Announcements</vt:lpstr>
      <vt:lpstr>Today’s Roadmap</vt:lpstr>
      <vt:lpstr>Think Pair Share</vt:lpstr>
      <vt:lpstr>Nested Structures</vt:lpstr>
      <vt:lpstr>Previously on CSE 160…</vt:lpstr>
      <vt:lpstr>Data Structure Decisions</vt:lpstr>
      <vt:lpstr>Problem Solving Strategies</vt:lpstr>
      <vt:lpstr>Example 1: Nest-maxing</vt:lpstr>
      <vt:lpstr>Example 1: Nest-maxing</vt:lpstr>
      <vt:lpstr>Example 1: Nest-maxing</vt:lpstr>
      <vt:lpstr>Example 1: Nest-maxing (Simpler Problem)</vt:lpstr>
      <vt:lpstr>Example 1: Nest-maxing (Complexity)</vt:lpstr>
      <vt:lpstr>Example 2: Structured Strings</vt:lpstr>
      <vt:lpstr>Example 2: Structured Strings</vt:lpstr>
      <vt:lpstr>Example 2: Structured Strings (Subproblem 1)</vt:lpstr>
      <vt:lpstr>Example 2: Structured Strings (Subproblem 2)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Adrian Salguero</cp:lastModifiedBy>
  <cp:revision>1</cp:revision>
  <dcterms:modified xsi:type="dcterms:W3CDTF">2026-07-21T18:35:16Z</dcterms:modified>
</cp:coreProperties>
</file>