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  <p:sldMasterId id="2147483676" r:id="rId3"/>
    <p:sldMasterId id="2147483690" r:id="rId4"/>
    <p:sldMasterId id="2147483704" r:id="rId5"/>
  </p:sldMasterIdLst>
  <p:notesMasterIdLst>
    <p:notesMasterId r:id="rId24"/>
  </p:notesMasterIdLst>
  <p:sldIdLst>
    <p:sldId id="256" r:id="rId6"/>
    <p:sldId id="257" r:id="rId7"/>
    <p:sldId id="258" r:id="rId8"/>
    <p:sldId id="259" r:id="rId9"/>
    <p:sldId id="273" r:id="rId10"/>
    <p:sldId id="274" r:id="rId11"/>
    <p:sldId id="275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hdffd2mIHD9lAQK2+RQi0UwCf/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4A4385-36EF-40D9-AD55-01E223B675EE}" v="3" dt="2026-07-16T19:44:40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08" y="16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2.fnt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1.fntdata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font" Target="fonts/font4.fntdata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customschemas.google.com/relationships/presentationmetadata" Target="meta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addSld delSld modSld sldOrd">
      <pc:chgData name="Adrian Salguero" userId="f921b06be2346e4d" providerId="LiveId" clId="{42694335-63BB-46EC-AF38-63FE051D1C63}" dt="2026-07-16T19:45:15.079" v="22" actId="20577"/>
      <pc:docMkLst>
        <pc:docMk/>
      </pc:docMkLst>
      <pc:sldChg chg="del">
        <pc:chgData name="Adrian Salguero" userId="f921b06be2346e4d" providerId="LiveId" clId="{42694335-63BB-46EC-AF38-63FE051D1C63}" dt="2026-07-16T19:44:13.046" v="0" actId="47"/>
        <pc:sldMkLst>
          <pc:docMk/>
          <pc:sldMk cId="0" sldId="260"/>
        </pc:sldMkLst>
      </pc:sldChg>
      <pc:sldChg chg="del">
        <pc:chgData name="Adrian Salguero" userId="f921b06be2346e4d" providerId="LiveId" clId="{42694335-63BB-46EC-AF38-63FE051D1C63}" dt="2026-07-16T19:44:24.226" v="5" actId="47"/>
        <pc:sldMkLst>
          <pc:docMk/>
          <pc:sldMk cId="0" sldId="261"/>
        </pc:sldMkLst>
      </pc:sldChg>
      <pc:sldChg chg="modSp mod">
        <pc:chgData name="Adrian Salguero" userId="f921b06be2346e4d" providerId="LiveId" clId="{42694335-63BB-46EC-AF38-63FE051D1C63}" dt="2026-07-16T19:45:15.079" v="22" actId="20577"/>
        <pc:sldMkLst>
          <pc:docMk/>
          <pc:sldMk cId="0" sldId="272"/>
        </pc:sldMkLst>
        <pc:spChg chg="mod">
          <ac:chgData name="Adrian Salguero" userId="f921b06be2346e4d" providerId="LiveId" clId="{42694335-63BB-46EC-AF38-63FE051D1C63}" dt="2026-07-16T19:45:15.079" v="22" actId="20577"/>
          <ac:spMkLst>
            <pc:docMk/>
            <pc:sldMk cId="0" sldId="272"/>
            <ac:spMk id="662" creationId="{00000000-0000-0000-0000-000000000000}"/>
          </ac:spMkLst>
        </pc:spChg>
        <pc:spChg chg="mod">
          <ac:chgData name="Adrian Salguero" userId="f921b06be2346e4d" providerId="LiveId" clId="{42694335-63BB-46EC-AF38-63FE051D1C63}" dt="2026-07-16T19:45:00.566" v="7" actId="1076"/>
          <ac:spMkLst>
            <pc:docMk/>
            <pc:sldMk cId="0" sldId="272"/>
            <ac:spMk id="667" creationId="{00000000-0000-0000-0000-000000000000}"/>
          </ac:spMkLst>
        </pc:spChg>
        <pc:grpChg chg="mod">
          <ac:chgData name="Adrian Salguero" userId="f921b06be2346e4d" providerId="LiveId" clId="{42694335-63BB-46EC-AF38-63FE051D1C63}" dt="2026-07-16T19:45:05.268" v="8" actId="14100"/>
          <ac:grpSpMkLst>
            <pc:docMk/>
            <pc:sldMk cId="0" sldId="272"/>
            <ac:grpSpMk id="661" creationId="{00000000-0000-0000-0000-000000000000}"/>
          </ac:grpSpMkLst>
        </pc:grpChg>
      </pc:sldChg>
      <pc:sldChg chg="add ord">
        <pc:chgData name="Adrian Salguero" userId="f921b06be2346e4d" providerId="LiveId" clId="{42694335-63BB-46EC-AF38-63FE051D1C63}" dt="2026-07-16T19:44:16.234" v="3"/>
        <pc:sldMkLst>
          <pc:docMk/>
          <pc:sldMk cId="0" sldId="273"/>
        </pc:sldMkLst>
      </pc:sldChg>
      <pc:sldChg chg="add">
        <pc:chgData name="Adrian Salguero" userId="f921b06be2346e4d" providerId="LiveId" clId="{42694335-63BB-46EC-AF38-63FE051D1C63}" dt="2026-07-16T19:44:22.773" v="4"/>
        <pc:sldMkLst>
          <pc:docMk/>
          <pc:sldMk cId="0" sldId="274"/>
        </pc:sldMkLst>
      </pc:sldChg>
      <pc:sldChg chg="add">
        <pc:chgData name="Adrian Salguero" userId="f921b06be2346e4d" providerId="LiveId" clId="{42694335-63BB-46EC-AF38-63FE051D1C63}" dt="2026-07-16T19:44:40.444" v="6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2" name="Google Shape;492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3f526d29b12_0_8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2" name="Google Shape;582;g3f526d29b12_0_8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3f526d29b1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0" name="Google Shape;590;g3f526d29b1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f526d29b12_0_8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9" name="Google Shape;599;g3f526d29b12_0_8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3f526d29b12_0_8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7" name="Google Shape;607;g3f526d29b12_0_8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g3f542b2bde5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7" name="Google Shape;617;g3f542b2bde5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g3f542b2bde5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6" name="Google Shape;626;g3f542b2bde5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3f542b2bde5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5" name="Google Shape;635;g3f542b2bde5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students = {"John Doe": {"ID": 1234567,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     "email": "jdoe@uw.edu",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     "grade": "B"},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"Maria Vera": {"ID": 3456789,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       "email": "mvera@uw.edu",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       "grade": "A"}}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print(students[2])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students["Lisa"] = 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print(students["Maria Vera"][1])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students["John Doe"][ID] = 4567734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g3f542b2bde5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7" name="Google Shape;647;g3f542b2bde5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g3f542b2bde5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5" name="Google Shape;655;g3f542b2bde5_0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4" name="Google Shape;504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3f542b2bde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3f542b2bde5_0_3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f526d29b12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1" name="Google Shape;521;g3f526d29b12_0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3f526d29b12_0_7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3f526d29b12_0_7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f526d29b12_0_7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f526d29b12_0_7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f526d29b12_0_7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f526d29b12_0_7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g3f526d29b12_0_7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1" name="Google Shape;561;g3f526d29b12_0_7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3f526d29b12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0" name="Google Shape;570;g3f526d29b12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526d29b12_0_4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526d29b12_0_41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g3f526d29b12_0_41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f526d29b12_0_44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g3f526d29b12_0_447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3f526d29b12_0_4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6" name="Google Shape;116;g3f526d29b12_0_447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g3f526d29b12_0_447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3f526d29b12_0_447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File I/O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3f526d29b12_0_447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20" name="Google Shape;120;g3f526d29b12_0_447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f526d29b12_0_4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g3f526d29b12_0_411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3f526d29b12_0_411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g3f526d29b12_0_411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f526d29b12_0_4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8" name="Google Shape;128;g3f526d29b12_0_416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f526d29b12_0_4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1" name="Google Shape;131;g3f526d29b12_0_423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2" name="Google Shape;132;g3f526d29b12_0_423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3" name="Google Shape;133;g3f526d29b12_0_42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f526d29b12_0_42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g3f526d29b12_0_4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f526d29b12_0_4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9" name="Google Shape;139;g3f526d29b12_0_43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g3f526d29b12_0_431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f526d29b12_0_435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3" name="Google Shape;143;g3f526d29b12_0_4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526d29b12_0_43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g3f526d29b12_0_438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526d29b12_0_4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8" name="Google Shape;148;g3f526d29b12_0_4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9" name="Google Shape;149;g3f526d29b12_0_4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0" name="Google Shape;150;g3f526d29b12_0_4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1" name="Google Shape;151;g3f526d29b12_0_438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3f526d29b12_0_438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File I/O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526d29b12_0_456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526d29b12_0_45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526d29b12_0_45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526d29b12_0_45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526d29b12_0_4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526d29b12_0_4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526d29b12_0_465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526d29b12_0_465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526d29b12_0_465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526d29b12_0_465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526d29b12_0_465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526d29b12_0_465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526d29b12_0_465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526d29b12_0_465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526d29b12_0_465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526d29b12_0_465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526d29b12_0_465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526d29b12_0_465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526d29b12_0_465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526d29b12_0_465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526d29b12_0_465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526d29b12_0_465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526d29b12_0_465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526d29b12_0_465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526d29b12_0_465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526d29b12_0_465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526d29b12_0_465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526d29b12_0_465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526d29b12_0_4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526d29b12_0_465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526d29b12_0_465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526d29b12_0_465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526d29b12_0_465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526d29b12_0_465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526d29b12_0_465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526d29b12_0_465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526d29b12_0_465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526d29b12_0_465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526d29b12_0_465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526d29b12_0_465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526d29b12_0_465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526d29b12_0_465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f526d29b12_0_9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7" name="Google Shape;207;g3f526d29b12_0_90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8" name="Google Shape;208;g3f526d29b12_0_9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f526d29b12_0_93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" name="Google Shape;211;g3f526d29b12_0_933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g3f526d29b12_0_9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3" name="Google Shape;213;g3f526d29b12_0_933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4" name="Google Shape;214;g3f526d29b12_0_933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3f526d29b12_0_933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3f526d29b12_0_933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217" name="Google Shape;217;g3f526d29b12_0_933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526d29b12_0_8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0" name="Google Shape;220;g3f526d29b12_0_897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g3f526d29b12_0_897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2" name="Google Shape;222;g3f526d29b12_0_897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f526d29b12_0_90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5" name="Google Shape;225;g3f526d29b12_0_902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f526d29b12_0_9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8" name="Google Shape;228;g3f526d29b12_0_909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9" name="Google Shape;229;g3f526d29b12_0_909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0" name="Google Shape;230;g3f526d29b12_0_90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f526d29b12_0_9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g3f526d29b12_0_9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f526d29b12_0_9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6" name="Google Shape;236;g3f526d29b12_0_91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g3f526d29b12_0_91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f526d29b12_0_921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40" name="Google Shape;240;g3f526d29b12_0_9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f526d29b12_0_9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3" name="Google Shape;243;g3f526d29b12_0_924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g3f526d29b12_0_9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45" name="Google Shape;245;g3f526d29b12_0_9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46" name="Google Shape;246;g3f526d29b12_0_9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7" name="Google Shape;247;g3f526d29b12_0_9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8" name="Google Shape;248;g3f526d29b12_0_924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3f526d29b12_0_924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f526d29b12_0_942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52" name="Google Shape;252;g3f526d29b12_0_9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526d29b12_0_94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g3f526d29b12_0_94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6" name="Google Shape;256;g3f526d29b12_0_9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f526d29b12_0_9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f526d29b12_0_951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g3f526d29b12_0_951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f526d29b12_0_951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f526d29b12_0_951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f526d29b12_0_951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f526d29b12_0_951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f526d29b12_0_951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3f526d29b12_0_951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3f526d29b12_0_951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f526d29b12_0_951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3f526d29b12_0_951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3f526d29b12_0_951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f526d29b12_0_951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f526d29b12_0_951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3f526d29b12_0_951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g3f526d29b12_0_951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3f526d29b12_0_951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3f526d29b12_0_951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g3f526d29b12_0_951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g3f526d29b12_0_951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g3f526d29b12_0_951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g3f526d29b12_0_951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g3f526d29b12_0_9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3" name="Google Shape;283;g3f526d29b12_0_951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3f526d29b12_0_951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f526d29b12_0_951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f526d29b12_0_951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f526d29b12_0_951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g3f526d29b12_0_951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3f526d29b12_0_951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3f526d29b12_0_951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g3f526d29b12_0_951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g3f526d29b12_0_951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g3f526d29b12_0_951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g3f526d29b12_0_951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3f526d29b12_0_951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 +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f542b2bde5_0_19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04" name="Google Shape;304;g3f542b2bde5_0_199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g3f542b2bde5_0_19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06" name="Google Shape;306;g3f542b2bde5_0_19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f542b2bde5_0_20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09" name="Google Shape;309;g3f542b2bde5_0_204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f542b2bde5_0_20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2" name="Google Shape;312;g3f542b2bde5_0_20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13" name="Google Shape;313;g3f542b2bde5_0_20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f542b2bde5_0_2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6" name="Google Shape;316;g3f542b2bde5_0_211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17" name="Google Shape;317;g3f542b2bde5_0_211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18" name="Google Shape;318;g3f542b2bde5_0_21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f542b2bde5_0_21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g3f542b2bde5_0_2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f542b2bde5_0_2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4" name="Google Shape;324;g3f542b2bde5_0_21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g3f542b2bde5_0_219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f542b2bde5_0_223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28" name="Google Shape;328;g3f542b2bde5_0_2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f542b2bde5_0_22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31" name="Google Shape;331;g3f542b2bde5_0_226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g3f542b2bde5_0_22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33" name="Google Shape;333;g3f542b2bde5_0_226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4" name="Google Shape;334;g3f542b2bde5_0_226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5" name="Google Shape;335;g3f542b2bde5_0_2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6" name="Google Shape;336;g3f542b2bde5_0_226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g3f542b2bde5_0_226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f542b2bde5_0_23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0" name="Google Shape;340;g3f542b2bde5_0_235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341" name="Google Shape;341;g3f542b2bde5_0_2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2" name="Google Shape;342;g3f542b2bde5_0_235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3" name="Google Shape;343;g3f542b2bde5_0_235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g3f542b2bde5_0_235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g3f542b2bde5_0_235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46" name="Google Shape;346;g3f542b2bde5_0_235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f542b2bde5_0_244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49" name="Google Shape;349;g3f542b2bde5_0_2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f542b2bde5_0_24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52" name="Google Shape;352;g3f542b2bde5_0_24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3" name="Google Shape;353;g3f542b2bde5_0_2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f542b2bde5_0_2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f542b2bde5_0_253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g3f542b2bde5_0_253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g3f542b2bde5_0_253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g3f542b2bde5_0_253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g3f542b2bde5_0_253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g3f542b2bde5_0_253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g3f542b2bde5_0_253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g3f542b2bde5_0_253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g3f542b2bde5_0_253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g3f542b2bde5_0_253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g3f542b2bde5_0_253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g3f542b2bde5_0_253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g3f542b2bde5_0_253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g3f542b2bde5_0_253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g3f542b2bde5_0_253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g3f542b2bde5_0_253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g3f542b2bde5_0_253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g3f542b2bde5_0_253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g3f542b2bde5_0_253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g3f542b2bde5_0_253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g3f542b2bde5_0_253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g3f542b2bde5_0_253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g3f542b2bde5_0_2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0" name="Google Shape;380;g3f542b2bde5_0_253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g3f542b2bde5_0_253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g3f542b2bde5_0_253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g3f542b2bde5_0_253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g3f542b2bde5_0_253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g3f542b2bde5_0_253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g3f542b2bde5_0_253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g3f542b2bde5_0_253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g3f542b2bde5_0_253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g3f542b2bde5_0_253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g3f542b2bde5_0_253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g3f542b2bde5_0_253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g3f542b2bde5_0_253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f542b2bde5_0_4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1" name="Google Shape;401;g3f542b2bde5_0_411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g3f542b2bde5_0_411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3" name="Google Shape;403;g3f542b2bde5_0_411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f542b2bde5_0_4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6" name="Google Shape;406;g3f542b2bde5_0_416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f542b2bde5_0_4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9" name="Google Shape;409;g3f542b2bde5_0_41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0" name="Google Shape;410;g3f542b2bde5_0_41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f542b2bde5_0_4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13" name="Google Shape;413;g3f542b2bde5_0_423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4" name="Google Shape;414;g3f542b2bde5_0_423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5" name="Google Shape;415;g3f542b2bde5_0_42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3f542b2bde5_0_42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g3f542b2bde5_0_4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f542b2bde5_0_4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1" name="Google Shape;421;g3f542b2bde5_0_43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g3f542b2bde5_0_431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f542b2bde5_0_435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25" name="Google Shape;425;g3f542b2bde5_0_4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3f542b2bde5_0_43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28" name="Google Shape;428;g3f542b2bde5_0_438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429" name="Google Shape;429;g3f542b2bde5_0_4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0" name="Google Shape;430;g3f542b2bde5_0_4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1" name="Google Shape;431;g3f542b2bde5_0_4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2" name="Google Shape;432;g3f542b2bde5_0_4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3" name="Google Shape;433;g3f542b2bde5_0_438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g3f542b2bde5_0_438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3f542b2bde5_0_44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37" name="Google Shape;437;g3f542b2bde5_0_447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438" name="Google Shape;438;g3f542b2bde5_0_4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9" name="Google Shape;439;g3f542b2bde5_0_447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40" name="Google Shape;440;g3f542b2bde5_0_447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g3f542b2bde5_0_447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g3f542b2bde5_0_447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443" name="Google Shape;443;g3f542b2bde5_0_447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3f542b2bde5_0_456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6" name="Google Shape;446;g3f542b2bde5_0_45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3f542b2bde5_0_45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49" name="Google Shape;449;g3f542b2bde5_0_45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0" name="Google Shape;450;g3f542b2bde5_0_4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3f542b2bde5_0_4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3f542b2bde5_0_465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g3f542b2bde5_0_465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g3f542b2bde5_0_465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g3f542b2bde5_0_465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g3f542b2bde5_0_465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g3f542b2bde5_0_465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g3f542b2bde5_0_465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g3f542b2bde5_0_465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g3f542b2bde5_0_465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g3f542b2bde5_0_465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g3f542b2bde5_0_465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g3f542b2bde5_0_465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g3f542b2bde5_0_465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g3f542b2bde5_0_465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g3f542b2bde5_0_465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g3f542b2bde5_0_465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g3f542b2bde5_0_465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g3f542b2bde5_0_465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g3f542b2bde5_0_465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g3f542b2bde5_0_465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g3f542b2bde5_0_465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g3f542b2bde5_0_465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g3f542b2bde5_0_4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7" name="Google Shape;477;g3f542b2bde5_0_465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g3f542b2bde5_0_465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g3f542b2bde5_0_465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g3f542b2bde5_0_465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g3f542b2bde5_0_465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g3f542b2bde5_0_465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g3f542b2bde5_0_465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g3f542b2bde5_0_465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g3f542b2bde5_0_465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g3f542b2bde5_0_465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g3f542b2bde5_0_465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g3f542b2bde5_0_465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g3f542b2bde5_0_465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More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526d29b12_0_405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526d29b12_0_4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526d29b12_0_405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File I/O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526d29b12_0_40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526d29b12_0_4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g3f526d29b12_0_891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3f526d29b12_0_8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2" name="Google Shape;202;g3f526d29b12_0_891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f526d29b12_0_89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4" name="Google Shape;204;g3f526d29b12_0_89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Google Shape;297;g3f542b2bde5_0_193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g3f542b2bde5_0_1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9" name="Google Shape;299;g3f542b2bde5_0_193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Dictionaries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g3f542b2bde5_0_19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1" name="Google Shape;301;g3f542b2bde5_0_19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Google Shape;394;g3f542b2bde5_0_405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395" name="Google Shape;395;g3f542b2bde5_0_4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6" name="Google Shape;396;g3f542b2bde5_0_405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g3f542b2bde5_0_40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8" name="Google Shape;398;g3f542b2bde5_0_4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for%20uwnetid%20in%20fav_color.keys%28%29%3A%0A%20%20%20%20print%28uwnetid,%20%22%20fav%20color%20is%20%22,%20fav_color%5Buwnetid%5D%29&amp;curInstr=0&amp;mode=display&amp;origin=opt-frontend.js&amp;py=311&amp;tryNestingObjects=tru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1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Relationship Id="rId4" Type="http://schemas.openxmlformats.org/officeDocument/2006/relationships/hyperlink" Target="https://pythontutor.com/visualize.html#code=phrase%20%3D%20%22how%20much%20wood%20could%20a%20woodchuck%20chuck%20if%20a%20woodchuck%20could%20chuck%20wood%22%0A%0A%23%20Count%20how%20many%20times%20each%20unique%20word%20appears%20in%20the%20phrase%0Aword_list%20%3D%20phrase.split%28%29%0Aword_counts%20%3D%20%7B%7D%0Afor%20word%20in%20word_list%3A%0A%20%20%20%20if%20word%20in%20word_counts%3A%0A%20%20%20%20%20%20%20%20%23%20if%20word%20is%20already%20there,%20increment%0A%20%20%20%20%20%20%20%20word_counts%5Bword%5D%20%3D%20word_counts%5Bword%5D%20%2B%201%0A%20%20%20%20else%3A%0A%20%20%20%20%20%20%20%20%23%20otherwise%20add%20word%0A%20%20%20%20%20%20%20%20word_counts%5Bword%5D%20%3D%201%0Aprint%28word_counts%29%0A&amp;cumulative=false&amp;curInstr=0&amp;heapPrimitives=false&amp;mode=display&amp;origin=opt-frontend.js&amp;py=311&amp;rawInputLstJSON=%5B%5D&amp;textReferences=fals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class_rolls%20%3D%20%7B%22CSE160%22%3A%20%5B%22John%22,%20%22Maria%22%5D,%0A%20%20%20%20%20%22CSE123%22%3A%20%5B%22Anna%22,%20%22Lin%22,%20%22Ray%22%5D%7D%0Aprint%28class_rolls%5B%22CSE160%22%5D%5B1%5D%29%20%23%20prints%20%22Maria%22%0A%0Astudents%20%3D%20%7B%22John%20Doe%22%3A%20%5B1234567,%20%22jdoe%40uw.edu%22,%22B%22%5D,%0A%20%20%22Maria%20Vera%22%3A%20%5B3456789,%20%22mvera%40uw.edu%22,%22A%22%5D%7D%0Aprint%28students%5B%22John%20Doe%22%5D%5B0%5D%29%20%23%20prints%201234567%0A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students%20%3D%20%7B%22John%20Doe%22%3A%20%7B%22ID%22%3A%201234567,%20%0A%20%20%20%20%20%20%20%20%20%20%20%20%20%20%20%20%20%20%20%20%20%20%20%20%20%22email%22%3A%20%22jdoe%40uw.edu%22,%0A%20%20%20%20%20%20%20%20%20%20%20%20%20%20%20%20%20%20%20%20%20%20%20%20%20%22grade%22%3A%20%22B%22%7D,%0A%20%20%22Maria%20Vera%22%3A%20%7B%22ID%22%3A%203456789,%20%0A%20%20%20%20%20%20%20%20%20%20%20%20%20%20%20%20%20%20%20%20%20%20%20%20%20%22email%22%3A%20%22mvera%40uw.edu%22,%0A%20%20%20%20%20%20%20%20%20%20%20%20%20%20%20%20%20%20%20%20%20%20%20%20%20%22grade%22%3A%20%22A%22%7D%7D%0Aprint%28students%5B%22John%20Doe%22%5D%5B%22ID%22%5D%29%20%23%20prints%201234567%0A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1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1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courses/132639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stem.org/us/courses/99670/discussion/8164359" TargetMode="External"/><Relationship Id="rId5" Type="http://schemas.openxmlformats.org/officeDocument/2006/relationships/hyperlink" Target="https://courses.cs.washington.edu/courses/cse160/26su/homework/a3/" TargetMode="External"/><Relationship Id="rId4" Type="http://schemas.openxmlformats.org/officeDocument/2006/relationships/hyperlink" Target="https://courses.cs.washington.edu/courses/cse160/26wi/programming_activitie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exams/midterm/CSE160-26su-Midterm-Reference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5.xml"/><Relationship Id="rId5" Type="http://schemas.openxmlformats.org/officeDocument/2006/relationships/image" Target="../media/image3.png"/><Relationship Id="rId4" Type="http://schemas.openxmlformats.org/officeDocument/2006/relationships/hyperlink" Target="https://courses.cs.washington.edu/courses/cse160/26su/exams/midter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1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squares%20%3D%20%7B2%3A%204,%203%3A%209,%205%3A%2025,%20-5%3A%2025,%20-2%3A%204,%20-3%3A%209%7D%0A%0Aatomic_number%20%3D%20%7B%22H%22%3A%201,%20%22Fe%22%3A%2026,%20%22Au%22%3A%2079%7D%0A%0Afood_price%20%3D%20%7B%22Taco%22%3A%203.25,%20%22Burrito%22%3A%207.5,%20%0A%20%20%20%20%20%20%20%20%20%20%20%20%20%20%20%20%22Chips%22%3A%202,%20%22Guac%22%3A%204.75%7D&amp;curInstr=0&amp;mode=display&amp;origin=opt-frontend.js&amp;py=311&amp;tryNestingObjects=tru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2danimaor%22%3A%20%22purple%22,%20%22kellenx%22%3A%20%22blue%22,%0A%20%20%22guyzur%22%3A%20%22purple%22,%20%22vatray%22%3A%20%22gold%22%7D%0A%0Aprint%28fav_color%5B%22asalguer%22%5D%29%0Aprint%28%22maria%22%20not%20in%20fav_color%29%0Aprint%28%22jamespw%22%20in%20fav_color%29%0Aprint%28%22blue%22%20in%20fav_color%29&amp;curInstr=0&amp;mode=display&amp;origin=opt-frontend.js&amp;py=311&amp;tryNestingObjects=tru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495" name="Google Shape;495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More Dictionaries</a:t>
            </a:r>
            <a:endParaRPr/>
          </a:p>
        </p:txBody>
      </p:sp>
      <p:sp>
        <p:nvSpPr>
          <p:cNvPr id="496" name="Google Shape;496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499" name="Google Shape;499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0" name="Google Shape;500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" name="Google Shape;501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32325" y="3991974"/>
            <a:ext cx="1088824" cy="109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3f526d29b12_0_86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More Dictionary Methods</a:t>
            </a:r>
            <a:endParaRPr/>
          </a:p>
        </p:txBody>
      </p:sp>
      <p:sp>
        <p:nvSpPr>
          <p:cNvPr id="585" name="Google Shape;585;g3f526d29b12_0_8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586" name="Google Shape;586;g3f526d29b12_0_86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287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dict_name.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keys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Returned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dict_keys([key1, key2,...])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dict_name.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values()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values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dict_values([value1, value2,...])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.items()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key-value pairs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Returned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dict_items([(key1, value1), (key2, value2), …])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endParaRPr/>
          </a:p>
        </p:txBody>
      </p:sp>
      <p:sp>
        <p:nvSpPr>
          <p:cNvPr id="587" name="Google Shape;587;g3f526d29b12_0_860"/>
          <p:cNvSpPr txBox="1"/>
          <p:nvPr/>
        </p:nvSpPr>
        <p:spPr>
          <a:xfrm>
            <a:off x="580200" y="3927225"/>
            <a:ext cx="7333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are not lists, but a special dictionary object!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you can iterate through them using a for-loop just like a list!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f526d29b12_0_86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Iterating through a dictionary</a:t>
            </a:r>
            <a:endParaRPr/>
          </a:p>
        </p:txBody>
      </p:sp>
      <p:sp>
        <p:nvSpPr>
          <p:cNvPr id="593" name="Google Shape;593;g3f526d29b12_0_867"/>
          <p:cNvSpPr/>
          <p:nvPr/>
        </p:nvSpPr>
        <p:spPr>
          <a:xfrm>
            <a:off x="468750" y="2552074"/>
            <a:ext cx="8206500" cy="1810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 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fav_color.</a:t>
            </a:r>
            <a:r>
              <a:rPr lang="en" sz="17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 fav color is 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fav_color[uwnetid]) 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94" name="Google Shape;594;g3f526d29b12_0_867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709300" cy="17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Usually we want to look up what value is a associated with a single key: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"Adrian’s fav color is "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latin typeface="Roboto Mono"/>
                <a:ea typeface="Roboto Mono"/>
                <a:cs typeface="Roboto Mono"/>
                <a:sym typeface="Roboto Mono"/>
              </a:rPr>
              <a:t>fav_color[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>
                <a:latin typeface="Roboto Mono"/>
                <a:ea typeface="Roboto Mono"/>
                <a:cs typeface="Roboto Mono"/>
                <a:sym typeface="Roboto Mono"/>
              </a:rPr>
              <a:t>]) </a:t>
            </a:r>
            <a:endParaRPr sz="10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it is useful to iterate over an entire dictionary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Note: It is not necessary to iterate over a dictionary to find a key, just look it up!</a:t>
            </a:r>
            <a:br>
              <a:rPr lang="en"/>
            </a:b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"The person's fav color is "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latin typeface="Roboto Mono"/>
                <a:ea typeface="Roboto Mono"/>
                <a:cs typeface="Roboto Mono"/>
                <a:sym typeface="Roboto Mono"/>
              </a:rPr>
              <a:t>fav_color[person])</a:t>
            </a:r>
            <a:endParaRPr/>
          </a:p>
        </p:txBody>
      </p:sp>
      <p:sp>
        <p:nvSpPr>
          <p:cNvPr id="595" name="Google Shape;595;g3f526d29b12_0_867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g3f526d29b12_0_8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f526d29b12_0_8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Usually you should </a:t>
            </a:r>
            <a:r>
              <a:rPr lang="en" u="sng"/>
              <a:t>not</a:t>
            </a:r>
            <a:r>
              <a:rPr lang="en"/>
              <a:t> iterate over a dictionary</a:t>
            </a:r>
            <a:endParaRPr/>
          </a:p>
        </p:txBody>
      </p:sp>
      <p:sp>
        <p:nvSpPr>
          <p:cNvPr id="602" name="Google Shape;602;g3f526d29b12_0_875"/>
          <p:cNvSpPr/>
          <p:nvPr/>
        </p:nvSpPr>
        <p:spPr>
          <a:xfrm>
            <a:off x="351700" y="2983274"/>
            <a:ext cx="8206500" cy="1810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 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fav_color.</a:t>
            </a:r>
            <a:r>
              <a:rPr lang="en" sz="1700" b="0" i="0" u="none" strike="noStrike" cap="none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uwnetid,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 fav color is 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fav_color[uwnetid]) 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03" name="Google Shape;603;g3f526d29b12_0_875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709300" cy="17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very common mistake is to iterate over a dictionary with a loop, when all that is needed is to do a look up of a single value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Iterate over a dictionary with a loop when: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You need to </a:t>
            </a:r>
            <a:r>
              <a:rPr lang="en" b="1"/>
              <a:t>modify </a:t>
            </a:r>
            <a:r>
              <a:rPr lang="en"/>
              <a:t>the values associated with </a:t>
            </a:r>
            <a:r>
              <a:rPr lang="en" u="sng"/>
              <a:t>every</a:t>
            </a:r>
            <a:r>
              <a:rPr lang="en"/>
              <a:t> key in the dictionary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You need to </a:t>
            </a:r>
            <a:r>
              <a:rPr lang="en" b="1"/>
              <a:t>print </a:t>
            </a:r>
            <a:r>
              <a:rPr lang="en"/>
              <a:t>the values associated with </a:t>
            </a:r>
            <a:r>
              <a:rPr lang="en" u="sng"/>
              <a:t>every</a:t>
            </a:r>
            <a:r>
              <a:rPr lang="en"/>
              <a:t> key in the dictionary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NOT use a loop when you just need to look up the value associated with one key!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endParaRPr/>
          </a:p>
        </p:txBody>
      </p:sp>
      <p:sp>
        <p:nvSpPr>
          <p:cNvPr id="604" name="Google Shape;604;g3f526d29b12_0_8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3f526d29b12_0_88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Counting words</a:t>
            </a:r>
            <a:endParaRPr/>
          </a:p>
        </p:txBody>
      </p:sp>
      <p:sp>
        <p:nvSpPr>
          <p:cNvPr id="610" name="Google Shape;610;g3f526d29b12_0_882"/>
          <p:cNvSpPr/>
          <p:nvPr/>
        </p:nvSpPr>
        <p:spPr>
          <a:xfrm>
            <a:off x="468750" y="2552074"/>
            <a:ext cx="8206500" cy="9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phrase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"how much wood could a woodchuck chuck if a woodchuck could chuck wood"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11" name="Google Shape;611;g3f526d29b12_0_882"/>
          <p:cNvSpPr txBox="1">
            <a:spLocks noGrp="1"/>
          </p:cNvSpPr>
          <p:nvPr>
            <p:ph type="body" idx="1"/>
          </p:nvPr>
        </p:nvSpPr>
        <p:spPr>
          <a:xfrm>
            <a:off x="217350" y="1194250"/>
            <a:ext cx="87093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en"/>
              <a:t>Write code that uses a dictionary to count how many times each unique word appears in a phrase.</a:t>
            </a:r>
            <a:endParaRPr/>
          </a:p>
        </p:txBody>
      </p:sp>
      <p:sp>
        <p:nvSpPr>
          <p:cNvPr id="612" name="Google Shape;612;g3f526d29b12_0_8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613" name="Google Shape;613;g3f526d29b12_0_882"/>
          <p:cNvSpPr/>
          <p:nvPr/>
        </p:nvSpPr>
        <p:spPr>
          <a:xfrm>
            <a:off x="5921650" y="41442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g3f526d29b12_0_882"/>
          <p:cNvSpPr/>
          <p:nvPr/>
        </p:nvSpPr>
        <p:spPr>
          <a:xfrm>
            <a:off x="431538" y="41442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g3f542b2bde5_0_145"/>
          <p:cNvSpPr/>
          <p:nvPr/>
        </p:nvSpPr>
        <p:spPr>
          <a:xfrm>
            <a:off x="147175" y="2344450"/>
            <a:ext cx="8710200" cy="2434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class_rolls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"CSE160"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"CSE123"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"Anna"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"Lin"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"Ray"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(class_rolls[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"CSE160"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"Maria"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students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 Doe"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1234567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"jdoe@uw.edu"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 Vera"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3456789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"mvera@uw.edu"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(students[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 Doe"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1234567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20" name="Google Shape;620;g3f542b2bde5_0_145"/>
          <p:cNvSpPr txBox="1">
            <a:spLocks noGrp="1"/>
          </p:cNvSpPr>
          <p:nvPr>
            <p:ph type="body" idx="1"/>
          </p:nvPr>
        </p:nvSpPr>
        <p:spPr>
          <a:xfrm>
            <a:off x="311700" y="860625"/>
            <a:ext cx="8520600" cy="13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Values do not need to be unique, can have duplicate values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Values can be any type, including: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b="1"/>
              <a:t>Lists</a:t>
            </a:r>
            <a:endParaRPr/>
          </a:p>
        </p:txBody>
      </p:sp>
      <p:sp>
        <p:nvSpPr>
          <p:cNvPr id="621" name="Google Shape;621;g3f542b2bde5_0_14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Dictionary Values can be Lists</a:t>
            </a:r>
            <a:endParaRPr/>
          </a:p>
        </p:txBody>
      </p:sp>
      <p:sp>
        <p:nvSpPr>
          <p:cNvPr id="622" name="Google Shape;622;g3f542b2bde5_0_1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623" name="Google Shape;623;g3f542b2bde5_0_145"/>
          <p:cNvSpPr/>
          <p:nvPr/>
        </p:nvSpPr>
        <p:spPr>
          <a:xfrm>
            <a:off x="6572963" y="140305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f542b2bde5_0_153"/>
          <p:cNvSpPr/>
          <p:nvPr/>
        </p:nvSpPr>
        <p:spPr>
          <a:xfrm>
            <a:off x="147175" y="2344450"/>
            <a:ext cx="7471800" cy="2434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students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 Doe"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1234567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"jdoe@uw.edu"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 Vera"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3456789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"mvera@uw.edu"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(students[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 Doe"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][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1234567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29" name="Google Shape;629;g3f542b2bde5_0_153"/>
          <p:cNvSpPr txBox="1">
            <a:spLocks noGrp="1"/>
          </p:cNvSpPr>
          <p:nvPr>
            <p:ph type="body" idx="1"/>
          </p:nvPr>
        </p:nvSpPr>
        <p:spPr>
          <a:xfrm>
            <a:off x="311700" y="860625"/>
            <a:ext cx="8520600" cy="13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Values do not need to be unique, can have duplicate values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Values can be any type, including: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b="1"/>
              <a:t>Another Dictionary</a:t>
            </a:r>
            <a:endParaRPr b="1"/>
          </a:p>
          <a:p>
            <a:pPr marL="18288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Sometimes called a "nested dictionary"</a:t>
            </a:r>
            <a:endParaRPr/>
          </a:p>
        </p:txBody>
      </p:sp>
      <p:sp>
        <p:nvSpPr>
          <p:cNvPr id="630" name="Google Shape;630;g3f542b2bde5_0_15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Dictionary Values can be Dictionaries</a:t>
            </a:r>
            <a:endParaRPr/>
          </a:p>
        </p:txBody>
      </p:sp>
      <p:sp>
        <p:nvSpPr>
          <p:cNvPr id="631" name="Google Shape;631;g3f542b2bde5_0_1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632" name="Google Shape;632;g3f542b2bde5_0_153"/>
          <p:cNvSpPr/>
          <p:nvPr/>
        </p:nvSpPr>
        <p:spPr>
          <a:xfrm>
            <a:off x="6572963" y="140305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g3f542b2bde5_0_1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638" name="Google Shape;638;g3f542b2bde5_0_16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639" name="Google Shape;639;g3f542b2bde5_0_161"/>
          <p:cNvSpPr/>
          <p:nvPr/>
        </p:nvSpPr>
        <p:spPr>
          <a:xfrm>
            <a:off x="3701425" y="496500"/>
            <a:ext cx="5396100" cy="19062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students </a:t>
            </a:r>
            <a:r>
              <a:rPr lang="en" sz="16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{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 Doe"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1234567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"jdoe@uw.edu"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},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 Vera"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3456789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"mvera@uw.edu"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6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}}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40" name="Google Shape;640;g3f542b2bde5_0_161"/>
          <p:cNvSpPr txBox="1">
            <a:spLocks noGrp="1"/>
          </p:cNvSpPr>
          <p:nvPr>
            <p:ph type="body" idx="2"/>
          </p:nvPr>
        </p:nvSpPr>
        <p:spPr>
          <a:xfrm>
            <a:off x="403650" y="691075"/>
            <a:ext cx="31197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Select </a:t>
            </a:r>
            <a:r>
              <a:rPr lang="en" b="1" u="sng"/>
              <a:t>all</a:t>
            </a:r>
            <a:r>
              <a:rPr lang="en"/>
              <a:t> of the statements that will result in an error (or indicate that none do):</a:t>
            </a:r>
            <a:endParaRPr/>
          </a:p>
        </p:txBody>
      </p:sp>
      <p:sp>
        <p:nvSpPr>
          <p:cNvPr id="641" name="Google Shape;641;g3f542b2bde5_0_161"/>
          <p:cNvSpPr/>
          <p:nvPr/>
        </p:nvSpPr>
        <p:spPr>
          <a:xfrm>
            <a:off x="6466256" y="4108132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g3f542b2bde5_0_161"/>
          <p:cNvSpPr txBox="1">
            <a:spLocks noGrp="1"/>
          </p:cNvSpPr>
          <p:nvPr>
            <p:ph type="body" idx="1"/>
          </p:nvPr>
        </p:nvSpPr>
        <p:spPr>
          <a:xfrm>
            <a:off x="458250" y="1573650"/>
            <a:ext cx="51159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highlight>
                  <a:schemeClr val="lt1"/>
                </a:highlight>
              </a:rPr>
              <a:t>print(students[2])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highlight>
                  <a:schemeClr val="lt1"/>
                </a:highlight>
              </a:rPr>
              <a:t>students["Lisa"] = 3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highlight>
                  <a:schemeClr val="lt1"/>
                </a:highlight>
              </a:rPr>
              <a:t>print(students["Maria Vera"][1])</a:t>
            </a:r>
            <a:endParaRPr sz="1600">
              <a:highlight>
                <a:schemeClr val="lt1"/>
              </a:highlight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highlight>
                <a:schemeClr val="lt1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>
                <a:highlight>
                  <a:schemeClr val="lt1"/>
                </a:highlight>
              </a:rPr>
              <a:t>students["John Doe"][ID] = 4567734</a:t>
            </a:r>
            <a:br>
              <a:rPr lang="en"/>
            </a:b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/>
              <a:t>None of these cause an error</a:t>
            </a:r>
            <a:endParaRPr/>
          </a:p>
        </p:txBody>
      </p:sp>
      <p:sp>
        <p:nvSpPr>
          <p:cNvPr id="643" name="Google Shape;643;g3f542b2bde5_0_161"/>
          <p:cNvSpPr txBox="1"/>
          <p:nvPr/>
        </p:nvSpPr>
        <p:spPr>
          <a:xfrm>
            <a:off x="7176947" y="4056423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4" name="Google Shape;644;g3f542b2bde5_0_161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6250" y="2677936"/>
            <a:ext cx="1423575" cy="1430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g3f542b2bde5_0_172"/>
          <p:cNvSpPr/>
          <p:nvPr/>
        </p:nvSpPr>
        <p:spPr>
          <a:xfrm>
            <a:off x="134850" y="981500"/>
            <a:ext cx="7471800" cy="3744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students </a:t>
            </a:r>
            <a:r>
              <a:rPr lang="en" sz="17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"John Doe"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	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1234567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"jdoe@uw.edu"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 Vera"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3456789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"mvera@uw.edu"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"Jun Li"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{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"ID"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5678912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2743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"email"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"jli@uw.edu"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2743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"grade"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"B"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}}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Determine if Maria Vera is in this course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Find Jun Li's email address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Modify John Doe's grade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Add a new student to the dictionary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Create a list of all student email addresses</a:t>
            </a:r>
            <a:endParaRPr sz="17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50" name="Google Shape;650;g3f542b2bde5_0_17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Nested Dictionary Example</a:t>
            </a:r>
            <a:endParaRPr/>
          </a:p>
        </p:txBody>
      </p:sp>
      <p:sp>
        <p:nvSpPr>
          <p:cNvPr id="651" name="Google Shape;651;g3f542b2bde5_0_1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652" name="Google Shape;652;g3f542b2bde5_0_172"/>
          <p:cNvSpPr/>
          <p:nvPr/>
        </p:nvSpPr>
        <p:spPr>
          <a:xfrm>
            <a:off x="6105100" y="18095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g3f542b2bde5_0_17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Practice problem: Create a nested dictionary</a:t>
            </a:r>
            <a:endParaRPr/>
          </a:p>
        </p:txBody>
      </p:sp>
      <p:sp>
        <p:nvSpPr>
          <p:cNvPr id="658" name="Google Shape;658;g3f542b2bde5_0_179"/>
          <p:cNvSpPr txBox="1">
            <a:spLocks noGrp="1"/>
          </p:cNvSpPr>
          <p:nvPr>
            <p:ph type="body" idx="1"/>
          </p:nvPr>
        </p:nvSpPr>
        <p:spPr>
          <a:xfrm>
            <a:off x="311700" y="821925"/>
            <a:ext cx="8709300" cy="4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Create a dictionary that maps state names to a dict that maps city names to populations:</a:t>
            </a:r>
            <a:endParaRPr/>
          </a:p>
        </p:txBody>
      </p:sp>
      <p:sp>
        <p:nvSpPr>
          <p:cNvPr id="659" name="Google Shape;659;g3f542b2bde5_0_17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660" name="Google Shape;660;g3f542b2bde5_0_179"/>
          <p:cNvSpPr/>
          <p:nvPr/>
        </p:nvSpPr>
        <p:spPr>
          <a:xfrm>
            <a:off x="6291450" y="44268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1" name="Google Shape;661;g3f542b2bde5_0_179"/>
          <p:cNvGrpSpPr/>
          <p:nvPr/>
        </p:nvGrpSpPr>
        <p:grpSpPr>
          <a:xfrm>
            <a:off x="3702424" y="1150938"/>
            <a:ext cx="5076726" cy="2011462"/>
            <a:chOff x="4522750" y="2007100"/>
            <a:chExt cx="4256400" cy="1841100"/>
          </a:xfrm>
        </p:grpSpPr>
        <p:sp>
          <p:nvSpPr>
            <p:cNvPr id="662" name="Google Shape;662;g3f542b2bde5_0_179"/>
            <p:cNvSpPr/>
            <p:nvPr/>
          </p:nvSpPr>
          <p:spPr>
            <a:xfrm>
              <a:off x="4522750" y="2468800"/>
              <a:ext cx="4256400" cy="137940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{'Washington': {'Seattle': 800000, </a:t>
              </a:r>
              <a:b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</a:br>
              <a: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		'Olympia': 56000}, </a:t>
              </a:r>
              <a:b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</a:br>
              <a: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'Oregon': {'Portland': 635000,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	    'Salem': 180400},</a:t>
              </a:r>
              <a:b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</a:br>
              <a:r>
                <a:rPr lang="en" sz="1500" dirty="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'Michigan': {'Detroit': 645700}}</a:t>
              </a:r>
              <a:endParaRPr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63" name="Google Shape;663;g3f542b2bde5_0_179"/>
            <p:cNvSpPr txBox="1"/>
            <p:nvPr/>
          </p:nvSpPr>
          <p:spPr>
            <a:xfrm>
              <a:off x="5416750" y="2007100"/>
              <a:ext cx="24684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Expected Dictionary: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4" name="Google Shape;664;g3f542b2bde5_0_179"/>
          <p:cNvGrpSpPr/>
          <p:nvPr/>
        </p:nvGrpSpPr>
        <p:grpSpPr>
          <a:xfrm>
            <a:off x="350425" y="1364825"/>
            <a:ext cx="3211800" cy="1757375"/>
            <a:chOff x="350425" y="1669625"/>
            <a:chExt cx="3211800" cy="1757375"/>
          </a:xfrm>
        </p:grpSpPr>
        <p:sp>
          <p:nvSpPr>
            <p:cNvPr id="665" name="Google Shape;665;g3f542b2bde5_0_179"/>
            <p:cNvSpPr txBox="1"/>
            <p:nvPr/>
          </p:nvSpPr>
          <p:spPr>
            <a:xfrm>
              <a:off x="350425" y="2087800"/>
              <a:ext cx="3211800" cy="133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Washington Seattle 800000</a:t>
              </a:r>
              <a:endParaRPr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Oregon Portland 635000</a:t>
              </a:r>
              <a:endParaRPr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Michigan Detroit 645700</a:t>
              </a:r>
              <a:endParaRPr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Washington Olympia 56000</a:t>
              </a:r>
              <a:endParaRPr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Oregon Salem 180400</a:t>
              </a:r>
              <a:endParaRPr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66" name="Google Shape;666;g3f542b2bde5_0_179"/>
            <p:cNvSpPr txBox="1"/>
            <p:nvPr/>
          </p:nvSpPr>
          <p:spPr>
            <a:xfrm>
              <a:off x="716250" y="1669625"/>
              <a:ext cx="15876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u="sng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population.txt</a:t>
              </a:r>
              <a:endParaRPr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7" name="Google Shape;667;g3f542b2bde5_0_179"/>
          <p:cNvSpPr txBox="1"/>
          <p:nvPr/>
        </p:nvSpPr>
        <p:spPr>
          <a:xfrm>
            <a:off x="394200" y="3283817"/>
            <a:ext cx="86268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Bonus</a:t>
            </a: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Write this as a function that takes filename as a parameter and returns a dictionary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Bonus bonus</a:t>
            </a: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Given this dictionary, create a new (non-nested) dictionary that maps cities to their populations.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Bonus bonus bonus</a:t>
            </a: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Using this new dictionary, find the average population over all cities.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507" name="Google Shape;507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3"/>
              </a:rPr>
              <a:t>Written Check-in 4</a:t>
            </a:r>
            <a:r>
              <a:rPr lang="en"/>
              <a:t> due tonight, July 17th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4"/>
              </a:rPr>
              <a:t>Programming Practice 3</a:t>
            </a:r>
            <a:r>
              <a:rPr lang="en"/>
              <a:t> due Sunday, July 19th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5"/>
              </a:rPr>
              <a:t>Homework Assignment 3</a:t>
            </a:r>
            <a:r>
              <a:rPr lang="en"/>
              <a:t> due Monday, July 20th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6"/>
              </a:rPr>
              <a:t>Resubmission 1</a:t>
            </a:r>
            <a:r>
              <a:rPr lang="en"/>
              <a:t> due Wednesday, July 22th at 11:59pm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If you do not submit a form, we cannot accept your resubmission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/>
              <a:t>Midterm on Monday, July 20th during class (9:40AM-10:40AM)</a:t>
            </a:r>
            <a:endParaRPr b="1" u="sng"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Please get a good night’s rest!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Best of luck studying!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508" name="Google Shape;508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3f542b2bde5_0_3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514" name="Google Shape;514;g3f542b2bde5_0_39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1"/>
                </a:solidFill>
              </a:rPr>
              <a:t>Logistics</a:t>
            </a:r>
            <a:endParaRPr sz="2400" b="1">
              <a:solidFill>
                <a:schemeClr val="accent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Held in-class on Monday, July 20th (in HRC 155 - this room!)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</a:t>
            </a:r>
            <a:r>
              <a:rPr lang="en" b="1"/>
              <a:t>may</a:t>
            </a:r>
            <a:r>
              <a:rPr lang="en"/>
              <a:t> bring </a:t>
            </a:r>
            <a:r>
              <a:rPr lang="en" b="1" u="sng"/>
              <a:t>one sheet</a:t>
            </a:r>
            <a:r>
              <a:rPr lang="en" b="1"/>
              <a:t> of 8.5 x 11 inch paper as your own cheat sheet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will be provided with an additional </a:t>
            </a:r>
            <a:r>
              <a:rPr lang="en" u="sng">
                <a:solidFill>
                  <a:schemeClr val="hlink"/>
                </a:solidFill>
                <a:hlinkClick r:id="rId3"/>
              </a:rPr>
              <a:t>reference sheet</a:t>
            </a:r>
            <a:r>
              <a:rPr lang="en"/>
              <a:t> as part of the exam packet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</a:rPr>
              <a:t>Resources</a:t>
            </a:r>
            <a:endParaRPr sz="2400" b="1">
              <a:solidFill>
                <a:schemeClr val="accent3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Past midterm exams</a:t>
            </a:r>
            <a:r>
              <a:rPr lang="en"/>
              <a:t> (+ answer keys) on </a:t>
            </a:r>
            <a:r>
              <a:rPr lang="en" u="sng">
                <a:solidFill>
                  <a:schemeClr val="hlink"/>
                </a:solidFill>
                <a:hlinkClick r:id="rId4"/>
              </a:rPr>
              <a:t>course website midterm page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Office Hours + Ed :)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>
                <a:solidFill>
                  <a:schemeClr val="accent4"/>
                </a:solidFill>
              </a:rPr>
              <a:t>Questions?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515" name="Google Shape;515;g3f542b2bde5_0_39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Midterm Exam</a:t>
            </a:r>
            <a:endParaRPr/>
          </a:p>
        </p:txBody>
      </p:sp>
      <p:sp>
        <p:nvSpPr>
          <p:cNvPr id="516" name="Google Shape;516;g3f542b2bde5_0_397"/>
          <p:cNvSpPr/>
          <p:nvPr/>
        </p:nvSpPr>
        <p:spPr>
          <a:xfrm>
            <a:off x="6428699" y="471273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g3f542b2bde5_0_397"/>
          <p:cNvSpPr txBox="1"/>
          <p:nvPr/>
        </p:nvSpPr>
        <p:spPr>
          <a:xfrm>
            <a:off x="7139380" y="466101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8" name="Google Shape;518;g3f542b2bde5_0_397" title="slido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98275" y="4049624"/>
            <a:ext cx="1088824" cy="109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3f526d29b12_0_3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524" name="Google Shape;524;g3f526d29b12_0_30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Dictionaries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Dictionary Methods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Nested Dictionaries</a:t>
            </a:r>
            <a:endParaRPr sz="2400"/>
          </a:p>
        </p:txBody>
      </p:sp>
      <p:sp>
        <p:nvSpPr>
          <p:cNvPr id="525" name="Google Shape;525;g3f526d29b12_0_30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526" name="Google Shape;526;g3f526d29b12_0_303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3f526d29b12_0_74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Dictionary?</a:t>
            </a:r>
            <a:endParaRPr/>
          </a:p>
        </p:txBody>
      </p:sp>
      <p:sp>
        <p:nvSpPr>
          <p:cNvPr id="470" name="Google Shape;470;g3f526d29b12_0_745"/>
          <p:cNvSpPr txBox="1">
            <a:spLocks noGrp="1"/>
          </p:cNvSpPr>
          <p:nvPr>
            <p:ph type="body" idx="1"/>
          </p:nvPr>
        </p:nvSpPr>
        <p:spPr>
          <a:xfrm>
            <a:off x="311700" y="784425"/>
            <a:ext cx="8520600" cy="16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 dictionary is a data structure that maps </a:t>
            </a:r>
            <a:r>
              <a:rPr lang="en" b="1" dirty="0"/>
              <a:t>keys </a:t>
            </a:r>
            <a:r>
              <a:rPr lang="en" dirty="0"/>
              <a:t>to </a:t>
            </a:r>
            <a:r>
              <a:rPr lang="en" b="1" dirty="0"/>
              <a:t>values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Unlike lists, order does not matter in dictionaries.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You could think of a dictionary as a big bag of key -&gt; value pairs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Given a key, you can look up its associated value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Given a value, you </a:t>
            </a:r>
            <a:r>
              <a:rPr lang="en" b="1" dirty="0"/>
              <a:t>cannot </a:t>
            </a:r>
            <a:r>
              <a:rPr lang="en" dirty="0"/>
              <a:t>look up its key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471" name="Google Shape;471;g3f526d29b12_0_745"/>
          <p:cNvSpPr/>
          <p:nvPr/>
        </p:nvSpPr>
        <p:spPr>
          <a:xfrm>
            <a:off x="2163920" y="2723341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72" name="Google Shape;472;g3f526d29b12_0_745"/>
          <p:cNvGrpSpPr/>
          <p:nvPr/>
        </p:nvGrpSpPr>
        <p:grpSpPr>
          <a:xfrm>
            <a:off x="6299624" y="2054115"/>
            <a:ext cx="1647900" cy="1119409"/>
            <a:chOff x="6135350" y="2260441"/>
            <a:chExt cx="1647900" cy="1119409"/>
          </a:xfrm>
        </p:grpSpPr>
        <p:sp>
          <p:nvSpPr>
            <p:cNvPr id="473" name="Google Shape;473;g3f526d29b12_0_745"/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g3f526d29b12_0_745"/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75" name="Google Shape;475;g3f526d29b12_0_745"/>
            <p:cNvCxnSpPr>
              <a:stCxn id="474" idx="2"/>
              <a:endCxn id="473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476" name="Google Shape;476;g3f526d29b12_0_7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477" name="Google Shape;477;g3f526d29b12_0_745"/>
          <p:cNvGrpSpPr/>
          <p:nvPr/>
        </p:nvGrpSpPr>
        <p:grpSpPr>
          <a:xfrm>
            <a:off x="4726730" y="2072537"/>
            <a:ext cx="1274725" cy="1081052"/>
            <a:chOff x="4725575" y="2298800"/>
            <a:chExt cx="1274725" cy="1081052"/>
          </a:xfrm>
        </p:grpSpPr>
        <p:sp>
          <p:nvSpPr>
            <p:cNvPr id="478" name="Google Shape;478;g3f526d29b12_0_745"/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g3f526d29b12_0_745"/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80" name="Google Shape;480;g3f526d29b12_0_745"/>
            <p:cNvCxnSpPr>
              <a:stCxn id="479" idx="2"/>
              <a:endCxn id="47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g3f526d29b12_0_76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Dictionary Syntax</a:t>
            </a:r>
            <a:endParaRPr/>
          </a:p>
        </p:txBody>
      </p:sp>
      <p:sp>
        <p:nvSpPr>
          <p:cNvPr id="487" name="Google Shape;487;g3f526d29b12_0_760"/>
          <p:cNvSpPr txBox="1">
            <a:spLocks noGrp="1"/>
          </p:cNvSpPr>
          <p:nvPr>
            <p:ph type="body" idx="1"/>
          </p:nvPr>
        </p:nvSpPr>
        <p:spPr>
          <a:xfrm>
            <a:off x="311700" y="1089225"/>
            <a:ext cx="8520600" cy="12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Curly braces</a:t>
            </a:r>
            <a:r>
              <a:rPr lang="en" dirty="0"/>
              <a:t> begin and end the dictionary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Colon </a:t>
            </a:r>
            <a:r>
              <a:rPr lang="en" dirty="0"/>
              <a:t>separates each key from its associated value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Comma </a:t>
            </a:r>
            <a:r>
              <a:rPr lang="en" dirty="0"/>
              <a:t>between each key: value pair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492" name="Google Shape;492;g3f526d29b12_0_7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" name="Google Shape;471;g3f526d29b12_0_745">
            <a:extLst>
              <a:ext uri="{FF2B5EF4-FFF2-40B4-BE49-F238E27FC236}">
                <a16:creationId xmlns:a16="http://schemas.microsoft.com/office/drawing/2014/main" id="{CEF3CD54-B0E3-21A5-F102-03DBB1AE35E3}"/>
              </a:ext>
            </a:extLst>
          </p:cNvPr>
          <p:cNvSpPr/>
          <p:nvPr/>
        </p:nvSpPr>
        <p:spPr>
          <a:xfrm>
            <a:off x="2163920" y="2723341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" name="Google Shape;472;g3f526d29b12_0_745">
            <a:extLst>
              <a:ext uri="{FF2B5EF4-FFF2-40B4-BE49-F238E27FC236}">
                <a16:creationId xmlns:a16="http://schemas.microsoft.com/office/drawing/2014/main" id="{6F0F1870-7E34-07A8-51F0-7FE25433181C}"/>
              </a:ext>
            </a:extLst>
          </p:cNvPr>
          <p:cNvGrpSpPr/>
          <p:nvPr/>
        </p:nvGrpSpPr>
        <p:grpSpPr>
          <a:xfrm>
            <a:off x="6299624" y="2054115"/>
            <a:ext cx="1647900" cy="1119409"/>
            <a:chOff x="6135350" y="2260441"/>
            <a:chExt cx="1647900" cy="1119409"/>
          </a:xfrm>
        </p:grpSpPr>
        <p:sp>
          <p:nvSpPr>
            <p:cNvPr id="4" name="Google Shape;473;g3f526d29b12_0_745">
              <a:extLst>
                <a:ext uri="{FF2B5EF4-FFF2-40B4-BE49-F238E27FC236}">
                  <a16:creationId xmlns:a16="http://schemas.microsoft.com/office/drawing/2014/main" id="{D1C18554-C207-BC47-5717-A1616FEE8880}"/>
                </a:ext>
              </a:extLst>
            </p:cNvPr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474;g3f526d29b12_0_745">
              <a:extLst>
                <a:ext uri="{FF2B5EF4-FFF2-40B4-BE49-F238E27FC236}">
                  <a16:creationId xmlns:a16="http://schemas.microsoft.com/office/drawing/2014/main" id="{EE3DD091-EEB7-2E34-532F-3B6FBD577B2C}"/>
                </a:ext>
              </a:extLst>
            </p:cNvPr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" name="Google Shape;475;g3f526d29b12_0_745">
              <a:extLst>
                <a:ext uri="{FF2B5EF4-FFF2-40B4-BE49-F238E27FC236}">
                  <a16:creationId xmlns:a16="http://schemas.microsoft.com/office/drawing/2014/main" id="{ACADD25B-0C87-B53E-F49C-FD035A130BC1}"/>
                </a:ext>
              </a:extLst>
            </p:cNvPr>
            <p:cNvCxnSpPr>
              <a:stCxn id="5" idx="2"/>
              <a:endCxn id="4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" name="Google Shape;477;g3f526d29b12_0_745">
            <a:extLst>
              <a:ext uri="{FF2B5EF4-FFF2-40B4-BE49-F238E27FC236}">
                <a16:creationId xmlns:a16="http://schemas.microsoft.com/office/drawing/2014/main" id="{7CA2CE19-C2D3-A87D-300D-99CD3091D67B}"/>
              </a:ext>
            </a:extLst>
          </p:cNvPr>
          <p:cNvGrpSpPr/>
          <p:nvPr/>
        </p:nvGrpSpPr>
        <p:grpSpPr>
          <a:xfrm>
            <a:off x="4726730" y="2072537"/>
            <a:ext cx="1274725" cy="1081052"/>
            <a:chOff x="4725575" y="2298800"/>
            <a:chExt cx="1274725" cy="1081052"/>
          </a:xfrm>
        </p:grpSpPr>
        <p:sp>
          <p:nvSpPr>
            <p:cNvPr id="8" name="Google Shape;478;g3f526d29b12_0_745">
              <a:extLst>
                <a:ext uri="{FF2B5EF4-FFF2-40B4-BE49-F238E27FC236}">
                  <a16:creationId xmlns:a16="http://schemas.microsoft.com/office/drawing/2014/main" id="{4899B871-5AF5-758E-368D-6C3F4A6264ED}"/>
                </a:ext>
              </a:extLst>
            </p:cNvPr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79;g3f526d29b12_0_745">
              <a:extLst>
                <a:ext uri="{FF2B5EF4-FFF2-40B4-BE49-F238E27FC236}">
                  <a16:creationId xmlns:a16="http://schemas.microsoft.com/office/drawing/2014/main" id="{060A05F2-FED7-B641-8CB2-972B1CFA6B82}"/>
                </a:ext>
              </a:extLst>
            </p:cNvPr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" name="Google Shape;480;g3f526d29b12_0_745">
              <a:extLst>
                <a:ext uri="{FF2B5EF4-FFF2-40B4-BE49-F238E27FC236}">
                  <a16:creationId xmlns:a16="http://schemas.microsoft.com/office/drawing/2014/main" id="{12755F84-B5A5-A7D8-C64B-39949A851588}"/>
                </a:ext>
              </a:extLst>
            </p:cNvPr>
            <p:cNvCxnSpPr>
              <a:stCxn id="9" idx="2"/>
              <a:endCxn id="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3f526d29b12_0_7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Dictionary maps Keys to Values</a:t>
            </a:r>
            <a:endParaRPr/>
          </a:p>
        </p:txBody>
      </p:sp>
      <p:sp>
        <p:nvSpPr>
          <p:cNvPr id="503" name="Google Shape;503;g3f526d29b12_0_775"/>
          <p:cNvSpPr txBox="1">
            <a:spLocks noGrp="1"/>
          </p:cNvSpPr>
          <p:nvPr>
            <p:ph type="body" idx="1"/>
          </p:nvPr>
        </p:nvSpPr>
        <p:spPr>
          <a:xfrm>
            <a:off x="311700" y="784425"/>
            <a:ext cx="8520600" cy="2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Keys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unique! No duplicate keys! 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an </a:t>
            </a:r>
            <a:r>
              <a:rPr lang="en" i="1" dirty="0"/>
              <a:t>immutable </a:t>
            </a:r>
            <a:r>
              <a:rPr lang="en" dirty="0"/>
              <a:t>type (e.g. integer, float, string)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Values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Do not need to be unique, can have duplicate values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Can be any type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508" name="Google Shape;508;g3f526d29b12_0_7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" name="Google Shape;471;g3f526d29b12_0_745">
            <a:extLst>
              <a:ext uri="{FF2B5EF4-FFF2-40B4-BE49-F238E27FC236}">
                <a16:creationId xmlns:a16="http://schemas.microsoft.com/office/drawing/2014/main" id="{E9D0C85C-70CD-3248-2F26-7A00CE15D29F}"/>
              </a:ext>
            </a:extLst>
          </p:cNvPr>
          <p:cNvSpPr/>
          <p:nvPr/>
        </p:nvSpPr>
        <p:spPr>
          <a:xfrm>
            <a:off x="3001721" y="2798113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" name="Google Shape;472;g3f526d29b12_0_745">
            <a:extLst>
              <a:ext uri="{FF2B5EF4-FFF2-40B4-BE49-F238E27FC236}">
                <a16:creationId xmlns:a16="http://schemas.microsoft.com/office/drawing/2014/main" id="{EFA377DF-FDC5-29CE-AA10-7F13E02C5E99}"/>
              </a:ext>
            </a:extLst>
          </p:cNvPr>
          <p:cNvGrpSpPr/>
          <p:nvPr/>
        </p:nvGrpSpPr>
        <p:grpSpPr>
          <a:xfrm>
            <a:off x="7137425" y="2128887"/>
            <a:ext cx="1647900" cy="1119409"/>
            <a:chOff x="6135350" y="2260441"/>
            <a:chExt cx="1647900" cy="1119409"/>
          </a:xfrm>
        </p:grpSpPr>
        <p:sp>
          <p:nvSpPr>
            <p:cNvPr id="4" name="Google Shape;473;g3f526d29b12_0_745">
              <a:extLst>
                <a:ext uri="{FF2B5EF4-FFF2-40B4-BE49-F238E27FC236}">
                  <a16:creationId xmlns:a16="http://schemas.microsoft.com/office/drawing/2014/main" id="{CF465893-ED1E-C901-4EA7-E78372227B95}"/>
                </a:ext>
              </a:extLst>
            </p:cNvPr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474;g3f526d29b12_0_745">
              <a:extLst>
                <a:ext uri="{FF2B5EF4-FFF2-40B4-BE49-F238E27FC236}">
                  <a16:creationId xmlns:a16="http://schemas.microsoft.com/office/drawing/2014/main" id="{5237D692-4105-B56E-FC62-E8417E25C2B6}"/>
                </a:ext>
              </a:extLst>
            </p:cNvPr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" name="Google Shape;475;g3f526d29b12_0_745">
              <a:extLst>
                <a:ext uri="{FF2B5EF4-FFF2-40B4-BE49-F238E27FC236}">
                  <a16:creationId xmlns:a16="http://schemas.microsoft.com/office/drawing/2014/main" id="{B7BDA300-8C02-04DF-70D7-98762A0509B1}"/>
                </a:ext>
              </a:extLst>
            </p:cNvPr>
            <p:cNvCxnSpPr>
              <a:stCxn id="5" idx="2"/>
              <a:endCxn id="4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" name="Google Shape;477;g3f526d29b12_0_745">
            <a:extLst>
              <a:ext uri="{FF2B5EF4-FFF2-40B4-BE49-F238E27FC236}">
                <a16:creationId xmlns:a16="http://schemas.microsoft.com/office/drawing/2014/main" id="{C2505257-F1BA-FC02-64F8-6913F91C332E}"/>
              </a:ext>
            </a:extLst>
          </p:cNvPr>
          <p:cNvGrpSpPr/>
          <p:nvPr/>
        </p:nvGrpSpPr>
        <p:grpSpPr>
          <a:xfrm>
            <a:off x="5564531" y="2147309"/>
            <a:ext cx="1274725" cy="1081052"/>
            <a:chOff x="4725575" y="2298800"/>
            <a:chExt cx="1274725" cy="1081052"/>
          </a:xfrm>
        </p:grpSpPr>
        <p:sp>
          <p:nvSpPr>
            <p:cNvPr id="8" name="Google Shape;478;g3f526d29b12_0_745">
              <a:extLst>
                <a:ext uri="{FF2B5EF4-FFF2-40B4-BE49-F238E27FC236}">
                  <a16:creationId xmlns:a16="http://schemas.microsoft.com/office/drawing/2014/main" id="{C06B5C8B-E556-C00D-C362-A034D5B4671F}"/>
                </a:ext>
              </a:extLst>
            </p:cNvPr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79;g3f526d29b12_0_745">
              <a:extLst>
                <a:ext uri="{FF2B5EF4-FFF2-40B4-BE49-F238E27FC236}">
                  <a16:creationId xmlns:a16="http://schemas.microsoft.com/office/drawing/2014/main" id="{B579CF30-9737-1FD9-3BAA-8CEB8AC8DA8E}"/>
                </a:ext>
              </a:extLst>
            </p:cNvPr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" name="Google Shape;480;g3f526d29b12_0_745">
              <a:extLst>
                <a:ext uri="{FF2B5EF4-FFF2-40B4-BE49-F238E27FC236}">
                  <a16:creationId xmlns:a16="http://schemas.microsoft.com/office/drawing/2014/main" id="{F16475BA-3DB4-27AE-764A-12445C04B2A6}"/>
                </a:ext>
              </a:extLst>
            </p:cNvPr>
            <p:cNvCxnSpPr>
              <a:stCxn id="9" idx="2"/>
              <a:endCxn id="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3f526d29b12_0_79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Creating Dictionaries</a:t>
            </a:r>
            <a:endParaRPr/>
          </a:p>
        </p:txBody>
      </p:sp>
      <p:sp>
        <p:nvSpPr>
          <p:cNvPr id="564" name="Google Shape;564;g3f526d29b12_0_79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endParaRPr/>
          </a:p>
        </p:txBody>
      </p:sp>
      <p:sp>
        <p:nvSpPr>
          <p:cNvPr id="565" name="Google Shape;565;g3f526d29b12_0_790"/>
          <p:cNvSpPr/>
          <p:nvPr/>
        </p:nvSpPr>
        <p:spPr>
          <a:xfrm>
            <a:off x="452050" y="1050525"/>
            <a:ext cx="8206500" cy="3118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squares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4, 3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9, 5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25, -5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25, -2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4, -3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atomic_number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26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"Au"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79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food_price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"Taco"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3.25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"Burrito"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7.5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b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		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"Chips"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"Guac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": 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4.75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66" name="Google Shape;566;g3f526d29b12_0_790"/>
          <p:cNvSpPr/>
          <p:nvPr/>
        </p:nvSpPr>
        <p:spPr>
          <a:xfrm>
            <a:off x="5568663" y="3153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g3f526d29b12_0_7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g3f526d29b12_0_84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Is a </a:t>
            </a:r>
            <a:r>
              <a:rPr lang="en" u="sng"/>
              <a:t>Key</a:t>
            </a:r>
            <a:r>
              <a:rPr lang="en"/>
              <a:t> in a dictionary?</a:t>
            </a:r>
            <a:endParaRPr/>
          </a:p>
        </p:txBody>
      </p:sp>
      <p:sp>
        <p:nvSpPr>
          <p:cNvPr id="573" name="Google Shape;573;g3f526d29b12_0_849"/>
          <p:cNvSpPr/>
          <p:nvPr/>
        </p:nvSpPr>
        <p:spPr>
          <a:xfrm>
            <a:off x="468750" y="2363150"/>
            <a:ext cx="8206500" cy="2369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"danimaor"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"guyzur"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"vatray"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(fav_color[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	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"blue"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"maria"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not in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fav_color)	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True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b="1" i="0" u="none" strike="noStrike" cap="none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fav_color)	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True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 b="0" i="0" u="none" strike="noStrike" cap="none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b="0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in fav_color)		</a:t>
            </a:r>
            <a:r>
              <a:rPr lang="en" sz="1700" b="0" i="0" u="none" strike="noStrike" cap="none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False</a:t>
            </a:r>
            <a:endParaRPr sz="1700" b="0" i="0" u="none" strike="noStrike" cap="none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74" name="Google Shape;574;g3f526d29b12_0_849"/>
          <p:cNvSpPr/>
          <p:nvPr/>
        </p:nvSpPr>
        <p:spPr>
          <a:xfrm>
            <a:off x="64066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g3f526d29b12_0_8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576" name="Google Shape;576;g3f526d29b12_0_849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 i="0" u="none" strike="noStrike" cap="none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not in</a:t>
            </a: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dict_name</a:t>
            </a:r>
            <a:r>
              <a:rPr lang="en" sz="1800" b="0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g3f526d29b12_0_849"/>
          <p:cNvSpPr txBox="1"/>
          <p:nvPr/>
        </p:nvSpPr>
        <p:spPr>
          <a:xfrm>
            <a:off x="3470705" y="1633500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is a boolean expression that evaluates to </a:t>
            </a:r>
            <a:r>
              <a:rPr lang="en" sz="1800" b="1" i="0" u="none" strike="noStrike" cap="none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  <a:t>True </a:t>
            </a:r>
            <a:br>
              <a:rPr lang="en" sz="1800" b="1" i="0" u="none" strike="noStrike" cap="none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" sz="1800" b="1" i="1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 </a:t>
            </a:r>
            <a:r>
              <a:rPr lang="en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of the keys</a:t>
            </a:r>
            <a:r>
              <a:rPr lang="en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en" sz="1800" b="1" i="0" u="none" strike="noStrike" cap="non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g3f526d29b12_0_849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 i="0" u="none" strike="noStrike" cap="none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sz="1800" b="0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g3f526d29b12_0_849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is a boolean expression that evaluates to </a:t>
            </a:r>
            <a:r>
              <a:rPr lang="en" sz="1800" b="1" i="0" u="none" strike="noStrike" cap="none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  <a:t>True </a:t>
            </a:r>
            <a:br>
              <a:rPr lang="en" sz="1800" b="1" i="0" u="none" strike="noStrike" cap="none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" sz="1800" b="0" i="1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one of the keys</a:t>
            </a: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en" sz="1800" b="1" i="0" u="none" strike="noStrike" cap="none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sz="1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1926</Words>
  <Application>Microsoft Office PowerPoint</Application>
  <PresentationFormat>On-screen Show (16:9)</PresentationFormat>
  <Paragraphs>240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Roboto Mono</vt:lpstr>
      <vt:lpstr>Calibri</vt:lpstr>
      <vt:lpstr>UW Simple Lecture Slides</vt:lpstr>
      <vt:lpstr>UW Simple Lecture Slides</vt:lpstr>
      <vt:lpstr>UW Simple Lecture Slides</vt:lpstr>
      <vt:lpstr>UW Simple Lecture Slides</vt:lpstr>
      <vt:lpstr>UW Simple Lecture Slides</vt:lpstr>
      <vt:lpstr>More Dictionaries</vt:lpstr>
      <vt:lpstr>Announcements</vt:lpstr>
      <vt:lpstr>Midterm Exam</vt:lpstr>
      <vt:lpstr>Today’s Roadmap</vt:lpstr>
      <vt:lpstr>What is a Dictionary?</vt:lpstr>
      <vt:lpstr>Dictionary Syntax</vt:lpstr>
      <vt:lpstr>A Dictionary maps Keys to Values</vt:lpstr>
      <vt:lpstr>Creating Dictionaries</vt:lpstr>
      <vt:lpstr>Is a Key in a dictionary?</vt:lpstr>
      <vt:lpstr>More Dictionary Methods</vt:lpstr>
      <vt:lpstr>Iterating through a dictionary</vt:lpstr>
      <vt:lpstr>Usually you should not iterate over a dictionary</vt:lpstr>
      <vt:lpstr>Counting words</vt:lpstr>
      <vt:lpstr>Dictionary Values can be Lists</vt:lpstr>
      <vt:lpstr>Dictionary Values can be Dictionaries</vt:lpstr>
      <vt:lpstr>Think Pair Share</vt:lpstr>
      <vt:lpstr>Nested Dictionary Example</vt:lpstr>
      <vt:lpstr> Practice problem: Create a nested dictionary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2026-07-16T19:45:18Z</dcterms:modified>
</cp:coreProperties>
</file>