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  <p:sldMasterId id="2147483662" r:id="rId2"/>
    <p:sldMasterId id="2147483676" r:id="rId3"/>
  </p:sldMasterIdLst>
  <p:notesMasterIdLst>
    <p:notesMasterId r:id="rId29"/>
  </p:notes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2" r:id="rId20"/>
    <p:sldId id="273" r:id="rId21"/>
    <p:sldId id="274" r:id="rId22"/>
    <p:sldId id="275" r:id="rId23"/>
    <p:sldId id="276" r:id="rId24"/>
    <p:sldId id="277" r:id="rId25"/>
    <p:sldId id="278" r:id="rId26"/>
    <p:sldId id="279" r:id="rId27"/>
    <p:sldId id="280" r:id="rId28"/>
  </p:sldIdLst>
  <p:sldSz cx="9144000" cy="5143500" type="screen16x9"/>
  <p:notesSz cx="6858000" cy="9144000"/>
  <p:embeddedFontLst>
    <p:embeddedFont>
      <p:font typeface="Roboto Mono" panose="00000009000000000000" pitchFamily="49" charset="0"/>
      <p:regular r:id="rId30"/>
      <p:bold r:id="rId31"/>
      <p:italic r:id="rId32"/>
      <p:boldItalic r:id="rId33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37" roundtripDataSignature="AMtx7mi47TAiSX4MlDb9c1cae0Gpwkqgy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48A1590-1CD1-4BAD-B380-C92014DAA531}" v="133" dt="2026-07-15T18:56:46.36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99" d="100"/>
          <a:sy n="199" d="100"/>
        </p:scale>
        <p:origin x="684" y="15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slide" Target="slides/slide23.xml"/><Relationship Id="rId39" Type="http://schemas.openxmlformats.org/officeDocument/2006/relationships/viewProps" Target="viewProps.xml"/><Relationship Id="rId21" Type="http://schemas.openxmlformats.org/officeDocument/2006/relationships/slide" Target="slides/slide18.xml"/><Relationship Id="rId42" Type="http://schemas.microsoft.com/office/2016/11/relationships/changesInfo" Target="changesInfos/changesInfo1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33" Type="http://schemas.openxmlformats.org/officeDocument/2006/relationships/font" Target="fonts/font4.fntdata"/><Relationship Id="rId38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notesMaster" Target="notesMasters/notesMaster1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32" Type="http://schemas.openxmlformats.org/officeDocument/2006/relationships/font" Target="fonts/font3.fntdata"/><Relationship Id="rId37" Type="http://customschemas.google.com/relationships/presentationmetadata" Target="metadata"/><Relationship Id="rId40" Type="http://schemas.openxmlformats.org/officeDocument/2006/relationships/theme" Target="theme/theme1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slide" Target="slides/slide25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31" Type="http://schemas.openxmlformats.org/officeDocument/2006/relationships/font" Target="fonts/font2.fntdata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slide" Target="slides/slide24.xml"/><Relationship Id="rId30" Type="http://schemas.openxmlformats.org/officeDocument/2006/relationships/font" Target="fonts/font1.fntdata"/><Relationship Id="rId43" Type="http://schemas.microsoft.com/office/2015/10/relationships/revisionInfo" Target="revisionInfo.xml"/><Relationship Id="rId8" Type="http://schemas.openxmlformats.org/officeDocument/2006/relationships/slide" Target="slides/slide5.xml"/><Relationship Id="rId3" Type="http://schemas.openxmlformats.org/officeDocument/2006/relationships/slideMaster" Target="slideMasters/slideMaster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drian Salguero" userId="f921b06be2346e4d" providerId="LiveId" clId="{42694335-63BB-46EC-AF38-63FE051D1C63}"/>
    <pc:docChg chg="undo custSel modSld">
      <pc:chgData name="Adrian Salguero" userId="f921b06be2346e4d" providerId="LiveId" clId="{42694335-63BB-46EC-AF38-63FE051D1C63}" dt="2026-07-15T18:57:06.351" v="163" actId="20577"/>
      <pc:docMkLst>
        <pc:docMk/>
      </pc:docMkLst>
      <pc:sldChg chg="modSp mod modAnim modNotes">
        <pc:chgData name="Adrian Salguero" userId="f921b06be2346e4d" providerId="LiveId" clId="{42694335-63BB-46EC-AF38-63FE051D1C63}" dt="2026-07-15T18:56:20.155" v="149" actId="1076"/>
        <pc:sldMkLst>
          <pc:docMk/>
          <pc:sldMk cId="0" sldId="266"/>
        </pc:sldMkLst>
        <pc:spChg chg="mod">
          <ac:chgData name="Adrian Salguero" userId="f921b06be2346e4d" providerId="LiveId" clId="{42694335-63BB-46EC-AF38-63FE051D1C63}" dt="2026-07-15T18:56:13.522" v="147" actId="14100"/>
          <ac:spMkLst>
            <pc:docMk/>
            <pc:sldMk cId="0" sldId="266"/>
            <ac:spMk id="471" creationId="{00000000-0000-0000-0000-000000000000}"/>
          </ac:spMkLst>
        </pc:spChg>
        <pc:spChg chg="mod">
          <ac:chgData name="Adrian Salguero" userId="f921b06be2346e4d" providerId="LiveId" clId="{42694335-63BB-46EC-AF38-63FE051D1C63}" dt="2026-07-15T18:56:17.881" v="148" actId="1076"/>
          <ac:spMkLst>
            <pc:docMk/>
            <pc:sldMk cId="0" sldId="266"/>
            <ac:spMk id="474" creationId="{00000000-0000-0000-0000-000000000000}"/>
          </ac:spMkLst>
        </pc:spChg>
        <pc:grpChg chg="mod">
          <ac:chgData name="Adrian Salguero" userId="f921b06be2346e4d" providerId="LiveId" clId="{42694335-63BB-46EC-AF38-63FE051D1C63}" dt="2026-07-15T18:56:20.155" v="149" actId="1076"/>
          <ac:grpSpMkLst>
            <pc:docMk/>
            <pc:sldMk cId="0" sldId="266"/>
            <ac:grpSpMk id="472" creationId="{00000000-0000-0000-0000-000000000000}"/>
          </ac:grpSpMkLst>
        </pc:grpChg>
        <pc:grpChg chg="mod">
          <ac:chgData name="Adrian Salguero" userId="f921b06be2346e4d" providerId="LiveId" clId="{42694335-63BB-46EC-AF38-63FE051D1C63}" dt="2026-07-15T18:56:05.106" v="144" actId="1076"/>
          <ac:grpSpMkLst>
            <pc:docMk/>
            <pc:sldMk cId="0" sldId="266"/>
            <ac:grpSpMk id="477" creationId="{00000000-0000-0000-0000-000000000000}"/>
          </ac:grpSpMkLst>
        </pc:grpChg>
        <pc:cxnChg chg="mod">
          <ac:chgData name="Adrian Salguero" userId="f921b06be2346e4d" providerId="LiveId" clId="{42694335-63BB-46EC-AF38-63FE051D1C63}" dt="2026-07-15T18:56:17.881" v="148" actId="1076"/>
          <ac:cxnSpMkLst>
            <pc:docMk/>
            <pc:sldMk cId="0" sldId="266"/>
            <ac:cxnSpMk id="475" creationId="{00000000-0000-0000-0000-000000000000}"/>
          </ac:cxnSpMkLst>
        </pc:cxnChg>
      </pc:sldChg>
      <pc:sldChg chg="addSp delSp modSp mod modAnim">
        <pc:chgData name="Adrian Salguero" userId="f921b06be2346e4d" providerId="LiveId" clId="{42694335-63BB-46EC-AF38-63FE051D1C63}" dt="2026-07-15T18:56:37.313" v="153"/>
        <pc:sldMkLst>
          <pc:docMk/>
          <pc:sldMk cId="0" sldId="267"/>
        </pc:sldMkLst>
        <pc:spChg chg="add mod">
          <ac:chgData name="Adrian Salguero" userId="f921b06be2346e4d" providerId="LiveId" clId="{42694335-63BB-46EC-AF38-63FE051D1C63}" dt="2026-07-15T18:56:37.313" v="153"/>
          <ac:spMkLst>
            <pc:docMk/>
            <pc:sldMk cId="0" sldId="267"/>
            <ac:spMk id="2" creationId="{CEF3CD54-B0E3-21A5-F102-03DBB1AE35E3}"/>
          </ac:spMkLst>
        </pc:spChg>
        <pc:spChg chg="mod">
          <ac:chgData name="Adrian Salguero" userId="f921b06be2346e4d" providerId="LiveId" clId="{42694335-63BB-46EC-AF38-63FE051D1C63}" dt="2026-07-15T18:56:37.313" v="153"/>
          <ac:spMkLst>
            <pc:docMk/>
            <pc:sldMk cId="0" sldId="267"/>
            <ac:spMk id="4" creationId="{D1C18554-C207-BC47-5717-A1616FEE8880}"/>
          </ac:spMkLst>
        </pc:spChg>
        <pc:spChg chg="mod">
          <ac:chgData name="Adrian Salguero" userId="f921b06be2346e4d" providerId="LiveId" clId="{42694335-63BB-46EC-AF38-63FE051D1C63}" dt="2026-07-15T18:56:37.313" v="153"/>
          <ac:spMkLst>
            <pc:docMk/>
            <pc:sldMk cId="0" sldId="267"/>
            <ac:spMk id="5" creationId="{EE3DD091-EEB7-2E34-532F-3B6FBD577B2C}"/>
          </ac:spMkLst>
        </pc:spChg>
        <pc:spChg chg="mod">
          <ac:chgData name="Adrian Salguero" userId="f921b06be2346e4d" providerId="LiveId" clId="{42694335-63BB-46EC-AF38-63FE051D1C63}" dt="2026-07-15T18:56:37.313" v="153"/>
          <ac:spMkLst>
            <pc:docMk/>
            <pc:sldMk cId="0" sldId="267"/>
            <ac:spMk id="8" creationId="{4899B871-5AF5-758E-368D-6C3F4A6264ED}"/>
          </ac:spMkLst>
        </pc:spChg>
        <pc:spChg chg="mod">
          <ac:chgData name="Adrian Salguero" userId="f921b06be2346e4d" providerId="LiveId" clId="{42694335-63BB-46EC-AF38-63FE051D1C63}" dt="2026-07-15T18:56:37.313" v="153"/>
          <ac:spMkLst>
            <pc:docMk/>
            <pc:sldMk cId="0" sldId="267"/>
            <ac:spMk id="9" creationId="{060A05F2-FED7-B641-8CB2-972B1CFA6B82}"/>
          </ac:spMkLst>
        </pc:spChg>
        <pc:spChg chg="del">
          <ac:chgData name="Adrian Salguero" userId="f921b06be2346e4d" providerId="LiveId" clId="{42694335-63BB-46EC-AF38-63FE051D1C63}" dt="2026-07-15T18:56:33.867" v="150" actId="478"/>
          <ac:spMkLst>
            <pc:docMk/>
            <pc:sldMk cId="0" sldId="267"/>
            <ac:spMk id="485" creationId="{00000000-0000-0000-0000-000000000000}"/>
          </ac:spMkLst>
        </pc:spChg>
        <pc:grpChg chg="add mod">
          <ac:chgData name="Adrian Salguero" userId="f921b06be2346e4d" providerId="LiveId" clId="{42694335-63BB-46EC-AF38-63FE051D1C63}" dt="2026-07-15T18:56:37.313" v="153"/>
          <ac:grpSpMkLst>
            <pc:docMk/>
            <pc:sldMk cId="0" sldId="267"/>
            <ac:grpSpMk id="3" creationId="{6F0F1870-7E34-07A8-51F0-7FE25433181C}"/>
          </ac:grpSpMkLst>
        </pc:grpChg>
        <pc:grpChg chg="add mod">
          <ac:chgData name="Adrian Salguero" userId="f921b06be2346e4d" providerId="LiveId" clId="{42694335-63BB-46EC-AF38-63FE051D1C63}" dt="2026-07-15T18:56:37.313" v="153"/>
          <ac:grpSpMkLst>
            <pc:docMk/>
            <pc:sldMk cId="0" sldId="267"/>
            <ac:grpSpMk id="7" creationId="{7CA2CE19-C2D3-A87D-300D-99CD3091D67B}"/>
          </ac:grpSpMkLst>
        </pc:grpChg>
        <pc:grpChg chg="del">
          <ac:chgData name="Adrian Salguero" userId="f921b06be2346e4d" providerId="LiveId" clId="{42694335-63BB-46EC-AF38-63FE051D1C63}" dt="2026-07-15T18:56:35.934" v="151" actId="478"/>
          <ac:grpSpMkLst>
            <pc:docMk/>
            <pc:sldMk cId="0" sldId="267"/>
            <ac:grpSpMk id="488" creationId="{00000000-0000-0000-0000-000000000000}"/>
          </ac:grpSpMkLst>
        </pc:grpChg>
        <pc:grpChg chg="del">
          <ac:chgData name="Adrian Salguero" userId="f921b06be2346e4d" providerId="LiveId" clId="{42694335-63BB-46EC-AF38-63FE051D1C63}" dt="2026-07-15T18:56:36.502" v="152" actId="478"/>
          <ac:grpSpMkLst>
            <pc:docMk/>
            <pc:sldMk cId="0" sldId="267"/>
            <ac:grpSpMk id="493" creationId="{00000000-0000-0000-0000-000000000000}"/>
          </ac:grpSpMkLst>
        </pc:grpChg>
        <pc:cxnChg chg="mod">
          <ac:chgData name="Adrian Salguero" userId="f921b06be2346e4d" providerId="LiveId" clId="{42694335-63BB-46EC-AF38-63FE051D1C63}" dt="2026-07-15T18:56:37.313" v="153"/>
          <ac:cxnSpMkLst>
            <pc:docMk/>
            <pc:sldMk cId="0" sldId="267"/>
            <ac:cxnSpMk id="6" creationId="{ACADD25B-0C87-B53E-F49C-FD035A130BC1}"/>
          </ac:cxnSpMkLst>
        </pc:cxnChg>
        <pc:cxnChg chg="mod">
          <ac:chgData name="Adrian Salguero" userId="f921b06be2346e4d" providerId="LiveId" clId="{42694335-63BB-46EC-AF38-63FE051D1C63}" dt="2026-07-15T18:56:37.313" v="153"/>
          <ac:cxnSpMkLst>
            <pc:docMk/>
            <pc:sldMk cId="0" sldId="267"/>
            <ac:cxnSpMk id="10" creationId="{12755F84-B5A5-A7D8-C64B-39949A851588}"/>
          </ac:cxnSpMkLst>
        </pc:cxnChg>
        <pc:cxnChg chg="mod">
          <ac:chgData name="Adrian Salguero" userId="f921b06be2346e4d" providerId="LiveId" clId="{42694335-63BB-46EC-AF38-63FE051D1C63}" dt="2026-07-15T18:56:35.934" v="151" actId="478"/>
          <ac:cxnSpMkLst>
            <pc:docMk/>
            <pc:sldMk cId="0" sldId="267"/>
            <ac:cxnSpMk id="491" creationId="{00000000-0000-0000-0000-000000000000}"/>
          </ac:cxnSpMkLst>
        </pc:cxnChg>
        <pc:cxnChg chg="mod">
          <ac:chgData name="Adrian Salguero" userId="f921b06be2346e4d" providerId="LiveId" clId="{42694335-63BB-46EC-AF38-63FE051D1C63}" dt="2026-07-15T18:56:36.502" v="152" actId="478"/>
          <ac:cxnSpMkLst>
            <pc:docMk/>
            <pc:sldMk cId="0" sldId="267"/>
            <ac:cxnSpMk id="496" creationId="{00000000-0000-0000-0000-000000000000}"/>
          </ac:cxnSpMkLst>
        </pc:cxnChg>
      </pc:sldChg>
      <pc:sldChg chg="addSp delSp modSp mod modAnim">
        <pc:chgData name="Adrian Salguero" userId="f921b06be2346e4d" providerId="LiveId" clId="{42694335-63BB-46EC-AF38-63FE051D1C63}" dt="2026-07-15T18:56:50.325" v="159" actId="1076"/>
        <pc:sldMkLst>
          <pc:docMk/>
          <pc:sldMk cId="0" sldId="268"/>
        </pc:sldMkLst>
        <pc:spChg chg="add mod">
          <ac:chgData name="Adrian Salguero" userId="f921b06be2346e4d" providerId="LiveId" clId="{42694335-63BB-46EC-AF38-63FE051D1C63}" dt="2026-07-15T18:56:50.325" v="159" actId="1076"/>
          <ac:spMkLst>
            <pc:docMk/>
            <pc:sldMk cId="0" sldId="268"/>
            <ac:spMk id="2" creationId="{E9D0C85C-70CD-3248-2F26-7A00CE15D29F}"/>
          </ac:spMkLst>
        </pc:spChg>
        <pc:spChg chg="mod">
          <ac:chgData name="Adrian Salguero" userId="f921b06be2346e4d" providerId="LiveId" clId="{42694335-63BB-46EC-AF38-63FE051D1C63}" dt="2026-07-15T18:56:46.365" v="158"/>
          <ac:spMkLst>
            <pc:docMk/>
            <pc:sldMk cId="0" sldId="268"/>
            <ac:spMk id="4" creationId="{CF465893-ED1E-C901-4EA7-E78372227B95}"/>
          </ac:spMkLst>
        </pc:spChg>
        <pc:spChg chg="mod">
          <ac:chgData name="Adrian Salguero" userId="f921b06be2346e4d" providerId="LiveId" clId="{42694335-63BB-46EC-AF38-63FE051D1C63}" dt="2026-07-15T18:56:46.365" v="158"/>
          <ac:spMkLst>
            <pc:docMk/>
            <pc:sldMk cId="0" sldId="268"/>
            <ac:spMk id="5" creationId="{5237D692-4105-B56E-FC62-E8417E25C2B6}"/>
          </ac:spMkLst>
        </pc:spChg>
        <pc:spChg chg="mod">
          <ac:chgData name="Adrian Salguero" userId="f921b06be2346e4d" providerId="LiveId" clId="{42694335-63BB-46EC-AF38-63FE051D1C63}" dt="2026-07-15T18:56:46.365" v="158"/>
          <ac:spMkLst>
            <pc:docMk/>
            <pc:sldMk cId="0" sldId="268"/>
            <ac:spMk id="8" creationId="{C06B5C8B-E556-C00D-C362-A034D5B4671F}"/>
          </ac:spMkLst>
        </pc:spChg>
        <pc:spChg chg="mod">
          <ac:chgData name="Adrian Salguero" userId="f921b06be2346e4d" providerId="LiveId" clId="{42694335-63BB-46EC-AF38-63FE051D1C63}" dt="2026-07-15T18:56:46.365" v="158"/>
          <ac:spMkLst>
            <pc:docMk/>
            <pc:sldMk cId="0" sldId="268"/>
            <ac:spMk id="9" creationId="{B579CF30-9737-1FD9-3BAA-8CEB8AC8DA8E}"/>
          </ac:spMkLst>
        </pc:spChg>
        <pc:spChg chg="del mod">
          <ac:chgData name="Adrian Salguero" userId="f921b06be2346e4d" providerId="LiveId" clId="{42694335-63BB-46EC-AF38-63FE051D1C63}" dt="2026-07-15T18:56:43.164" v="155" actId="478"/>
          <ac:spMkLst>
            <pc:docMk/>
            <pc:sldMk cId="0" sldId="268"/>
            <ac:spMk id="501" creationId="{00000000-0000-0000-0000-000000000000}"/>
          </ac:spMkLst>
        </pc:spChg>
        <pc:grpChg chg="add mod">
          <ac:chgData name="Adrian Salguero" userId="f921b06be2346e4d" providerId="LiveId" clId="{42694335-63BB-46EC-AF38-63FE051D1C63}" dt="2026-07-15T18:56:50.325" v="159" actId="1076"/>
          <ac:grpSpMkLst>
            <pc:docMk/>
            <pc:sldMk cId="0" sldId="268"/>
            <ac:grpSpMk id="3" creationId="{EFA377DF-FDC5-29CE-AA10-7F13E02C5E99}"/>
          </ac:grpSpMkLst>
        </pc:grpChg>
        <pc:grpChg chg="add mod">
          <ac:chgData name="Adrian Salguero" userId="f921b06be2346e4d" providerId="LiveId" clId="{42694335-63BB-46EC-AF38-63FE051D1C63}" dt="2026-07-15T18:56:50.325" v="159" actId="1076"/>
          <ac:grpSpMkLst>
            <pc:docMk/>
            <pc:sldMk cId="0" sldId="268"/>
            <ac:grpSpMk id="7" creationId="{C2505257-F1BA-FC02-64F8-6913F91C332E}"/>
          </ac:grpSpMkLst>
        </pc:grpChg>
        <pc:grpChg chg="del">
          <ac:chgData name="Adrian Salguero" userId="f921b06be2346e4d" providerId="LiveId" clId="{42694335-63BB-46EC-AF38-63FE051D1C63}" dt="2026-07-15T18:56:44.618" v="156" actId="478"/>
          <ac:grpSpMkLst>
            <pc:docMk/>
            <pc:sldMk cId="0" sldId="268"/>
            <ac:grpSpMk id="504" creationId="{00000000-0000-0000-0000-000000000000}"/>
          </ac:grpSpMkLst>
        </pc:grpChg>
        <pc:grpChg chg="del">
          <ac:chgData name="Adrian Salguero" userId="f921b06be2346e4d" providerId="LiveId" clId="{42694335-63BB-46EC-AF38-63FE051D1C63}" dt="2026-07-15T18:56:45.365" v="157" actId="478"/>
          <ac:grpSpMkLst>
            <pc:docMk/>
            <pc:sldMk cId="0" sldId="268"/>
            <ac:grpSpMk id="509" creationId="{00000000-0000-0000-0000-000000000000}"/>
          </ac:grpSpMkLst>
        </pc:grpChg>
        <pc:cxnChg chg="mod">
          <ac:chgData name="Adrian Salguero" userId="f921b06be2346e4d" providerId="LiveId" clId="{42694335-63BB-46EC-AF38-63FE051D1C63}" dt="2026-07-15T18:56:46.365" v="158"/>
          <ac:cxnSpMkLst>
            <pc:docMk/>
            <pc:sldMk cId="0" sldId="268"/>
            <ac:cxnSpMk id="6" creationId="{B7BDA300-8C02-04DF-70D7-98762A0509B1}"/>
          </ac:cxnSpMkLst>
        </pc:cxnChg>
        <pc:cxnChg chg="mod">
          <ac:chgData name="Adrian Salguero" userId="f921b06be2346e4d" providerId="LiveId" clId="{42694335-63BB-46EC-AF38-63FE051D1C63}" dt="2026-07-15T18:56:46.365" v="158"/>
          <ac:cxnSpMkLst>
            <pc:docMk/>
            <pc:sldMk cId="0" sldId="268"/>
            <ac:cxnSpMk id="10" creationId="{F16475BA-3DB4-27AE-764A-12445C04B2A6}"/>
          </ac:cxnSpMkLst>
        </pc:cxnChg>
        <pc:cxnChg chg="mod">
          <ac:chgData name="Adrian Salguero" userId="f921b06be2346e4d" providerId="LiveId" clId="{42694335-63BB-46EC-AF38-63FE051D1C63}" dt="2026-07-15T18:56:44.618" v="156" actId="478"/>
          <ac:cxnSpMkLst>
            <pc:docMk/>
            <pc:sldMk cId="0" sldId="268"/>
            <ac:cxnSpMk id="507" creationId="{00000000-0000-0000-0000-000000000000}"/>
          </ac:cxnSpMkLst>
        </pc:cxnChg>
        <pc:cxnChg chg="mod">
          <ac:chgData name="Adrian Salguero" userId="f921b06be2346e4d" providerId="LiveId" clId="{42694335-63BB-46EC-AF38-63FE051D1C63}" dt="2026-07-15T18:56:45.365" v="157" actId="478"/>
          <ac:cxnSpMkLst>
            <pc:docMk/>
            <pc:sldMk cId="0" sldId="268"/>
            <ac:cxnSpMk id="512" creationId="{00000000-0000-0000-0000-000000000000}"/>
          </ac:cxnSpMkLst>
        </pc:cxnChg>
      </pc:sldChg>
      <pc:sldChg chg="modSp mod">
        <pc:chgData name="Adrian Salguero" userId="f921b06be2346e4d" providerId="LiveId" clId="{42694335-63BB-46EC-AF38-63FE051D1C63}" dt="2026-07-15T18:57:06.351" v="163" actId="20577"/>
        <pc:sldMkLst>
          <pc:docMk/>
          <pc:sldMk cId="0" sldId="275"/>
        </pc:sldMkLst>
        <pc:spChg chg="mod">
          <ac:chgData name="Adrian Salguero" userId="f921b06be2346e4d" providerId="LiveId" clId="{42694335-63BB-46EC-AF38-63FE051D1C63}" dt="2026-07-15T18:57:06.351" v="163" actId="20577"/>
          <ac:spMkLst>
            <pc:docMk/>
            <pc:sldMk cId="0" sldId="275"/>
            <ac:spMk id="573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" name="Google Shape;297;g3ef6940a823_0_31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98" name="Google Shape;298;g3ef6940a823_0_31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4" name="Google Shape;454;g3f526d29b12_0_39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55" name="Google Shape;455;g3f526d29b12_0_39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6" name="Google Shape;466;g3f526d29b12_0_74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67" name="Google Shape;467;g3f526d29b12_0_74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2" name="Google Shape;482;g3f526d29b12_0_76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83" name="Google Shape;483;g3f526d29b12_0_76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8" name="Google Shape;498;g3f526d29b12_0_77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99" name="Google Shape;499;g3f526d29b12_0_77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4" name="Google Shape;514;g3f526d29b12_0_79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15" name="Google Shape;515;g3f526d29b12_0_79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3" name="Google Shape;523;g3f526d29b12_0_79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4" name="Google Shape;524;g3f526d29b12_0_79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" name="Google Shape;532;g3f526d29b12_0_80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33" name="Google Shape;533;g3f526d29b12_0_80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1" name="Google Shape;541;g3f526d29b12_0_8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42" name="Google Shape;542;g3f526d29b12_0_81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0" name="Google Shape;550;g3f526d29b12_0_82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51" name="Google Shape;551;g3f526d29b12_0_82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9" name="Google Shape;559;g3f526d29b12_0_8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60" name="Google Shape;560;g3f526d29b12_0_83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9" name="Google Shape;309;g3ef6940a823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310" name="Google Shape;310;g3ef6940a823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8" name="Google Shape;568;g3f526d29b12_0_83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69" name="Google Shape;569;g3f526d29b12_0_83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food_price = {"Taco": 3.25, "Burrito": 7.5, "Chips": 2, "Guac": 4.75}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print(food_price[2])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food_price["Guac"] = 3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del food_price["taco"]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food_price[2] = "Chips"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0" name="Google Shape;580;g3f526d29b12_0_84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1" name="Google Shape;581;g3f526d29b12_0_84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2" name="Google Shape;592;g3f526d29b12_0_86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3" name="Google Shape;593;g3f526d29b12_0_86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0" name="Google Shape;600;g3f526d29b12_0_86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01" name="Google Shape;601;g3f526d29b12_0_86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9" name="Google Shape;609;g3f526d29b12_0_87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10" name="Google Shape;610;g3f526d29b12_0_87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7" name="Google Shape;617;g3f526d29b12_0_88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18" name="Google Shape;618;g3f526d29b12_0_88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6" name="Google Shape;316;g3f526d29b12_0_25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17" name="Google Shape;317;g3f526d29b12_0_25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9" name="Google Shape;369;g3f526d29b12_0_30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70" name="Google Shape;370;g3f526d29b12_0_30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7" name="Google Shape;377;g3f526d29b12_0_32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78" name="Google Shape;378;g3f526d29b12_0_32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1" name="Google Shape;391;g3f526d29b12_0_33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92" name="Google Shape;392;g3f526d29b12_0_33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4" name="Google Shape;404;g3f526d29b12_0_34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05" name="Google Shape;405;g3f526d29b12_0_34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1" name="Google Shape;421;g3f526d29b12_0_36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22" name="Google Shape;422;g3f526d29b12_0_36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2" name="Google Shape;442;g3f526d29b12_0_38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43" name="Google Shape;443;g3f526d29b12_0_38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g3ef67936621_0_213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13" name="Google Shape;13;g3ef67936621_0_2135"/>
          <p:cNvSpPr/>
          <p:nvPr/>
        </p:nvSpPr>
        <p:spPr>
          <a:xfrm>
            <a:off x="1182313" y="2667746"/>
            <a:ext cx="1029600" cy="393600"/>
          </a:xfrm>
          <a:prstGeom prst="roundRect">
            <a:avLst>
              <a:gd name="adj" fmla="val 18636"/>
            </a:avLst>
          </a:prstGeom>
          <a:solidFill>
            <a:srgbClr val="5F477B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" sz="18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CSE 160</a:t>
            </a:r>
            <a:endParaRPr sz="18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" name="Google Shape;14;g3ef67936621_0_2135"/>
          <p:cNvSpPr txBox="1">
            <a:spLocks noGrp="1"/>
          </p:cNvSpPr>
          <p:nvPr>
            <p:ph type="subTitle" idx="1"/>
          </p:nvPr>
        </p:nvSpPr>
        <p:spPr>
          <a:xfrm>
            <a:off x="2344275" y="2626049"/>
            <a:ext cx="5729400" cy="477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  <a:defRPr sz="2000">
                <a:solidFill>
                  <a:schemeClr val="dk2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  <a:defRPr sz="2000">
                <a:solidFill>
                  <a:schemeClr val="dk2"/>
                </a:solidFill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  <a:defRPr sz="2000">
                <a:solidFill>
                  <a:schemeClr val="dk2"/>
                </a:solidFill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  <a:defRPr sz="2000">
                <a:solidFill>
                  <a:schemeClr val="dk2"/>
                </a:solidFill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  <a:defRPr sz="2000">
                <a:solidFill>
                  <a:schemeClr val="dk2"/>
                </a:solidFill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  <a:defRPr sz="2000">
                <a:solidFill>
                  <a:schemeClr val="dk2"/>
                </a:solidFill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  <a:defRPr sz="2000">
                <a:solidFill>
                  <a:schemeClr val="dk2"/>
                </a:solidFill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  <a:defRPr sz="2000">
                <a:solidFill>
                  <a:schemeClr val="dk2"/>
                </a:solidFill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  <a:defRPr sz="20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15" name="Google Shape;15;g3ef67936621_0_2135"/>
          <p:cNvSpPr txBox="1">
            <a:spLocks noGrp="1"/>
          </p:cNvSpPr>
          <p:nvPr>
            <p:ph type="ctrTitle"/>
          </p:nvPr>
        </p:nvSpPr>
        <p:spPr>
          <a:xfrm>
            <a:off x="1070175" y="1671819"/>
            <a:ext cx="7003500" cy="885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g3ef67936621_0_2162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rgbClr val="F7F7F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53" name="Google Shape;53;g3ef67936621_0_2162" descr="University of Washington &quot;W&quot; logo in purple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8533619" y="50956"/>
            <a:ext cx="548700" cy="548700"/>
          </a:xfrm>
          <a:prstGeom prst="rect">
            <a:avLst/>
          </a:prstGeom>
          <a:noFill/>
          <a:ln>
            <a:noFill/>
          </a:ln>
        </p:spPr>
      </p:pic>
      <p:sp>
        <p:nvSpPr>
          <p:cNvPr id="54" name="Google Shape;54;g3ef67936621_0_2162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55" name="Google Shape;55;g3ef67936621_0_2162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56" name="Google Shape;56;g3ef67936621_0_2162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2pPr>
            <a:lvl3pPr marL="1371600" lvl="2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57" name="Google Shape;57;g3ef67936621_0_216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58" name="Google Shape;58;g3ef67936621_0_2162"/>
          <p:cNvSpPr/>
          <p:nvPr/>
        </p:nvSpPr>
        <p:spPr>
          <a:xfrm>
            <a:off x="1147175" y="4663150"/>
            <a:ext cx="3425100" cy="3936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9" name="Google Shape;59;g3ef67936621_0_2162"/>
          <p:cNvSpPr txBox="1"/>
          <p:nvPr/>
        </p:nvSpPr>
        <p:spPr>
          <a:xfrm>
            <a:off x="348948" y="4703625"/>
            <a:ext cx="3863400" cy="346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" sz="1200" b="1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CSE 160:</a:t>
            </a:r>
            <a:r>
              <a:rPr lang="en" sz="12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 More Lists</a:t>
            </a:r>
            <a:endParaRPr sz="1200" b="0" i="0" u="none" strike="noStrike" cap="none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endParaRPr sz="1200" b="1" i="0" u="none" strike="noStrike" cap="none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g3ef67936621_0_2180"/>
          <p:cNvSpPr txBox="1">
            <a:spLocks noGrp="1"/>
          </p:cNvSpPr>
          <p:nvPr>
            <p:ph type="body" idx="1"/>
          </p:nvPr>
        </p:nvSpPr>
        <p:spPr>
          <a:xfrm>
            <a:off x="311700" y="412863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62" name="Google Shape;62;g3ef67936621_0_218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g3ef67936621_0_218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emplate Information">
  <p:cSld name="CUSTOM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g3ef67936621_0_2189"/>
          <p:cNvSpPr txBox="1"/>
          <p:nvPr/>
        </p:nvSpPr>
        <p:spPr>
          <a:xfrm>
            <a:off x="417950" y="316025"/>
            <a:ext cx="4587300" cy="44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"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Template Information</a:t>
            </a:r>
            <a:endParaRPr sz="1800" b="1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7" name="Google Shape;67;g3ef67936621_0_2189"/>
          <p:cNvSpPr txBox="1"/>
          <p:nvPr/>
        </p:nvSpPr>
        <p:spPr>
          <a:xfrm>
            <a:off x="417950" y="856300"/>
            <a:ext cx="6289800" cy="397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" sz="1400" b="0" i="0" u="none" strike="noStrike" cap="none"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</a:rPr>
              <a:t>This slide template was designed by James Weichert for UW CSE lectures.  </a:t>
            </a:r>
            <a:endParaRPr sz="1400" b="0" i="0" u="none" strike="noStrike" cap="none">
              <a:solidFill>
                <a:srgbClr val="434343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8" name="Google Shape;68;g3ef67936621_0_2189"/>
          <p:cNvSpPr txBox="1"/>
          <p:nvPr/>
        </p:nvSpPr>
        <p:spPr>
          <a:xfrm>
            <a:off x="1249300" y="1345569"/>
            <a:ext cx="1335300" cy="44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" sz="1400" b="1" i="0" u="none" strike="noStrike" cap="none"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</a:rPr>
              <a:t>Accent Colors</a:t>
            </a:r>
            <a:endParaRPr sz="1400" b="1" i="0" u="none" strike="noStrike" cap="none">
              <a:solidFill>
                <a:srgbClr val="434343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9" name="Google Shape;69;g3ef67936621_0_2189"/>
          <p:cNvSpPr/>
          <p:nvPr/>
        </p:nvSpPr>
        <p:spPr>
          <a:xfrm>
            <a:off x="1126975" y="2227095"/>
            <a:ext cx="336300" cy="32610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0" name="Google Shape;70;g3ef67936621_0_2189"/>
          <p:cNvSpPr txBox="1"/>
          <p:nvPr/>
        </p:nvSpPr>
        <p:spPr>
          <a:xfrm>
            <a:off x="1626475" y="2165895"/>
            <a:ext cx="1141800" cy="44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" sz="1800" b="1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#475D9A</a:t>
            </a:r>
            <a:endParaRPr sz="1800" b="1" i="0" u="none" strike="noStrike" cap="none">
              <a:solidFill>
                <a:schemeClr val="accen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1" name="Google Shape;71;g3ef67936621_0_2189"/>
          <p:cNvSpPr/>
          <p:nvPr/>
        </p:nvSpPr>
        <p:spPr>
          <a:xfrm>
            <a:off x="1126975" y="2675595"/>
            <a:ext cx="336300" cy="3261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2" name="Google Shape;72;g3ef67936621_0_2189"/>
          <p:cNvSpPr txBox="1"/>
          <p:nvPr/>
        </p:nvSpPr>
        <p:spPr>
          <a:xfrm>
            <a:off x="1626475" y="2614395"/>
            <a:ext cx="1141800" cy="44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" sz="1800" b="1" i="0" u="none" strike="noStrike" cap="none">
                <a:solidFill>
                  <a:schemeClr val="accent2"/>
                </a:solidFill>
                <a:latin typeface="Calibri"/>
                <a:ea typeface="Calibri"/>
                <a:cs typeface="Calibri"/>
                <a:sym typeface="Calibri"/>
              </a:rPr>
              <a:t>#8264A6</a:t>
            </a:r>
            <a:endParaRPr sz="1800" b="1" i="0" u="none" strike="noStrike" cap="none">
              <a:solidFill>
                <a:schemeClr val="accent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3" name="Google Shape;73;g3ef67936621_0_2189"/>
          <p:cNvSpPr/>
          <p:nvPr/>
        </p:nvSpPr>
        <p:spPr>
          <a:xfrm>
            <a:off x="1126975" y="3124095"/>
            <a:ext cx="336300" cy="326100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4" name="Google Shape;74;g3ef67936621_0_2189"/>
          <p:cNvSpPr txBox="1"/>
          <p:nvPr/>
        </p:nvSpPr>
        <p:spPr>
          <a:xfrm>
            <a:off x="1626475" y="3062895"/>
            <a:ext cx="1141800" cy="44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" sz="1800" b="1" i="0" u="none" strike="noStrike" cap="none">
                <a:solidFill>
                  <a:schemeClr val="accent3"/>
                </a:solidFill>
                <a:latin typeface="Calibri"/>
                <a:ea typeface="Calibri"/>
                <a:cs typeface="Calibri"/>
                <a:sym typeface="Calibri"/>
              </a:rPr>
              <a:t>#577656</a:t>
            </a:r>
            <a:endParaRPr sz="1800" b="1" i="0" u="none" strike="noStrike" cap="none">
              <a:solidFill>
                <a:schemeClr val="accent3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5" name="Google Shape;75;g3ef67936621_0_2189"/>
          <p:cNvSpPr/>
          <p:nvPr/>
        </p:nvSpPr>
        <p:spPr>
          <a:xfrm>
            <a:off x="1126975" y="3572595"/>
            <a:ext cx="336300" cy="32610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6" name="Google Shape;76;g3ef67936621_0_2189"/>
          <p:cNvSpPr txBox="1"/>
          <p:nvPr/>
        </p:nvSpPr>
        <p:spPr>
          <a:xfrm>
            <a:off x="1626475" y="3511395"/>
            <a:ext cx="1141800" cy="44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" sz="1800" b="1" i="0" u="none" strike="noStrike" cap="none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rPr>
              <a:t>#AB5457</a:t>
            </a:r>
            <a:endParaRPr sz="1800" b="1" i="0" u="none" strike="noStrike" cap="none">
              <a:solidFill>
                <a:schemeClr val="accent4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7" name="Google Shape;77;g3ef67936621_0_2189"/>
          <p:cNvSpPr/>
          <p:nvPr/>
        </p:nvSpPr>
        <p:spPr>
          <a:xfrm>
            <a:off x="1126975" y="4021095"/>
            <a:ext cx="336300" cy="326100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8" name="Google Shape;78;g3ef67936621_0_2189"/>
          <p:cNvSpPr txBox="1"/>
          <p:nvPr/>
        </p:nvSpPr>
        <p:spPr>
          <a:xfrm>
            <a:off x="1626475" y="3959895"/>
            <a:ext cx="1141800" cy="44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" sz="1800" b="1" i="0" u="none" strike="noStrike" cap="none">
                <a:solidFill>
                  <a:schemeClr val="accent5"/>
                </a:solidFill>
                <a:latin typeface="Calibri"/>
                <a:ea typeface="Calibri"/>
                <a:cs typeface="Calibri"/>
                <a:sym typeface="Calibri"/>
              </a:rPr>
              <a:t>#AB5457 </a:t>
            </a:r>
            <a:endParaRPr sz="1800" b="1" i="0" u="none" strike="noStrike" cap="none">
              <a:solidFill>
                <a:schemeClr val="accent5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9" name="Google Shape;79;g3ef67936621_0_2189"/>
          <p:cNvSpPr txBox="1"/>
          <p:nvPr/>
        </p:nvSpPr>
        <p:spPr>
          <a:xfrm>
            <a:off x="2605096" y="3970293"/>
            <a:ext cx="336300" cy="397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" sz="12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*</a:t>
            </a:r>
            <a:endParaRPr sz="1200" b="0" i="0" u="none" strike="noStrike" cap="none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0" name="Google Shape;80;g3ef67936621_0_2189"/>
          <p:cNvSpPr txBox="1"/>
          <p:nvPr/>
        </p:nvSpPr>
        <p:spPr>
          <a:xfrm>
            <a:off x="1126975" y="4490174"/>
            <a:ext cx="1814400" cy="509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n"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* only WCAG 2.1 AA compliant for large text </a:t>
            </a:r>
            <a:endParaRPr sz="1000" b="0" i="0" u="none" strike="noStrike" cap="none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1" name="Google Shape;81;g3ef67936621_0_2189"/>
          <p:cNvSpPr txBox="1"/>
          <p:nvPr/>
        </p:nvSpPr>
        <p:spPr>
          <a:xfrm>
            <a:off x="3664800" y="1345577"/>
            <a:ext cx="1814400" cy="44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" sz="1400" b="1" i="0" u="none" strike="noStrike" cap="none"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</a:rPr>
              <a:t>Background Colors</a:t>
            </a:r>
            <a:endParaRPr sz="1400" b="1" i="0" u="none" strike="noStrike" cap="none">
              <a:solidFill>
                <a:srgbClr val="434343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2" name="Google Shape;82;g3ef67936621_0_2189"/>
          <p:cNvSpPr/>
          <p:nvPr/>
        </p:nvSpPr>
        <p:spPr>
          <a:xfrm>
            <a:off x="3934650" y="2191395"/>
            <a:ext cx="1274700" cy="397500"/>
          </a:xfrm>
          <a:prstGeom prst="roundRect">
            <a:avLst>
              <a:gd name="adj" fmla="val 16667"/>
            </a:avLst>
          </a:prstGeom>
          <a:solidFill>
            <a:srgbClr val="3A4C7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" sz="18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#3A4C7E</a:t>
            </a:r>
            <a:endParaRPr sz="18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3" name="Google Shape;83;g3ef67936621_0_2189"/>
          <p:cNvSpPr/>
          <p:nvPr/>
        </p:nvSpPr>
        <p:spPr>
          <a:xfrm>
            <a:off x="3934650" y="2639895"/>
            <a:ext cx="1274700" cy="397500"/>
          </a:xfrm>
          <a:prstGeom prst="roundRect">
            <a:avLst>
              <a:gd name="adj" fmla="val 16667"/>
            </a:avLst>
          </a:prstGeom>
          <a:solidFill>
            <a:srgbClr val="5F477B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" sz="18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#5F477B</a:t>
            </a:r>
            <a:endParaRPr sz="18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4" name="Google Shape;84;g3ef67936621_0_2189"/>
          <p:cNvSpPr/>
          <p:nvPr/>
        </p:nvSpPr>
        <p:spPr>
          <a:xfrm>
            <a:off x="3934650" y="3088395"/>
            <a:ext cx="1274700" cy="397500"/>
          </a:xfrm>
          <a:prstGeom prst="roundRect">
            <a:avLst>
              <a:gd name="adj" fmla="val 16667"/>
            </a:avLst>
          </a:prstGeom>
          <a:solidFill>
            <a:srgbClr val="41594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" sz="18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#415940</a:t>
            </a:r>
            <a:endParaRPr sz="18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5" name="Google Shape;85;g3ef67936621_0_2189"/>
          <p:cNvSpPr/>
          <p:nvPr/>
        </p:nvSpPr>
        <p:spPr>
          <a:xfrm>
            <a:off x="3934650" y="3536895"/>
            <a:ext cx="1274700" cy="397500"/>
          </a:xfrm>
          <a:prstGeom prst="roundRect">
            <a:avLst>
              <a:gd name="adj" fmla="val 16667"/>
            </a:avLst>
          </a:prstGeom>
          <a:solidFill>
            <a:srgbClr val="883F4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" sz="18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#883F41</a:t>
            </a:r>
            <a:endParaRPr sz="18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6" name="Google Shape;86;g3ef67936621_0_2189"/>
          <p:cNvSpPr txBox="1"/>
          <p:nvPr/>
        </p:nvSpPr>
        <p:spPr>
          <a:xfrm>
            <a:off x="984250" y="1656213"/>
            <a:ext cx="1865400" cy="397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n"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At least WCAG 2.1 </a:t>
            </a:r>
            <a:r>
              <a:rPr lang="en" sz="1000" b="0" i="0" u="sng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AA</a:t>
            </a:r>
            <a:r>
              <a:rPr lang="en"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compliant on a white background</a:t>
            </a:r>
            <a:endParaRPr sz="10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7" name="Google Shape;87;g3ef67936621_0_2189"/>
          <p:cNvSpPr txBox="1"/>
          <p:nvPr/>
        </p:nvSpPr>
        <p:spPr>
          <a:xfrm>
            <a:off x="3639300" y="1656213"/>
            <a:ext cx="1865400" cy="397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n"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WCAG 2.1 </a:t>
            </a:r>
            <a:r>
              <a:rPr lang="en" sz="1000" b="0" i="0" u="sng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AAA</a:t>
            </a:r>
            <a:r>
              <a:rPr lang="en"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compliant with white text</a:t>
            </a:r>
            <a:endParaRPr sz="10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8" name="Google Shape;88;g3ef67936621_0_218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89" name="Google Shape;89;g3ef67936621_0_2189"/>
          <p:cNvSpPr txBox="1"/>
          <p:nvPr/>
        </p:nvSpPr>
        <p:spPr>
          <a:xfrm>
            <a:off x="6559388" y="1345569"/>
            <a:ext cx="1335300" cy="44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" sz="1400" b="1" i="0" u="none" strike="noStrike" cap="none"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</a:rPr>
              <a:t>Text Colors</a:t>
            </a:r>
            <a:endParaRPr sz="1400" b="1" i="0" u="none" strike="noStrike" cap="none">
              <a:solidFill>
                <a:srgbClr val="434343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0" name="Google Shape;90;g3ef67936621_0_2189"/>
          <p:cNvSpPr/>
          <p:nvPr/>
        </p:nvSpPr>
        <p:spPr>
          <a:xfrm>
            <a:off x="6437063" y="2227095"/>
            <a:ext cx="336300" cy="326100"/>
          </a:xfrm>
          <a:prstGeom prst="ellipse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1" name="Google Shape;91;g3ef67936621_0_2189"/>
          <p:cNvSpPr txBox="1"/>
          <p:nvPr/>
        </p:nvSpPr>
        <p:spPr>
          <a:xfrm>
            <a:off x="6936563" y="2165895"/>
            <a:ext cx="1141800" cy="44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"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#434343</a:t>
            </a:r>
            <a:endParaRPr sz="1800" b="1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2" name="Google Shape;92;g3ef67936621_0_2189"/>
          <p:cNvSpPr txBox="1"/>
          <p:nvPr/>
        </p:nvSpPr>
        <p:spPr>
          <a:xfrm>
            <a:off x="6294338" y="1656213"/>
            <a:ext cx="1865400" cy="397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n"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At least WCAG 2.1 </a:t>
            </a:r>
            <a:r>
              <a:rPr lang="en" sz="1000" b="0" i="0" u="sng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AA</a:t>
            </a:r>
            <a:r>
              <a:rPr lang="en"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compliant on a white background</a:t>
            </a:r>
            <a:endParaRPr sz="10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3" name="Google Shape;93;g3ef67936621_0_2189"/>
          <p:cNvSpPr/>
          <p:nvPr/>
        </p:nvSpPr>
        <p:spPr>
          <a:xfrm>
            <a:off x="6437063" y="2675595"/>
            <a:ext cx="336300" cy="326100"/>
          </a:xfrm>
          <a:prstGeom prst="ellipse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Google Shape;94;g3ef67936621_0_2189"/>
          <p:cNvSpPr txBox="1"/>
          <p:nvPr/>
        </p:nvSpPr>
        <p:spPr>
          <a:xfrm>
            <a:off x="6936563" y="2614395"/>
            <a:ext cx="1141800" cy="44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" sz="1800" b="1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#767676</a:t>
            </a:r>
            <a:endParaRPr sz="1800" b="1" i="0" u="none" strike="noStrike" cap="none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5" name="Google Shape;95;g3ef67936621_0_2189"/>
          <p:cNvSpPr txBox="1"/>
          <p:nvPr/>
        </p:nvSpPr>
        <p:spPr>
          <a:xfrm>
            <a:off x="6559388" y="3124107"/>
            <a:ext cx="1335300" cy="44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" sz="1400" b="1" i="0" u="none" strike="noStrike" cap="none"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</a:rPr>
              <a:t>Misc. Colors</a:t>
            </a:r>
            <a:endParaRPr sz="1400" b="1" i="0" u="none" strike="noStrike" cap="none">
              <a:solidFill>
                <a:srgbClr val="434343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6" name="Google Shape;96;g3ef67936621_0_2189"/>
          <p:cNvSpPr/>
          <p:nvPr/>
        </p:nvSpPr>
        <p:spPr>
          <a:xfrm>
            <a:off x="6437063" y="3892132"/>
            <a:ext cx="336300" cy="326100"/>
          </a:xfrm>
          <a:prstGeom prst="ellipse">
            <a:avLst/>
          </a:pr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7" name="Google Shape;97;g3ef67936621_0_2189"/>
          <p:cNvSpPr txBox="1"/>
          <p:nvPr/>
        </p:nvSpPr>
        <p:spPr>
          <a:xfrm>
            <a:off x="6936563" y="3830932"/>
            <a:ext cx="1141800" cy="44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" sz="1800" b="1" i="0" u="none" strike="noStrike" cap="none">
                <a:solidFill>
                  <a:schemeClr val="accent6"/>
                </a:solidFill>
                <a:latin typeface="Calibri"/>
                <a:ea typeface="Calibri"/>
                <a:cs typeface="Calibri"/>
                <a:sym typeface="Calibri"/>
              </a:rPr>
              <a:t>#DAB153</a:t>
            </a:r>
            <a:endParaRPr sz="1800" b="1" i="0" u="none" strike="noStrike" cap="none">
              <a:solidFill>
                <a:schemeClr val="accent6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8" name="Google Shape;98;g3ef67936621_0_2189"/>
          <p:cNvSpPr txBox="1"/>
          <p:nvPr/>
        </p:nvSpPr>
        <p:spPr>
          <a:xfrm>
            <a:off x="6294350" y="3434759"/>
            <a:ext cx="1865400" cy="274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n" sz="1000" b="0" i="1" u="sng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Only</a:t>
            </a:r>
            <a:r>
              <a:rPr lang="en"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for non-text decoration</a:t>
            </a:r>
            <a:endParaRPr sz="10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9" name="Google Shape;99;g3ef67936621_0_2189"/>
          <p:cNvSpPr/>
          <p:nvPr/>
        </p:nvSpPr>
        <p:spPr>
          <a:xfrm>
            <a:off x="3934650" y="4015770"/>
            <a:ext cx="1274700" cy="397500"/>
          </a:xfrm>
          <a:prstGeom prst="roundRect">
            <a:avLst>
              <a:gd name="adj" fmla="val 16667"/>
            </a:avLst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"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#FDF6E7</a:t>
            </a:r>
            <a:endParaRPr sz="1800" b="1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0" name="Google Shape;100;g3ef67936621_0_2189"/>
          <p:cNvSpPr txBox="1"/>
          <p:nvPr/>
        </p:nvSpPr>
        <p:spPr>
          <a:xfrm>
            <a:off x="5173451" y="3995380"/>
            <a:ext cx="336300" cy="397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" sz="12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**</a:t>
            </a:r>
            <a:endParaRPr sz="1200" b="0" i="0" u="none" strike="noStrike" cap="none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1" name="Google Shape;101;g3ef67936621_0_2189"/>
          <p:cNvSpPr txBox="1"/>
          <p:nvPr/>
        </p:nvSpPr>
        <p:spPr>
          <a:xfrm>
            <a:off x="6253250" y="4490175"/>
            <a:ext cx="1947600" cy="509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n"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** WCAG 2.1 AA compliant with grey,  blue, purple, and green text</a:t>
            </a:r>
            <a:endParaRPr sz="1000" b="0" i="0" u="none" strike="noStrike" cap="none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g3f526d29b12_0_4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110" name="Google Shape;110;g3f526d29b12_0_411"/>
          <p:cNvSpPr/>
          <p:nvPr/>
        </p:nvSpPr>
        <p:spPr>
          <a:xfrm>
            <a:off x="1182313" y="2667746"/>
            <a:ext cx="1029600" cy="393600"/>
          </a:xfrm>
          <a:prstGeom prst="roundRect">
            <a:avLst>
              <a:gd name="adj" fmla="val 18636"/>
            </a:avLst>
          </a:prstGeom>
          <a:solidFill>
            <a:srgbClr val="5F477B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CSE 160</a:t>
            </a:r>
            <a:endParaRPr sz="1800" b="1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1" name="Google Shape;111;g3f526d29b12_0_411"/>
          <p:cNvSpPr txBox="1">
            <a:spLocks noGrp="1"/>
          </p:cNvSpPr>
          <p:nvPr>
            <p:ph type="subTitle" idx="1"/>
          </p:nvPr>
        </p:nvSpPr>
        <p:spPr>
          <a:xfrm>
            <a:off x="2344275" y="2626049"/>
            <a:ext cx="5729400" cy="477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  <a:defRPr sz="2000">
                <a:solidFill>
                  <a:schemeClr val="dk2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  <a:defRPr sz="2000">
                <a:solidFill>
                  <a:schemeClr val="dk2"/>
                </a:solidFill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  <a:defRPr sz="2000">
                <a:solidFill>
                  <a:schemeClr val="dk2"/>
                </a:solidFill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  <a:defRPr sz="2000">
                <a:solidFill>
                  <a:schemeClr val="dk2"/>
                </a:solidFill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  <a:defRPr sz="2000">
                <a:solidFill>
                  <a:schemeClr val="dk2"/>
                </a:solidFill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  <a:defRPr sz="2000">
                <a:solidFill>
                  <a:schemeClr val="dk2"/>
                </a:solidFill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  <a:defRPr sz="2000">
                <a:solidFill>
                  <a:schemeClr val="dk2"/>
                </a:solidFill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  <a:defRPr sz="2000">
                <a:solidFill>
                  <a:schemeClr val="dk2"/>
                </a:solidFill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  <a:defRPr sz="20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112" name="Google Shape;112;g3f526d29b12_0_411"/>
          <p:cNvSpPr txBox="1">
            <a:spLocks noGrp="1"/>
          </p:cNvSpPr>
          <p:nvPr>
            <p:ph type="ctrTitle"/>
          </p:nvPr>
        </p:nvSpPr>
        <p:spPr>
          <a:xfrm>
            <a:off x="1070175" y="1671819"/>
            <a:ext cx="7003500" cy="885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g3f526d29b12_0_41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115" name="Google Shape;115;g3f526d29b12_0_416"/>
          <p:cNvSpPr txBox="1">
            <a:spLocks noGrp="1"/>
          </p:cNvSpPr>
          <p:nvPr>
            <p:ph type="title"/>
          </p:nvPr>
        </p:nvSpPr>
        <p:spPr>
          <a:xfrm>
            <a:off x="813300" y="2150850"/>
            <a:ext cx="75174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g3f526d29b12_0_41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118" name="Google Shape;118;g3f526d29b12_0_419"/>
          <p:cNvSpPr txBox="1">
            <a:spLocks noGrp="1"/>
          </p:cNvSpPr>
          <p:nvPr>
            <p:ph type="body" idx="1"/>
          </p:nvPr>
        </p:nvSpPr>
        <p:spPr>
          <a:xfrm>
            <a:off x="311700" y="1050525"/>
            <a:ext cx="8520600" cy="3549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4290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19" name="Google Shape;119;g3f526d29b12_0_419"/>
          <p:cNvSpPr txBox="1">
            <a:spLocks noGrp="1"/>
          </p:cNvSpPr>
          <p:nvPr>
            <p:ph type="title"/>
          </p:nvPr>
        </p:nvSpPr>
        <p:spPr>
          <a:xfrm>
            <a:off x="311700" y="281921"/>
            <a:ext cx="8520600" cy="70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g3f526d29b12_0_42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122" name="Google Shape;122;g3f526d29b12_0_423"/>
          <p:cNvSpPr txBox="1">
            <a:spLocks noGrp="1"/>
          </p:cNvSpPr>
          <p:nvPr>
            <p:ph type="body" idx="1"/>
          </p:nvPr>
        </p:nvSpPr>
        <p:spPr>
          <a:xfrm>
            <a:off x="311700" y="105053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4290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23" name="Google Shape;123;g3f526d29b12_0_423"/>
          <p:cNvSpPr txBox="1">
            <a:spLocks noGrp="1"/>
          </p:cNvSpPr>
          <p:nvPr>
            <p:ph type="body" idx="2"/>
          </p:nvPr>
        </p:nvSpPr>
        <p:spPr>
          <a:xfrm>
            <a:off x="4832400" y="105053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4290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24" name="Google Shape;124;g3f526d29b12_0_423"/>
          <p:cNvSpPr txBox="1">
            <a:spLocks noGrp="1"/>
          </p:cNvSpPr>
          <p:nvPr>
            <p:ph type="title"/>
          </p:nvPr>
        </p:nvSpPr>
        <p:spPr>
          <a:xfrm>
            <a:off x="311700" y="281921"/>
            <a:ext cx="8520600" cy="70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g3f526d29b12_0_428"/>
          <p:cNvSpPr txBox="1">
            <a:spLocks noGrp="1"/>
          </p:cNvSpPr>
          <p:nvPr>
            <p:ph type="title"/>
          </p:nvPr>
        </p:nvSpPr>
        <p:spPr>
          <a:xfrm>
            <a:off x="311700" y="281921"/>
            <a:ext cx="8520600" cy="70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>
            <a:endParaRPr/>
          </a:p>
        </p:txBody>
      </p:sp>
      <p:sp>
        <p:nvSpPr>
          <p:cNvPr id="127" name="Google Shape;127;g3f526d29b12_0_42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g3f526d29b12_0_43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130" name="Google Shape;130;g3f526d29b12_0_431"/>
          <p:cNvSpPr txBox="1">
            <a:spLocks noGrp="1"/>
          </p:cNvSpPr>
          <p:nvPr>
            <p:ph type="title"/>
          </p:nvPr>
        </p:nvSpPr>
        <p:spPr>
          <a:xfrm>
            <a:off x="311700" y="281921"/>
            <a:ext cx="8520600" cy="70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>
            <a:endParaRPr/>
          </a:p>
        </p:txBody>
      </p:sp>
      <p:sp>
        <p:nvSpPr>
          <p:cNvPr id="131" name="Google Shape;131;g3f526d29b12_0_431"/>
          <p:cNvSpPr txBox="1">
            <a:spLocks noGrp="1"/>
          </p:cNvSpPr>
          <p:nvPr>
            <p:ph type="body" idx="1"/>
          </p:nvPr>
        </p:nvSpPr>
        <p:spPr>
          <a:xfrm>
            <a:off x="311700" y="105053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4290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g3ef67936621_0_214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18" name="Google Shape;18;g3ef67936621_0_2143"/>
          <p:cNvSpPr txBox="1">
            <a:spLocks noGrp="1"/>
          </p:cNvSpPr>
          <p:nvPr>
            <p:ph type="body" idx="1"/>
          </p:nvPr>
        </p:nvSpPr>
        <p:spPr>
          <a:xfrm>
            <a:off x="311700" y="1050525"/>
            <a:ext cx="8520600" cy="354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2pPr>
            <a:lvl3pPr marL="1371600" lvl="2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g3ef67936621_0_2143"/>
          <p:cNvSpPr txBox="1">
            <a:spLocks noGrp="1"/>
          </p:cNvSpPr>
          <p:nvPr>
            <p:ph type="title"/>
          </p:nvPr>
        </p:nvSpPr>
        <p:spPr>
          <a:xfrm>
            <a:off x="311700" y="281921"/>
            <a:ext cx="8520600" cy="70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g3f526d29b12_0_435"/>
          <p:cNvSpPr txBox="1">
            <a:spLocks noGrp="1"/>
          </p:cNvSpPr>
          <p:nvPr>
            <p:ph type="title"/>
          </p:nvPr>
        </p:nvSpPr>
        <p:spPr>
          <a:xfrm>
            <a:off x="1388100" y="480725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134" name="Google Shape;134;g3f526d29b12_0_43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g3f526d29b12_0_438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rgbClr val="F7F7F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137" name="Google Shape;137;g3f526d29b12_0_438" descr="University of Washington &quot;W&quot; logo in purple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8533619" y="50956"/>
            <a:ext cx="548700" cy="548700"/>
          </a:xfrm>
          <a:prstGeom prst="rect">
            <a:avLst/>
          </a:prstGeom>
          <a:noFill/>
          <a:ln>
            <a:noFill/>
          </a:ln>
        </p:spPr>
      </p:pic>
      <p:sp>
        <p:nvSpPr>
          <p:cNvPr id="138" name="Google Shape;138;g3f526d29b12_0_438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139" name="Google Shape;139;g3f526d29b12_0_438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140" name="Google Shape;140;g3f526d29b12_0_438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4290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41" name="Google Shape;141;g3f526d29b12_0_43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142" name="Google Shape;142;g3f526d29b12_0_438"/>
          <p:cNvSpPr/>
          <p:nvPr/>
        </p:nvSpPr>
        <p:spPr>
          <a:xfrm>
            <a:off x="1147175" y="4663150"/>
            <a:ext cx="3425100" cy="3936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3" name="Google Shape;143;g3f526d29b12_0_438"/>
          <p:cNvSpPr txBox="1"/>
          <p:nvPr/>
        </p:nvSpPr>
        <p:spPr>
          <a:xfrm>
            <a:off x="348948" y="4703625"/>
            <a:ext cx="3863400" cy="346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 b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CSE 160:</a:t>
            </a:r>
            <a:r>
              <a:rPr lang="en" sz="12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 More File I/O</a:t>
            </a:r>
            <a:endParaRPr sz="1200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de Diagram">
  <p:cSld name="SECTION_TITLE_AND_DESCRIPTION_1">
    <p:spTree>
      <p:nvGrpSpPr>
        <p:cNvPr id="1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g3f526d29b12_0_447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rgbClr val="F7F7F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146" name="Google Shape;146;g3f526d29b12_0_447" descr="University of Washington &quot;W&quot; logo in purple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8533619" y="50956"/>
            <a:ext cx="548700" cy="548700"/>
          </a:xfrm>
          <a:prstGeom prst="rect">
            <a:avLst/>
          </a:prstGeom>
          <a:noFill/>
          <a:ln>
            <a:noFill/>
          </a:ln>
        </p:spPr>
      </p:pic>
      <p:sp>
        <p:nvSpPr>
          <p:cNvPr id="147" name="Google Shape;147;g3f526d29b12_0_44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148" name="Google Shape;148;g3f526d29b12_0_447"/>
          <p:cNvSpPr txBox="1">
            <a:spLocks noGrp="1"/>
          </p:cNvSpPr>
          <p:nvPr>
            <p:ph type="title"/>
          </p:nvPr>
        </p:nvSpPr>
        <p:spPr>
          <a:xfrm>
            <a:off x="311700" y="281925"/>
            <a:ext cx="3929100" cy="70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149" name="Google Shape;149;g3f526d29b12_0_447"/>
          <p:cNvSpPr/>
          <p:nvPr/>
        </p:nvSpPr>
        <p:spPr>
          <a:xfrm>
            <a:off x="556875" y="4710200"/>
            <a:ext cx="4015200" cy="3465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0" name="Google Shape;150;g3f526d29b12_0_447"/>
          <p:cNvSpPr txBox="1"/>
          <p:nvPr/>
        </p:nvSpPr>
        <p:spPr>
          <a:xfrm>
            <a:off x="348948" y="4703625"/>
            <a:ext cx="3863400" cy="346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 b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CSE 160:</a:t>
            </a:r>
            <a:r>
              <a:rPr lang="en" sz="12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 More File I/O</a:t>
            </a:r>
            <a:endParaRPr sz="1200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1" name="Google Shape;151;g3f526d29b12_0_447"/>
          <p:cNvSpPr txBox="1">
            <a:spLocks noGrp="1"/>
          </p:cNvSpPr>
          <p:nvPr>
            <p:ph type="body" idx="1"/>
          </p:nvPr>
        </p:nvSpPr>
        <p:spPr>
          <a:xfrm>
            <a:off x="4933875" y="672800"/>
            <a:ext cx="3863400" cy="3690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Font typeface="Roboto Mono"/>
              <a:buChar char="●"/>
              <a:defRPr>
                <a:latin typeface="Roboto Mono"/>
                <a:ea typeface="Roboto Mono"/>
                <a:cs typeface="Roboto Mono"/>
                <a:sym typeface="Roboto Mono"/>
              </a:defRPr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Font typeface="Roboto Mono"/>
              <a:buChar char="○"/>
              <a:defRPr>
                <a:latin typeface="Roboto Mono"/>
                <a:ea typeface="Roboto Mono"/>
                <a:cs typeface="Roboto Mono"/>
                <a:sym typeface="Roboto Mono"/>
              </a:defRPr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Font typeface="Roboto Mono"/>
              <a:buChar char="■"/>
              <a:defRPr>
                <a:latin typeface="Roboto Mono"/>
                <a:ea typeface="Roboto Mono"/>
                <a:cs typeface="Roboto Mono"/>
                <a:sym typeface="Roboto Mono"/>
              </a:defRPr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Font typeface="Roboto Mono"/>
              <a:buChar char="●"/>
              <a:defRPr>
                <a:latin typeface="Roboto Mono"/>
                <a:ea typeface="Roboto Mono"/>
                <a:cs typeface="Roboto Mono"/>
                <a:sym typeface="Roboto Mono"/>
              </a:defRPr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Font typeface="Roboto Mono"/>
              <a:buChar char="○"/>
              <a:defRPr>
                <a:latin typeface="Roboto Mono"/>
                <a:ea typeface="Roboto Mono"/>
                <a:cs typeface="Roboto Mono"/>
                <a:sym typeface="Roboto Mono"/>
              </a:defRPr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Font typeface="Roboto Mono"/>
              <a:buChar char="■"/>
              <a:defRPr>
                <a:latin typeface="Roboto Mono"/>
                <a:ea typeface="Roboto Mono"/>
                <a:cs typeface="Roboto Mono"/>
                <a:sym typeface="Roboto Mono"/>
              </a:defRPr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Font typeface="Roboto Mono"/>
              <a:buChar char="●"/>
              <a:defRPr>
                <a:latin typeface="Roboto Mono"/>
                <a:ea typeface="Roboto Mono"/>
                <a:cs typeface="Roboto Mono"/>
                <a:sym typeface="Roboto Mono"/>
              </a:defRPr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Font typeface="Roboto Mono"/>
              <a:buChar char="○"/>
              <a:defRPr>
                <a:latin typeface="Roboto Mono"/>
                <a:ea typeface="Roboto Mono"/>
                <a:cs typeface="Roboto Mono"/>
                <a:sym typeface="Roboto Mono"/>
              </a:defRPr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Font typeface="Roboto Mono"/>
              <a:buChar char="■"/>
              <a:defRPr>
                <a:latin typeface="Roboto Mono"/>
                <a:ea typeface="Roboto Mono"/>
                <a:cs typeface="Roboto Mono"/>
                <a:sym typeface="Roboto Mono"/>
              </a:defRPr>
            </a:lvl9pPr>
          </a:lstStyle>
          <a:p>
            <a:endParaRPr/>
          </a:p>
        </p:txBody>
      </p:sp>
      <p:sp>
        <p:nvSpPr>
          <p:cNvPr id="152" name="Google Shape;152;g3f526d29b12_0_447"/>
          <p:cNvSpPr txBox="1">
            <a:spLocks noGrp="1"/>
          </p:cNvSpPr>
          <p:nvPr>
            <p:ph type="body" idx="2"/>
          </p:nvPr>
        </p:nvSpPr>
        <p:spPr>
          <a:xfrm>
            <a:off x="339450" y="989325"/>
            <a:ext cx="3873600" cy="3486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4290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g3f526d29b12_0_456"/>
          <p:cNvSpPr txBox="1">
            <a:spLocks noGrp="1"/>
          </p:cNvSpPr>
          <p:nvPr>
            <p:ph type="body" idx="1"/>
          </p:nvPr>
        </p:nvSpPr>
        <p:spPr>
          <a:xfrm>
            <a:off x="311700" y="412863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155" name="Google Shape;155;g3f526d29b12_0_45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Google Shape;157;g3f526d29b12_0_459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158" name="Google Shape;158;g3f526d29b12_0_459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59" name="Google Shape;159;g3f526d29b12_0_45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g3f526d29b12_0_46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emplate Information">
  <p:cSld name="CUSTOM">
    <p:spTree>
      <p:nvGrpSpPr>
        <p:cNvPr id="1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Google Shape;163;g3f526d29b12_0_465"/>
          <p:cNvSpPr txBox="1"/>
          <p:nvPr/>
        </p:nvSpPr>
        <p:spPr>
          <a:xfrm>
            <a:off x="417950" y="316025"/>
            <a:ext cx="4587300" cy="44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Template Information</a:t>
            </a:r>
            <a:endParaRPr sz="18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4" name="Google Shape;164;g3f526d29b12_0_465"/>
          <p:cNvSpPr txBox="1"/>
          <p:nvPr/>
        </p:nvSpPr>
        <p:spPr>
          <a:xfrm>
            <a:off x="417950" y="856300"/>
            <a:ext cx="6289800" cy="397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</a:rPr>
              <a:t>This slide template was designed by James Weichert for UW CSE lectures.  </a:t>
            </a:r>
            <a:endParaRPr>
              <a:solidFill>
                <a:srgbClr val="434343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5" name="Google Shape;165;g3f526d29b12_0_465"/>
          <p:cNvSpPr txBox="1"/>
          <p:nvPr/>
        </p:nvSpPr>
        <p:spPr>
          <a:xfrm>
            <a:off x="1249300" y="1345569"/>
            <a:ext cx="1335300" cy="44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</a:rPr>
              <a:t>Accent Colors</a:t>
            </a:r>
            <a:endParaRPr b="1">
              <a:solidFill>
                <a:srgbClr val="434343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6" name="Google Shape;166;g3f526d29b12_0_465"/>
          <p:cNvSpPr/>
          <p:nvPr/>
        </p:nvSpPr>
        <p:spPr>
          <a:xfrm>
            <a:off x="1126975" y="2227095"/>
            <a:ext cx="336300" cy="32610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7" name="Google Shape;167;g3f526d29b12_0_465"/>
          <p:cNvSpPr txBox="1"/>
          <p:nvPr/>
        </p:nvSpPr>
        <p:spPr>
          <a:xfrm>
            <a:off x="1626475" y="2165895"/>
            <a:ext cx="1141800" cy="44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#475D9A</a:t>
            </a:r>
            <a:endParaRPr sz="1800" b="1">
              <a:solidFill>
                <a:schemeClr val="accen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8" name="Google Shape;168;g3f526d29b12_0_465"/>
          <p:cNvSpPr/>
          <p:nvPr/>
        </p:nvSpPr>
        <p:spPr>
          <a:xfrm>
            <a:off x="1126975" y="2675595"/>
            <a:ext cx="336300" cy="3261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9" name="Google Shape;169;g3f526d29b12_0_465"/>
          <p:cNvSpPr txBox="1"/>
          <p:nvPr/>
        </p:nvSpPr>
        <p:spPr>
          <a:xfrm>
            <a:off x="1626475" y="2614395"/>
            <a:ext cx="1141800" cy="44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>
                <a:solidFill>
                  <a:schemeClr val="accent2"/>
                </a:solidFill>
                <a:latin typeface="Calibri"/>
                <a:ea typeface="Calibri"/>
                <a:cs typeface="Calibri"/>
                <a:sym typeface="Calibri"/>
              </a:rPr>
              <a:t>#8264A6</a:t>
            </a:r>
            <a:endParaRPr sz="1800" b="1">
              <a:solidFill>
                <a:schemeClr val="accent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0" name="Google Shape;170;g3f526d29b12_0_465"/>
          <p:cNvSpPr/>
          <p:nvPr/>
        </p:nvSpPr>
        <p:spPr>
          <a:xfrm>
            <a:off x="1126975" y="3124095"/>
            <a:ext cx="336300" cy="326100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1" name="Google Shape;171;g3f526d29b12_0_465"/>
          <p:cNvSpPr txBox="1"/>
          <p:nvPr/>
        </p:nvSpPr>
        <p:spPr>
          <a:xfrm>
            <a:off x="1626475" y="3062895"/>
            <a:ext cx="1141800" cy="44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>
                <a:solidFill>
                  <a:schemeClr val="accent3"/>
                </a:solidFill>
                <a:latin typeface="Calibri"/>
                <a:ea typeface="Calibri"/>
                <a:cs typeface="Calibri"/>
                <a:sym typeface="Calibri"/>
              </a:rPr>
              <a:t>#577656</a:t>
            </a:r>
            <a:endParaRPr sz="1800" b="1">
              <a:solidFill>
                <a:schemeClr val="accent3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2" name="Google Shape;172;g3f526d29b12_0_465"/>
          <p:cNvSpPr/>
          <p:nvPr/>
        </p:nvSpPr>
        <p:spPr>
          <a:xfrm>
            <a:off x="1126975" y="3572595"/>
            <a:ext cx="336300" cy="32610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3" name="Google Shape;173;g3f526d29b12_0_465"/>
          <p:cNvSpPr txBox="1"/>
          <p:nvPr/>
        </p:nvSpPr>
        <p:spPr>
          <a:xfrm>
            <a:off x="1626475" y="3511395"/>
            <a:ext cx="1141800" cy="44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rPr>
              <a:t>#AB5457</a:t>
            </a:r>
            <a:endParaRPr sz="1800" b="1">
              <a:solidFill>
                <a:schemeClr val="accent4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4" name="Google Shape;174;g3f526d29b12_0_465"/>
          <p:cNvSpPr/>
          <p:nvPr/>
        </p:nvSpPr>
        <p:spPr>
          <a:xfrm>
            <a:off x="1126975" y="4021095"/>
            <a:ext cx="336300" cy="326100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5" name="Google Shape;175;g3f526d29b12_0_465"/>
          <p:cNvSpPr txBox="1"/>
          <p:nvPr/>
        </p:nvSpPr>
        <p:spPr>
          <a:xfrm>
            <a:off x="1626475" y="3959895"/>
            <a:ext cx="1141800" cy="44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>
                <a:solidFill>
                  <a:schemeClr val="accent5"/>
                </a:solidFill>
                <a:latin typeface="Calibri"/>
                <a:ea typeface="Calibri"/>
                <a:cs typeface="Calibri"/>
                <a:sym typeface="Calibri"/>
              </a:rPr>
              <a:t>#AB5457 </a:t>
            </a:r>
            <a:endParaRPr sz="1800" b="1">
              <a:solidFill>
                <a:schemeClr val="accent5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6" name="Google Shape;176;g3f526d29b12_0_465"/>
          <p:cNvSpPr txBox="1"/>
          <p:nvPr/>
        </p:nvSpPr>
        <p:spPr>
          <a:xfrm>
            <a:off x="2605096" y="3970293"/>
            <a:ext cx="336300" cy="397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*</a:t>
            </a:r>
            <a:endParaRPr sz="1200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7" name="Google Shape;177;g3f526d29b12_0_465"/>
          <p:cNvSpPr txBox="1"/>
          <p:nvPr/>
        </p:nvSpPr>
        <p:spPr>
          <a:xfrm>
            <a:off x="1126975" y="4490174"/>
            <a:ext cx="1814400" cy="509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* only WCAG 2.1 AA compliant for large text </a:t>
            </a:r>
            <a:endParaRPr sz="1000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8" name="Google Shape;178;g3f526d29b12_0_465"/>
          <p:cNvSpPr txBox="1"/>
          <p:nvPr/>
        </p:nvSpPr>
        <p:spPr>
          <a:xfrm>
            <a:off x="3664800" y="1345577"/>
            <a:ext cx="1814400" cy="44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</a:rPr>
              <a:t>Background Colors</a:t>
            </a:r>
            <a:endParaRPr b="1">
              <a:solidFill>
                <a:srgbClr val="434343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9" name="Google Shape;179;g3f526d29b12_0_465"/>
          <p:cNvSpPr/>
          <p:nvPr/>
        </p:nvSpPr>
        <p:spPr>
          <a:xfrm>
            <a:off x="3934650" y="2191395"/>
            <a:ext cx="1274700" cy="397500"/>
          </a:xfrm>
          <a:prstGeom prst="roundRect">
            <a:avLst>
              <a:gd name="adj" fmla="val 16667"/>
            </a:avLst>
          </a:prstGeom>
          <a:solidFill>
            <a:srgbClr val="3A4C7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#3A4C7E</a:t>
            </a:r>
            <a:endParaRPr sz="1800" b="1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0" name="Google Shape;180;g3f526d29b12_0_465"/>
          <p:cNvSpPr/>
          <p:nvPr/>
        </p:nvSpPr>
        <p:spPr>
          <a:xfrm>
            <a:off x="3934650" y="2639895"/>
            <a:ext cx="1274700" cy="397500"/>
          </a:xfrm>
          <a:prstGeom prst="roundRect">
            <a:avLst>
              <a:gd name="adj" fmla="val 16667"/>
            </a:avLst>
          </a:prstGeom>
          <a:solidFill>
            <a:srgbClr val="5F477B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#5F477B</a:t>
            </a:r>
            <a:endParaRPr sz="1800" b="1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1" name="Google Shape;181;g3f526d29b12_0_465"/>
          <p:cNvSpPr/>
          <p:nvPr/>
        </p:nvSpPr>
        <p:spPr>
          <a:xfrm>
            <a:off x="3934650" y="3088395"/>
            <a:ext cx="1274700" cy="397500"/>
          </a:xfrm>
          <a:prstGeom prst="roundRect">
            <a:avLst>
              <a:gd name="adj" fmla="val 16667"/>
            </a:avLst>
          </a:prstGeom>
          <a:solidFill>
            <a:srgbClr val="41594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#415940</a:t>
            </a:r>
            <a:endParaRPr sz="1800" b="1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2" name="Google Shape;182;g3f526d29b12_0_465"/>
          <p:cNvSpPr/>
          <p:nvPr/>
        </p:nvSpPr>
        <p:spPr>
          <a:xfrm>
            <a:off x="3934650" y="3536895"/>
            <a:ext cx="1274700" cy="397500"/>
          </a:xfrm>
          <a:prstGeom prst="roundRect">
            <a:avLst>
              <a:gd name="adj" fmla="val 16667"/>
            </a:avLst>
          </a:prstGeom>
          <a:solidFill>
            <a:srgbClr val="883F4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#883F41</a:t>
            </a:r>
            <a:endParaRPr sz="1800" b="1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3" name="Google Shape;183;g3f526d29b12_0_465"/>
          <p:cNvSpPr txBox="1"/>
          <p:nvPr/>
        </p:nvSpPr>
        <p:spPr>
          <a:xfrm>
            <a:off x="984250" y="1656213"/>
            <a:ext cx="1865400" cy="397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At least WCAG 2.1 </a:t>
            </a:r>
            <a:r>
              <a:rPr lang="en" sz="1000" u="sng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AA</a:t>
            </a:r>
            <a:r>
              <a:rPr lang="en" sz="1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compliant on a white background</a:t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4" name="Google Shape;184;g3f526d29b12_0_465"/>
          <p:cNvSpPr txBox="1"/>
          <p:nvPr/>
        </p:nvSpPr>
        <p:spPr>
          <a:xfrm>
            <a:off x="3639300" y="1656213"/>
            <a:ext cx="1865400" cy="397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WCAG 2.1 </a:t>
            </a:r>
            <a:r>
              <a:rPr lang="en" sz="1000" u="sng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AAA</a:t>
            </a:r>
            <a:r>
              <a:rPr lang="en" sz="1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compliant with white text</a:t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5" name="Google Shape;185;g3f526d29b12_0_46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186" name="Google Shape;186;g3f526d29b12_0_465"/>
          <p:cNvSpPr txBox="1"/>
          <p:nvPr/>
        </p:nvSpPr>
        <p:spPr>
          <a:xfrm>
            <a:off x="6559388" y="1345569"/>
            <a:ext cx="1335300" cy="44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</a:rPr>
              <a:t>Text Colors</a:t>
            </a:r>
            <a:endParaRPr b="1">
              <a:solidFill>
                <a:srgbClr val="434343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7" name="Google Shape;187;g3f526d29b12_0_465"/>
          <p:cNvSpPr/>
          <p:nvPr/>
        </p:nvSpPr>
        <p:spPr>
          <a:xfrm>
            <a:off x="6437063" y="2227095"/>
            <a:ext cx="336300" cy="326100"/>
          </a:xfrm>
          <a:prstGeom prst="ellipse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8" name="Google Shape;188;g3f526d29b12_0_465"/>
          <p:cNvSpPr txBox="1"/>
          <p:nvPr/>
        </p:nvSpPr>
        <p:spPr>
          <a:xfrm>
            <a:off x="6936563" y="2165895"/>
            <a:ext cx="1141800" cy="44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#434343</a:t>
            </a:r>
            <a:endParaRPr sz="18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9" name="Google Shape;189;g3f526d29b12_0_465"/>
          <p:cNvSpPr txBox="1"/>
          <p:nvPr/>
        </p:nvSpPr>
        <p:spPr>
          <a:xfrm>
            <a:off x="6294338" y="1656213"/>
            <a:ext cx="1865400" cy="397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At least WCAG 2.1 </a:t>
            </a:r>
            <a:r>
              <a:rPr lang="en" sz="1000" u="sng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AA</a:t>
            </a:r>
            <a:r>
              <a:rPr lang="en" sz="1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compliant on a white background</a:t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0" name="Google Shape;190;g3f526d29b12_0_465"/>
          <p:cNvSpPr/>
          <p:nvPr/>
        </p:nvSpPr>
        <p:spPr>
          <a:xfrm>
            <a:off x="6437063" y="2675595"/>
            <a:ext cx="336300" cy="326100"/>
          </a:xfrm>
          <a:prstGeom prst="ellipse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1" name="Google Shape;191;g3f526d29b12_0_465"/>
          <p:cNvSpPr txBox="1"/>
          <p:nvPr/>
        </p:nvSpPr>
        <p:spPr>
          <a:xfrm>
            <a:off x="6936563" y="2614395"/>
            <a:ext cx="1141800" cy="44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#767676</a:t>
            </a:r>
            <a:endParaRPr sz="1800" b="1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2" name="Google Shape;192;g3f526d29b12_0_465"/>
          <p:cNvSpPr txBox="1"/>
          <p:nvPr/>
        </p:nvSpPr>
        <p:spPr>
          <a:xfrm>
            <a:off x="6559388" y="3124107"/>
            <a:ext cx="1335300" cy="44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</a:rPr>
              <a:t>Misc. Colors</a:t>
            </a:r>
            <a:endParaRPr b="1">
              <a:solidFill>
                <a:srgbClr val="434343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3" name="Google Shape;193;g3f526d29b12_0_465"/>
          <p:cNvSpPr/>
          <p:nvPr/>
        </p:nvSpPr>
        <p:spPr>
          <a:xfrm>
            <a:off x="6437063" y="3892132"/>
            <a:ext cx="336300" cy="326100"/>
          </a:xfrm>
          <a:prstGeom prst="ellipse">
            <a:avLst/>
          </a:pr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4" name="Google Shape;194;g3f526d29b12_0_465"/>
          <p:cNvSpPr txBox="1"/>
          <p:nvPr/>
        </p:nvSpPr>
        <p:spPr>
          <a:xfrm>
            <a:off x="6936563" y="3830932"/>
            <a:ext cx="1141800" cy="44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>
                <a:solidFill>
                  <a:schemeClr val="accent6"/>
                </a:solidFill>
                <a:latin typeface="Calibri"/>
                <a:ea typeface="Calibri"/>
                <a:cs typeface="Calibri"/>
                <a:sym typeface="Calibri"/>
              </a:rPr>
              <a:t>#DAB153</a:t>
            </a:r>
            <a:endParaRPr sz="1800" b="1">
              <a:solidFill>
                <a:schemeClr val="accent6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5" name="Google Shape;195;g3f526d29b12_0_465"/>
          <p:cNvSpPr txBox="1"/>
          <p:nvPr/>
        </p:nvSpPr>
        <p:spPr>
          <a:xfrm>
            <a:off x="6294350" y="3434759"/>
            <a:ext cx="1865400" cy="274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 i="1" u="sng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Only</a:t>
            </a:r>
            <a:r>
              <a:rPr lang="en" sz="1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for non-text decoration</a:t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6" name="Google Shape;196;g3f526d29b12_0_465"/>
          <p:cNvSpPr/>
          <p:nvPr/>
        </p:nvSpPr>
        <p:spPr>
          <a:xfrm>
            <a:off x="3934650" y="4015770"/>
            <a:ext cx="1274700" cy="397500"/>
          </a:xfrm>
          <a:prstGeom prst="roundRect">
            <a:avLst>
              <a:gd name="adj" fmla="val 16667"/>
            </a:avLst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#FDF6E7</a:t>
            </a:r>
            <a:endParaRPr sz="18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7" name="Google Shape;197;g3f526d29b12_0_465"/>
          <p:cNvSpPr txBox="1"/>
          <p:nvPr/>
        </p:nvSpPr>
        <p:spPr>
          <a:xfrm>
            <a:off x="5173451" y="3995380"/>
            <a:ext cx="336300" cy="397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**</a:t>
            </a:r>
            <a:endParaRPr sz="1200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8" name="Google Shape;198;g3f526d29b12_0_465"/>
          <p:cNvSpPr txBox="1"/>
          <p:nvPr/>
        </p:nvSpPr>
        <p:spPr>
          <a:xfrm>
            <a:off x="6253250" y="4490175"/>
            <a:ext cx="1947600" cy="509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** WCAG 2.1 AA compliant with grey,  blue, purple, and green text</a:t>
            </a:r>
            <a:endParaRPr sz="1000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2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Google Shape;206;g3f526d29b12_0_89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207" name="Google Shape;207;g3f526d29b12_0_897"/>
          <p:cNvSpPr/>
          <p:nvPr/>
        </p:nvSpPr>
        <p:spPr>
          <a:xfrm>
            <a:off x="1182313" y="2667746"/>
            <a:ext cx="1029600" cy="393600"/>
          </a:xfrm>
          <a:prstGeom prst="roundRect">
            <a:avLst>
              <a:gd name="adj" fmla="val 18636"/>
            </a:avLst>
          </a:prstGeom>
          <a:solidFill>
            <a:srgbClr val="5F477B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CSE 160</a:t>
            </a:r>
            <a:endParaRPr sz="1800" b="1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8" name="Google Shape;208;g3f526d29b12_0_897"/>
          <p:cNvSpPr txBox="1">
            <a:spLocks noGrp="1"/>
          </p:cNvSpPr>
          <p:nvPr>
            <p:ph type="subTitle" idx="1"/>
          </p:nvPr>
        </p:nvSpPr>
        <p:spPr>
          <a:xfrm>
            <a:off x="2344275" y="2626049"/>
            <a:ext cx="5729400" cy="477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  <a:defRPr sz="2000">
                <a:solidFill>
                  <a:schemeClr val="dk2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  <a:defRPr sz="2000">
                <a:solidFill>
                  <a:schemeClr val="dk2"/>
                </a:solidFill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  <a:defRPr sz="2000">
                <a:solidFill>
                  <a:schemeClr val="dk2"/>
                </a:solidFill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  <a:defRPr sz="2000">
                <a:solidFill>
                  <a:schemeClr val="dk2"/>
                </a:solidFill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  <a:defRPr sz="2000">
                <a:solidFill>
                  <a:schemeClr val="dk2"/>
                </a:solidFill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  <a:defRPr sz="2000">
                <a:solidFill>
                  <a:schemeClr val="dk2"/>
                </a:solidFill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  <a:defRPr sz="2000">
                <a:solidFill>
                  <a:schemeClr val="dk2"/>
                </a:solidFill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  <a:defRPr sz="2000">
                <a:solidFill>
                  <a:schemeClr val="dk2"/>
                </a:solidFill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  <a:defRPr sz="20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209" name="Google Shape;209;g3f526d29b12_0_897"/>
          <p:cNvSpPr txBox="1">
            <a:spLocks noGrp="1"/>
          </p:cNvSpPr>
          <p:nvPr>
            <p:ph type="ctrTitle"/>
          </p:nvPr>
        </p:nvSpPr>
        <p:spPr>
          <a:xfrm>
            <a:off x="1070175" y="1671819"/>
            <a:ext cx="7003500" cy="885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" name="Google Shape;211;g3f526d29b12_0_90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212" name="Google Shape;212;g3f526d29b12_0_902"/>
          <p:cNvSpPr txBox="1">
            <a:spLocks noGrp="1"/>
          </p:cNvSpPr>
          <p:nvPr>
            <p:ph type="title"/>
          </p:nvPr>
        </p:nvSpPr>
        <p:spPr>
          <a:xfrm>
            <a:off x="813300" y="2150850"/>
            <a:ext cx="75174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2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" name="Google Shape;214;g3f526d29b12_0_90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215" name="Google Shape;215;g3f526d29b12_0_905"/>
          <p:cNvSpPr txBox="1">
            <a:spLocks noGrp="1"/>
          </p:cNvSpPr>
          <p:nvPr>
            <p:ph type="body" idx="1"/>
          </p:nvPr>
        </p:nvSpPr>
        <p:spPr>
          <a:xfrm>
            <a:off x="311700" y="1050525"/>
            <a:ext cx="8520600" cy="3549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4290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216" name="Google Shape;216;g3f526d29b12_0_905"/>
          <p:cNvSpPr txBox="1">
            <a:spLocks noGrp="1"/>
          </p:cNvSpPr>
          <p:nvPr>
            <p:ph type="title"/>
          </p:nvPr>
        </p:nvSpPr>
        <p:spPr>
          <a:xfrm>
            <a:off x="311700" y="281921"/>
            <a:ext cx="8520600" cy="70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g3ef67936621_0_2183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22" name="Google Shape;22;g3ef67936621_0_2183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23" name="Google Shape;23;g3ef67936621_0_218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" name="Google Shape;218;g3f526d29b12_0_90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219" name="Google Shape;219;g3f526d29b12_0_909"/>
          <p:cNvSpPr txBox="1">
            <a:spLocks noGrp="1"/>
          </p:cNvSpPr>
          <p:nvPr>
            <p:ph type="body" idx="1"/>
          </p:nvPr>
        </p:nvSpPr>
        <p:spPr>
          <a:xfrm>
            <a:off x="311700" y="105053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4290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220" name="Google Shape;220;g3f526d29b12_0_909"/>
          <p:cNvSpPr txBox="1">
            <a:spLocks noGrp="1"/>
          </p:cNvSpPr>
          <p:nvPr>
            <p:ph type="body" idx="2"/>
          </p:nvPr>
        </p:nvSpPr>
        <p:spPr>
          <a:xfrm>
            <a:off x="4832400" y="105053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4290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221" name="Google Shape;221;g3f526d29b12_0_909"/>
          <p:cNvSpPr txBox="1">
            <a:spLocks noGrp="1"/>
          </p:cNvSpPr>
          <p:nvPr>
            <p:ph type="title"/>
          </p:nvPr>
        </p:nvSpPr>
        <p:spPr>
          <a:xfrm>
            <a:off x="311700" y="281921"/>
            <a:ext cx="8520600" cy="70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" name="Google Shape;223;g3f526d29b12_0_914"/>
          <p:cNvSpPr txBox="1">
            <a:spLocks noGrp="1"/>
          </p:cNvSpPr>
          <p:nvPr>
            <p:ph type="title"/>
          </p:nvPr>
        </p:nvSpPr>
        <p:spPr>
          <a:xfrm>
            <a:off x="311700" y="281921"/>
            <a:ext cx="8520600" cy="70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>
            <a:endParaRPr/>
          </a:p>
        </p:txBody>
      </p:sp>
      <p:sp>
        <p:nvSpPr>
          <p:cNvPr id="224" name="Google Shape;224;g3f526d29b12_0_91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" name="Google Shape;226;g3f526d29b12_0_91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227" name="Google Shape;227;g3f526d29b12_0_917"/>
          <p:cNvSpPr txBox="1">
            <a:spLocks noGrp="1"/>
          </p:cNvSpPr>
          <p:nvPr>
            <p:ph type="title"/>
          </p:nvPr>
        </p:nvSpPr>
        <p:spPr>
          <a:xfrm>
            <a:off x="311700" y="281921"/>
            <a:ext cx="8520600" cy="70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>
            <a:endParaRPr/>
          </a:p>
        </p:txBody>
      </p:sp>
      <p:sp>
        <p:nvSpPr>
          <p:cNvPr id="228" name="Google Shape;228;g3f526d29b12_0_917"/>
          <p:cNvSpPr txBox="1">
            <a:spLocks noGrp="1"/>
          </p:cNvSpPr>
          <p:nvPr>
            <p:ph type="body" idx="1"/>
          </p:nvPr>
        </p:nvSpPr>
        <p:spPr>
          <a:xfrm>
            <a:off x="311700" y="105053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4290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2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" name="Google Shape;230;g3f526d29b12_0_921"/>
          <p:cNvSpPr txBox="1">
            <a:spLocks noGrp="1"/>
          </p:cNvSpPr>
          <p:nvPr>
            <p:ph type="title"/>
          </p:nvPr>
        </p:nvSpPr>
        <p:spPr>
          <a:xfrm>
            <a:off x="1388100" y="480725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231" name="Google Shape;231;g3f526d29b12_0_92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2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g3f526d29b12_0_924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rgbClr val="F7F7F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234" name="Google Shape;234;g3f526d29b12_0_924" descr="University of Washington &quot;W&quot; logo in purple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8533619" y="50956"/>
            <a:ext cx="548700" cy="548700"/>
          </a:xfrm>
          <a:prstGeom prst="rect">
            <a:avLst/>
          </a:prstGeom>
          <a:noFill/>
          <a:ln>
            <a:noFill/>
          </a:ln>
        </p:spPr>
      </p:pic>
      <p:sp>
        <p:nvSpPr>
          <p:cNvPr id="235" name="Google Shape;235;g3f526d29b12_0_924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236" name="Google Shape;236;g3f526d29b12_0_924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237" name="Google Shape;237;g3f526d29b12_0_924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4290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238" name="Google Shape;238;g3f526d29b12_0_92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239" name="Google Shape;239;g3f526d29b12_0_924"/>
          <p:cNvSpPr/>
          <p:nvPr/>
        </p:nvSpPr>
        <p:spPr>
          <a:xfrm>
            <a:off x="1147175" y="4663150"/>
            <a:ext cx="3425100" cy="3936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0" name="Google Shape;240;g3f526d29b12_0_924"/>
          <p:cNvSpPr txBox="1"/>
          <p:nvPr/>
        </p:nvSpPr>
        <p:spPr>
          <a:xfrm>
            <a:off x="348948" y="4703625"/>
            <a:ext cx="3863400" cy="346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 b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CSE 160:</a:t>
            </a:r>
            <a:r>
              <a:rPr lang="en" sz="12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 Dictionaries</a:t>
            </a:r>
            <a:endParaRPr sz="1200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de Diagram">
  <p:cSld name="SECTION_TITLE_AND_DESCRIPTION_1">
    <p:spTree>
      <p:nvGrpSpPr>
        <p:cNvPr id="1" name="Shape 2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" name="Google Shape;242;g3f526d29b12_0_933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rgbClr val="F7F7F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243" name="Google Shape;243;g3f526d29b12_0_933" descr="University of Washington &quot;W&quot; logo in purple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8533619" y="50956"/>
            <a:ext cx="548700" cy="548700"/>
          </a:xfrm>
          <a:prstGeom prst="rect">
            <a:avLst/>
          </a:prstGeom>
          <a:noFill/>
          <a:ln>
            <a:noFill/>
          </a:ln>
        </p:spPr>
      </p:pic>
      <p:sp>
        <p:nvSpPr>
          <p:cNvPr id="244" name="Google Shape;244;g3f526d29b12_0_93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245" name="Google Shape;245;g3f526d29b12_0_933"/>
          <p:cNvSpPr txBox="1">
            <a:spLocks noGrp="1"/>
          </p:cNvSpPr>
          <p:nvPr>
            <p:ph type="title"/>
          </p:nvPr>
        </p:nvSpPr>
        <p:spPr>
          <a:xfrm>
            <a:off x="311700" y="281925"/>
            <a:ext cx="3929100" cy="70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246" name="Google Shape;246;g3f526d29b12_0_933"/>
          <p:cNvSpPr/>
          <p:nvPr/>
        </p:nvSpPr>
        <p:spPr>
          <a:xfrm>
            <a:off x="556875" y="4710200"/>
            <a:ext cx="4015200" cy="3465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7" name="Google Shape;247;g3f526d29b12_0_933"/>
          <p:cNvSpPr txBox="1"/>
          <p:nvPr/>
        </p:nvSpPr>
        <p:spPr>
          <a:xfrm>
            <a:off x="348948" y="4703625"/>
            <a:ext cx="3863400" cy="346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 b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CSE 160:</a:t>
            </a:r>
            <a:r>
              <a:rPr lang="en" sz="12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 Dictionaries</a:t>
            </a:r>
            <a:endParaRPr sz="1200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8" name="Google Shape;248;g3f526d29b12_0_933"/>
          <p:cNvSpPr txBox="1">
            <a:spLocks noGrp="1"/>
          </p:cNvSpPr>
          <p:nvPr>
            <p:ph type="body" idx="1"/>
          </p:nvPr>
        </p:nvSpPr>
        <p:spPr>
          <a:xfrm>
            <a:off x="4933875" y="672800"/>
            <a:ext cx="3863400" cy="3690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Font typeface="Roboto Mono"/>
              <a:buChar char="●"/>
              <a:defRPr>
                <a:latin typeface="Roboto Mono"/>
                <a:ea typeface="Roboto Mono"/>
                <a:cs typeface="Roboto Mono"/>
                <a:sym typeface="Roboto Mono"/>
              </a:defRPr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Font typeface="Roboto Mono"/>
              <a:buChar char="○"/>
              <a:defRPr>
                <a:latin typeface="Roboto Mono"/>
                <a:ea typeface="Roboto Mono"/>
                <a:cs typeface="Roboto Mono"/>
                <a:sym typeface="Roboto Mono"/>
              </a:defRPr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Font typeface="Roboto Mono"/>
              <a:buChar char="■"/>
              <a:defRPr>
                <a:latin typeface="Roboto Mono"/>
                <a:ea typeface="Roboto Mono"/>
                <a:cs typeface="Roboto Mono"/>
                <a:sym typeface="Roboto Mono"/>
              </a:defRPr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Font typeface="Roboto Mono"/>
              <a:buChar char="●"/>
              <a:defRPr>
                <a:latin typeface="Roboto Mono"/>
                <a:ea typeface="Roboto Mono"/>
                <a:cs typeface="Roboto Mono"/>
                <a:sym typeface="Roboto Mono"/>
              </a:defRPr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Font typeface="Roboto Mono"/>
              <a:buChar char="○"/>
              <a:defRPr>
                <a:latin typeface="Roboto Mono"/>
                <a:ea typeface="Roboto Mono"/>
                <a:cs typeface="Roboto Mono"/>
                <a:sym typeface="Roboto Mono"/>
              </a:defRPr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Font typeface="Roboto Mono"/>
              <a:buChar char="■"/>
              <a:defRPr>
                <a:latin typeface="Roboto Mono"/>
                <a:ea typeface="Roboto Mono"/>
                <a:cs typeface="Roboto Mono"/>
                <a:sym typeface="Roboto Mono"/>
              </a:defRPr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Font typeface="Roboto Mono"/>
              <a:buChar char="●"/>
              <a:defRPr>
                <a:latin typeface="Roboto Mono"/>
                <a:ea typeface="Roboto Mono"/>
                <a:cs typeface="Roboto Mono"/>
                <a:sym typeface="Roboto Mono"/>
              </a:defRPr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Font typeface="Roboto Mono"/>
              <a:buChar char="○"/>
              <a:defRPr>
                <a:latin typeface="Roboto Mono"/>
                <a:ea typeface="Roboto Mono"/>
                <a:cs typeface="Roboto Mono"/>
                <a:sym typeface="Roboto Mono"/>
              </a:defRPr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Font typeface="Roboto Mono"/>
              <a:buChar char="■"/>
              <a:defRPr>
                <a:latin typeface="Roboto Mono"/>
                <a:ea typeface="Roboto Mono"/>
                <a:cs typeface="Roboto Mono"/>
                <a:sym typeface="Roboto Mono"/>
              </a:defRPr>
            </a:lvl9pPr>
          </a:lstStyle>
          <a:p>
            <a:endParaRPr/>
          </a:p>
        </p:txBody>
      </p:sp>
      <p:sp>
        <p:nvSpPr>
          <p:cNvPr id="249" name="Google Shape;249;g3f526d29b12_0_933"/>
          <p:cNvSpPr txBox="1">
            <a:spLocks noGrp="1"/>
          </p:cNvSpPr>
          <p:nvPr>
            <p:ph type="body" idx="2"/>
          </p:nvPr>
        </p:nvSpPr>
        <p:spPr>
          <a:xfrm>
            <a:off x="339450" y="989325"/>
            <a:ext cx="3873600" cy="3486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4290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2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" name="Google Shape;251;g3f526d29b12_0_942"/>
          <p:cNvSpPr txBox="1">
            <a:spLocks noGrp="1"/>
          </p:cNvSpPr>
          <p:nvPr>
            <p:ph type="body" idx="1"/>
          </p:nvPr>
        </p:nvSpPr>
        <p:spPr>
          <a:xfrm>
            <a:off x="311700" y="412863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252" name="Google Shape;252;g3f526d29b12_0_94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2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4" name="Google Shape;254;g3f526d29b12_0_945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255" name="Google Shape;255;g3f526d29b12_0_945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256" name="Google Shape;256;g3f526d29b12_0_94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2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8" name="Google Shape;258;g3f526d29b12_0_94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emplate Information">
  <p:cSld name="CUSTOM">
    <p:spTree>
      <p:nvGrpSpPr>
        <p:cNvPr id="1" name="Shape 2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" name="Google Shape;260;g3f526d29b12_0_951"/>
          <p:cNvSpPr txBox="1"/>
          <p:nvPr/>
        </p:nvSpPr>
        <p:spPr>
          <a:xfrm>
            <a:off x="417950" y="316025"/>
            <a:ext cx="4587300" cy="44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Template Information</a:t>
            </a:r>
            <a:endParaRPr sz="18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1" name="Google Shape;261;g3f526d29b12_0_951"/>
          <p:cNvSpPr txBox="1"/>
          <p:nvPr/>
        </p:nvSpPr>
        <p:spPr>
          <a:xfrm>
            <a:off x="417950" y="856300"/>
            <a:ext cx="6289800" cy="397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</a:rPr>
              <a:t>This slide template was designed by James Weichert for UW CSE lectures.  </a:t>
            </a:r>
            <a:endParaRPr>
              <a:solidFill>
                <a:srgbClr val="434343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2" name="Google Shape;262;g3f526d29b12_0_951"/>
          <p:cNvSpPr txBox="1"/>
          <p:nvPr/>
        </p:nvSpPr>
        <p:spPr>
          <a:xfrm>
            <a:off x="1249300" y="1345569"/>
            <a:ext cx="1335300" cy="44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</a:rPr>
              <a:t>Accent Colors</a:t>
            </a:r>
            <a:endParaRPr b="1">
              <a:solidFill>
                <a:srgbClr val="434343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3" name="Google Shape;263;g3f526d29b12_0_951"/>
          <p:cNvSpPr/>
          <p:nvPr/>
        </p:nvSpPr>
        <p:spPr>
          <a:xfrm>
            <a:off x="1126975" y="2227095"/>
            <a:ext cx="336300" cy="32610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4" name="Google Shape;264;g3f526d29b12_0_951"/>
          <p:cNvSpPr txBox="1"/>
          <p:nvPr/>
        </p:nvSpPr>
        <p:spPr>
          <a:xfrm>
            <a:off x="1626475" y="2165895"/>
            <a:ext cx="1141800" cy="44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#475D9A</a:t>
            </a:r>
            <a:endParaRPr sz="1800" b="1">
              <a:solidFill>
                <a:schemeClr val="accen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5" name="Google Shape;265;g3f526d29b12_0_951"/>
          <p:cNvSpPr/>
          <p:nvPr/>
        </p:nvSpPr>
        <p:spPr>
          <a:xfrm>
            <a:off x="1126975" y="2675595"/>
            <a:ext cx="336300" cy="3261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6" name="Google Shape;266;g3f526d29b12_0_951"/>
          <p:cNvSpPr txBox="1"/>
          <p:nvPr/>
        </p:nvSpPr>
        <p:spPr>
          <a:xfrm>
            <a:off x="1626475" y="2614395"/>
            <a:ext cx="1141800" cy="44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>
                <a:solidFill>
                  <a:schemeClr val="accent2"/>
                </a:solidFill>
                <a:latin typeface="Calibri"/>
                <a:ea typeface="Calibri"/>
                <a:cs typeface="Calibri"/>
                <a:sym typeface="Calibri"/>
              </a:rPr>
              <a:t>#8264A6</a:t>
            </a:r>
            <a:endParaRPr sz="1800" b="1">
              <a:solidFill>
                <a:schemeClr val="accent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7" name="Google Shape;267;g3f526d29b12_0_951"/>
          <p:cNvSpPr/>
          <p:nvPr/>
        </p:nvSpPr>
        <p:spPr>
          <a:xfrm>
            <a:off x="1126975" y="3124095"/>
            <a:ext cx="336300" cy="326100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8" name="Google Shape;268;g3f526d29b12_0_951"/>
          <p:cNvSpPr txBox="1"/>
          <p:nvPr/>
        </p:nvSpPr>
        <p:spPr>
          <a:xfrm>
            <a:off x="1626475" y="3062895"/>
            <a:ext cx="1141800" cy="44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>
                <a:solidFill>
                  <a:schemeClr val="accent3"/>
                </a:solidFill>
                <a:latin typeface="Calibri"/>
                <a:ea typeface="Calibri"/>
                <a:cs typeface="Calibri"/>
                <a:sym typeface="Calibri"/>
              </a:rPr>
              <a:t>#577656</a:t>
            </a:r>
            <a:endParaRPr sz="1800" b="1">
              <a:solidFill>
                <a:schemeClr val="accent3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9" name="Google Shape;269;g3f526d29b12_0_951"/>
          <p:cNvSpPr/>
          <p:nvPr/>
        </p:nvSpPr>
        <p:spPr>
          <a:xfrm>
            <a:off x="1126975" y="3572595"/>
            <a:ext cx="336300" cy="32610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0" name="Google Shape;270;g3f526d29b12_0_951"/>
          <p:cNvSpPr txBox="1"/>
          <p:nvPr/>
        </p:nvSpPr>
        <p:spPr>
          <a:xfrm>
            <a:off x="1626475" y="3511395"/>
            <a:ext cx="1141800" cy="44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rPr>
              <a:t>#AB5457</a:t>
            </a:r>
            <a:endParaRPr sz="1800" b="1">
              <a:solidFill>
                <a:schemeClr val="accent4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1" name="Google Shape;271;g3f526d29b12_0_951"/>
          <p:cNvSpPr/>
          <p:nvPr/>
        </p:nvSpPr>
        <p:spPr>
          <a:xfrm>
            <a:off x="1126975" y="4021095"/>
            <a:ext cx="336300" cy="326100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2" name="Google Shape;272;g3f526d29b12_0_951"/>
          <p:cNvSpPr txBox="1"/>
          <p:nvPr/>
        </p:nvSpPr>
        <p:spPr>
          <a:xfrm>
            <a:off x="1626475" y="3959895"/>
            <a:ext cx="1141800" cy="44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>
                <a:solidFill>
                  <a:schemeClr val="accent5"/>
                </a:solidFill>
                <a:latin typeface="Calibri"/>
                <a:ea typeface="Calibri"/>
                <a:cs typeface="Calibri"/>
                <a:sym typeface="Calibri"/>
              </a:rPr>
              <a:t>#AB5457 </a:t>
            </a:r>
            <a:endParaRPr sz="1800" b="1">
              <a:solidFill>
                <a:schemeClr val="accent5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3" name="Google Shape;273;g3f526d29b12_0_951"/>
          <p:cNvSpPr txBox="1"/>
          <p:nvPr/>
        </p:nvSpPr>
        <p:spPr>
          <a:xfrm>
            <a:off x="2605096" y="3970293"/>
            <a:ext cx="336300" cy="397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*</a:t>
            </a:r>
            <a:endParaRPr sz="1200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4" name="Google Shape;274;g3f526d29b12_0_951"/>
          <p:cNvSpPr txBox="1"/>
          <p:nvPr/>
        </p:nvSpPr>
        <p:spPr>
          <a:xfrm>
            <a:off x="1126975" y="4490174"/>
            <a:ext cx="1814400" cy="509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* only WCAG 2.1 AA compliant for large text </a:t>
            </a:r>
            <a:endParaRPr sz="1000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5" name="Google Shape;275;g3f526d29b12_0_951"/>
          <p:cNvSpPr txBox="1"/>
          <p:nvPr/>
        </p:nvSpPr>
        <p:spPr>
          <a:xfrm>
            <a:off x="3664800" y="1345577"/>
            <a:ext cx="1814400" cy="44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</a:rPr>
              <a:t>Background Colors</a:t>
            </a:r>
            <a:endParaRPr b="1">
              <a:solidFill>
                <a:srgbClr val="434343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6" name="Google Shape;276;g3f526d29b12_0_951"/>
          <p:cNvSpPr/>
          <p:nvPr/>
        </p:nvSpPr>
        <p:spPr>
          <a:xfrm>
            <a:off x="3934650" y="2191395"/>
            <a:ext cx="1274700" cy="397500"/>
          </a:xfrm>
          <a:prstGeom prst="roundRect">
            <a:avLst>
              <a:gd name="adj" fmla="val 16667"/>
            </a:avLst>
          </a:prstGeom>
          <a:solidFill>
            <a:srgbClr val="3A4C7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#3A4C7E</a:t>
            </a:r>
            <a:endParaRPr sz="1800" b="1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7" name="Google Shape;277;g3f526d29b12_0_951"/>
          <p:cNvSpPr/>
          <p:nvPr/>
        </p:nvSpPr>
        <p:spPr>
          <a:xfrm>
            <a:off x="3934650" y="2639895"/>
            <a:ext cx="1274700" cy="397500"/>
          </a:xfrm>
          <a:prstGeom prst="roundRect">
            <a:avLst>
              <a:gd name="adj" fmla="val 16667"/>
            </a:avLst>
          </a:prstGeom>
          <a:solidFill>
            <a:srgbClr val="5F477B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#5F477B</a:t>
            </a:r>
            <a:endParaRPr sz="1800" b="1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8" name="Google Shape;278;g3f526d29b12_0_951"/>
          <p:cNvSpPr/>
          <p:nvPr/>
        </p:nvSpPr>
        <p:spPr>
          <a:xfrm>
            <a:off x="3934650" y="3088395"/>
            <a:ext cx="1274700" cy="397500"/>
          </a:xfrm>
          <a:prstGeom prst="roundRect">
            <a:avLst>
              <a:gd name="adj" fmla="val 16667"/>
            </a:avLst>
          </a:prstGeom>
          <a:solidFill>
            <a:srgbClr val="41594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#415940</a:t>
            </a:r>
            <a:endParaRPr sz="1800" b="1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9" name="Google Shape;279;g3f526d29b12_0_951"/>
          <p:cNvSpPr/>
          <p:nvPr/>
        </p:nvSpPr>
        <p:spPr>
          <a:xfrm>
            <a:off x="3934650" y="3536895"/>
            <a:ext cx="1274700" cy="397500"/>
          </a:xfrm>
          <a:prstGeom prst="roundRect">
            <a:avLst>
              <a:gd name="adj" fmla="val 16667"/>
            </a:avLst>
          </a:prstGeom>
          <a:solidFill>
            <a:srgbClr val="883F4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#883F41</a:t>
            </a:r>
            <a:endParaRPr sz="1800" b="1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0" name="Google Shape;280;g3f526d29b12_0_951"/>
          <p:cNvSpPr txBox="1"/>
          <p:nvPr/>
        </p:nvSpPr>
        <p:spPr>
          <a:xfrm>
            <a:off x="984250" y="1656213"/>
            <a:ext cx="1865400" cy="397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At least WCAG 2.1 </a:t>
            </a:r>
            <a:r>
              <a:rPr lang="en" sz="1000" u="sng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AA</a:t>
            </a:r>
            <a:r>
              <a:rPr lang="en" sz="1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compliant on a white background</a:t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1" name="Google Shape;281;g3f526d29b12_0_951"/>
          <p:cNvSpPr txBox="1"/>
          <p:nvPr/>
        </p:nvSpPr>
        <p:spPr>
          <a:xfrm>
            <a:off x="3639300" y="1656213"/>
            <a:ext cx="1865400" cy="397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WCAG 2.1 </a:t>
            </a:r>
            <a:r>
              <a:rPr lang="en" sz="1000" u="sng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AAA</a:t>
            </a:r>
            <a:r>
              <a:rPr lang="en" sz="1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compliant with white text</a:t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2" name="Google Shape;282;g3f526d29b12_0_95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283" name="Google Shape;283;g3f526d29b12_0_951"/>
          <p:cNvSpPr txBox="1"/>
          <p:nvPr/>
        </p:nvSpPr>
        <p:spPr>
          <a:xfrm>
            <a:off x="6559388" y="1345569"/>
            <a:ext cx="1335300" cy="44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</a:rPr>
              <a:t>Text Colors</a:t>
            </a:r>
            <a:endParaRPr b="1">
              <a:solidFill>
                <a:srgbClr val="434343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4" name="Google Shape;284;g3f526d29b12_0_951"/>
          <p:cNvSpPr/>
          <p:nvPr/>
        </p:nvSpPr>
        <p:spPr>
          <a:xfrm>
            <a:off x="6437063" y="2227095"/>
            <a:ext cx="336300" cy="326100"/>
          </a:xfrm>
          <a:prstGeom prst="ellipse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5" name="Google Shape;285;g3f526d29b12_0_951"/>
          <p:cNvSpPr txBox="1"/>
          <p:nvPr/>
        </p:nvSpPr>
        <p:spPr>
          <a:xfrm>
            <a:off x="6936563" y="2165895"/>
            <a:ext cx="1141800" cy="44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#434343</a:t>
            </a:r>
            <a:endParaRPr sz="18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6" name="Google Shape;286;g3f526d29b12_0_951"/>
          <p:cNvSpPr txBox="1"/>
          <p:nvPr/>
        </p:nvSpPr>
        <p:spPr>
          <a:xfrm>
            <a:off x="6294338" y="1656213"/>
            <a:ext cx="1865400" cy="397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At least WCAG 2.1 </a:t>
            </a:r>
            <a:r>
              <a:rPr lang="en" sz="1000" u="sng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AA</a:t>
            </a:r>
            <a:r>
              <a:rPr lang="en" sz="1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compliant on a white background</a:t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7" name="Google Shape;287;g3f526d29b12_0_951"/>
          <p:cNvSpPr/>
          <p:nvPr/>
        </p:nvSpPr>
        <p:spPr>
          <a:xfrm>
            <a:off x="6437063" y="2675595"/>
            <a:ext cx="336300" cy="326100"/>
          </a:xfrm>
          <a:prstGeom prst="ellipse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8" name="Google Shape;288;g3f526d29b12_0_951"/>
          <p:cNvSpPr txBox="1"/>
          <p:nvPr/>
        </p:nvSpPr>
        <p:spPr>
          <a:xfrm>
            <a:off x="6936563" y="2614395"/>
            <a:ext cx="1141800" cy="44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#767676</a:t>
            </a:r>
            <a:endParaRPr sz="1800" b="1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9" name="Google Shape;289;g3f526d29b12_0_951"/>
          <p:cNvSpPr txBox="1"/>
          <p:nvPr/>
        </p:nvSpPr>
        <p:spPr>
          <a:xfrm>
            <a:off x="6559388" y="3124107"/>
            <a:ext cx="1335300" cy="44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</a:rPr>
              <a:t>Misc. Colors</a:t>
            </a:r>
            <a:endParaRPr b="1">
              <a:solidFill>
                <a:srgbClr val="434343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0" name="Google Shape;290;g3f526d29b12_0_951"/>
          <p:cNvSpPr/>
          <p:nvPr/>
        </p:nvSpPr>
        <p:spPr>
          <a:xfrm>
            <a:off x="6437063" y="3892132"/>
            <a:ext cx="336300" cy="326100"/>
          </a:xfrm>
          <a:prstGeom prst="ellipse">
            <a:avLst/>
          </a:pr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1" name="Google Shape;291;g3f526d29b12_0_951"/>
          <p:cNvSpPr txBox="1"/>
          <p:nvPr/>
        </p:nvSpPr>
        <p:spPr>
          <a:xfrm>
            <a:off x="6936563" y="3830932"/>
            <a:ext cx="1141800" cy="44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>
                <a:solidFill>
                  <a:schemeClr val="accent6"/>
                </a:solidFill>
                <a:latin typeface="Calibri"/>
                <a:ea typeface="Calibri"/>
                <a:cs typeface="Calibri"/>
                <a:sym typeface="Calibri"/>
              </a:rPr>
              <a:t>#DAB153</a:t>
            </a:r>
            <a:endParaRPr sz="1800" b="1">
              <a:solidFill>
                <a:schemeClr val="accent6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2" name="Google Shape;292;g3f526d29b12_0_951"/>
          <p:cNvSpPr txBox="1"/>
          <p:nvPr/>
        </p:nvSpPr>
        <p:spPr>
          <a:xfrm>
            <a:off x="6294350" y="3434759"/>
            <a:ext cx="1865400" cy="274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 i="1" u="sng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Only</a:t>
            </a:r>
            <a:r>
              <a:rPr lang="en" sz="1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for non-text decoration</a:t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3" name="Google Shape;293;g3f526d29b12_0_951"/>
          <p:cNvSpPr/>
          <p:nvPr/>
        </p:nvSpPr>
        <p:spPr>
          <a:xfrm>
            <a:off x="3934650" y="4015770"/>
            <a:ext cx="1274700" cy="397500"/>
          </a:xfrm>
          <a:prstGeom prst="roundRect">
            <a:avLst>
              <a:gd name="adj" fmla="val 16667"/>
            </a:avLst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#FDF6E7</a:t>
            </a:r>
            <a:endParaRPr sz="18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4" name="Google Shape;294;g3f526d29b12_0_951"/>
          <p:cNvSpPr txBox="1"/>
          <p:nvPr/>
        </p:nvSpPr>
        <p:spPr>
          <a:xfrm>
            <a:off x="5173451" y="3995380"/>
            <a:ext cx="336300" cy="397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**</a:t>
            </a:r>
            <a:endParaRPr sz="1200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5" name="Google Shape;295;g3f526d29b12_0_951"/>
          <p:cNvSpPr txBox="1"/>
          <p:nvPr/>
        </p:nvSpPr>
        <p:spPr>
          <a:xfrm>
            <a:off x="6253250" y="4490175"/>
            <a:ext cx="1947600" cy="509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** WCAG 2.1 AA compliant with grey,  blue, purple, and green text</a:t>
            </a:r>
            <a:endParaRPr sz="1000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de Diagram">
  <p:cSld name="SECTION_TITLE_AND_DESCRIPTION_1"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g3ef67936621_0_2171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rgbClr val="F7F7F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6" name="Google Shape;26;g3ef67936621_0_2171" descr="University of Washington &quot;W&quot; logo in purple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8533619" y="50956"/>
            <a:ext cx="548700" cy="548700"/>
          </a:xfrm>
          <a:prstGeom prst="rect">
            <a:avLst/>
          </a:prstGeom>
          <a:noFill/>
          <a:ln>
            <a:noFill/>
          </a:ln>
        </p:spPr>
      </p:pic>
      <p:sp>
        <p:nvSpPr>
          <p:cNvPr id="27" name="Google Shape;27;g3ef67936621_0_217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28" name="Google Shape;28;g3ef67936621_0_2171"/>
          <p:cNvSpPr txBox="1">
            <a:spLocks noGrp="1"/>
          </p:cNvSpPr>
          <p:nvPr>
            <p:ph type="title"/>
          </p:nvPr>
        </p:nvSpPr>
        <p:spPr>
          <a:xfrm>
            <a:off x="311700" y="281925"/>
            <a:ext cx="3929100" cy="70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29" name="Google Shape;29;g3ef67936621_0_2171"/>
          <p:cNvSpPr/>
          <p:nvPr/>
        </p:nvSpPr>
        <p:spPr>
          <a:xfrm>
            <a:off x="556875" y="4710200"/>
            <a:ext cx="4015200" cy="3465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0" name="Google Shape;30;g3ef67936621_0_2171"/>
          <p:cNvSpPr txBox="1"/>
          <p:nvPr/>
        </p:nvSpPr>
        <p:spPr>
          <a:xfrm>
            <a:off x="348948" y="4703625"/>
            <a:ext cx="3863400" cy="346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" sz="1200" b="1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CSE 160:</a:t>
            </a:r>
            <a:r>
              <a:rPr lang="en" sz="12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" sz="12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File I/O + Dictionaries</a:t>
            </a:r>
            <a:endParaRPr sz="1200" b="0" i="0" u="none" strike="noStrike" cap="none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" name="Google Shape;31;g3ef67936621_0_2171"/>
          <p:cNvSpPr txBox="1">
            <a:spLocks noGrp="1"/>
          </p:cNvSpPr>
          <p:nvPr>
            <p:ph type="body" idx="1"/>
          </p:nvPr>
        </p:nvSpPr>
        <p:spPr>
          <a:xfrm>
            <a:off x="4933875" y="672800"/>
            <a:ext cx="3863400" cy="369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Font typeface="Roboto Mono"/>
              <a:buChar char="●"/>
              <a:defRPr>
                <a:latin typeface="Roboto Mono"/>
                <a:ea typeface="Roboto Mono"/>
                <a:cs typeface="Roboto Mono"/>
                <a:sym typeface="Roboto Mono"/>
              </a:defRPr>
            </a:lvl1pPr>
            <a:lvl2pPr marL="914400" lvl="1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Font typeface="Roboto Mono"/>
              <a:buChar char="○"/>
              <a:defRPr>
                <a:latin typeface="Roboto Mono"/>
                <a:ea typeface="Roboto Mono"/>
                <a:cs typeface="Roboto Mono"/>
                <a:sym typeface="Roboto Mono"/>
              </a:defRPr>
            </a:lvl2pPr>
            <a:lvl3pPr marL="1371600" lvl="2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Font typeface="Roboto Mono"/>
              <a:buChar char="■"/>
              <a:defRPr>
                <a:latin typeface="Roboto Mono"/>
                <a:ea typeface="Roboto Mono"/>
                <a:cs typeface="Roboto Mono"/>
                <a:sym typeface="Roboto Mono"/>
              </a:defRPr>
            </a:lvl3pPr>
            <a:lvl4pPr marL="1828800" lvl="3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Font typeface="Roboto Mono"/>
              <a:buChar char="●"/>
              <a:defRPr>
                <a:latin typeface="Roboto Mono"/>
                <a:ea typeface="Roboto Mono"/>
                <a:cs typeface="Roboto Mono"/>
                <a:sym typeface="Roboto Mono"/>
              </a:defRPr>
            </a:lvl4pPr>
            <a:lvl5pPr marL="2286000" lvl="4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Font typeface="Roboto Mono"/>
              <a:buChar char="○"/>
              <a:defRPr>
                <a:latin typeface="Roboto Mono"/>
                <a:ea typeface="Roboto Mono"/>
                <a:cs typeface="Roboto Mono"/>
                <a:sym typeface="Roboto Mono"/>
              </a:defRPr>
            </a:lvl5pPr>
            <a:lvl6pPr marL="2743200" lvl="5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Font typeface="Roboto Mono"/>
              <a:buChar char="■"/>
              <a:defRPr>
                <a:latin typeface="Roboto Mono"/>
                <a:ea typeface="Roboto Mono"/>
                <a:cs typeface="Roboto Mono"/>
                <a:sym typeface="Roboto Mono"/>
              </a:defRPr>
            </a:lvl6pPr>
            <a:lvl7pPr marL="3200400" lvl="6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Font typeface="Roboto Mono"/>
              <a:buChar char="●"/>
              <a:defRPr>
                <a:latin typeface="Roboto Mono"/>
                <a:ea typeface="Roboto Mono"/>
                <a:cs typeface="Roboto Mono"/>
                <a:sym typeface="Roboto Mono"/>
              </a:defRPr>
            </a:lvl7pPr>
            <a:lvl8pPr marL="3657600" lvl="7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Font typeface="Roboto Mono"/>
              <a:buChar char="○"/>
              <a:defRPr>
                <a:latin typeface="Roboto Mono"/>
                <a:ea typeface="Roboto Mono"/>
                <a:cs typeface="Roboto Mono"/>
                <a:sym typeface="Roboto Mono"/>
              </a:defRPr>
            </a:lvl8pPr>
            <a:lvl9pPr marL="4114800" lvl="8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Font typeface="Roboto Mono"/>
              <a:buChar char="■"/>
              <a:defRPr>
                <a:latin typeface="Roboto Mono"/>
                <a:ea typeface="Roboto Mono"/>
                <a:cs typeface="Roboto Mono"/>
                <a:sym typeface="Roboto Mono"/>
              </a:defRPr>
            </a:lvl9pPr>
          </a:lstStyle>
          <a:p>
            <a:endParaRPr/>
          </a:p>
        </p:txBody>
      </p:sp>
      <p:sp>
        <p:nvSpPr>
          <p:cNvPr id="32" name="Google Shape;32;g3ef67936621_0_2171"/>
          <p:cNvSpPr txBox="1">
            <a:spLocks noGrp="1"/>
          </p:cNvSpPr>
          <p:nvPr>
            <p:ph type="body" idx="2"/>
          </p:nvPr>
        </p:nvSpPr>
        <p:spPr>
          <a:xfrm>
            <a:off x="339450" y="989325"/>
            <a:ext cx="3873600" cy="348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2pPr>
            <a:lvl3pPr marL="1371600" lvl="2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g3ef67936621_0_214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35" name="Google Shape;35;g3ef67936621_0_2140"/>
          <p:cNvSpPr txBox="1">
            <a:spLocks noGrp="1"/>
          </p:cNvSpPr>
          <p:nvPr>
            <p:ph type="title"/>
          </p:nvPr>
        </p:nvSpPr>
        <p:spPr>
          <a:xfrm>
            <a:off x="813300" y="2150850"/>
            <a:ext cx="7517400" cy="84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g3ef67936621_0_214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38" name="Google Shape;38;g3ef67936621_0_2147"/>
          <p:cNvSpPr txBox="1">
            <a:spLocks noGrp="1"/>
          </p:cNvSpPr>
          <p:nvPr>
            <p:ph type="body" idx="1"/>
          </p:nvPr>
        </p:nvSpPr>
        <p:spPr>
          <a:xfrm>
            <a:off x="311700" y="105053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2pPr>
            <a:lvl3pPr marL="1371600" lvl="2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39" name="Google Shape;39;g3ef67936621_0_2147"/>
          <p:cNvSpPr txBox="1">
            <a:spLocks noGrp="1"/>
          </p:cNvSpPr>
          <p:nvPr>
            <p:ph type="body" idx="2"/>
          </p:nvPr>
        </p:nvSpPr>
        <p:spPr>
          <a:xfrm>
            <a:off x="4832400" y="105053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2pPr>
            <a:lvl3pPr marL="1371600" lvl="2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g3ef67936621_0_2147"/>
          <p:cNvSpPr txBox="1">
            <a:spLocks noGrp="1"/>
          </p:cNvSpPr>
          <p:nvPr>
            <p:ph type="title"/>
          </p:nvPr>
        </p:nvSpPr>
        <p:spPr>
          <a:xfrm>
            <a:off x="311700" y="281921"/>
            <a:ext cx="8520600" cy="70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g3ef67936621_0_2152"/>
          <p:cNvSpPr txBox="1">
            <a:spLocks noGrp="1"/>
          </p:cNvSpPr>
          <p:nvPr>
            <p:ph type="title"/>
          </p:nvPr>
        </p:nvSpPr>
        <p:spPr>
          <a:xfrm>
            <a:off x="311700" y="281921"/>
            <a:ext cx="8520600" cy="70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g3ef67936621_0_215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g3ef67936621_0_215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46" name="Google Shape;46;g3ef67936621_0_2155"/>
          <p:cNvSpPr txBox="1">
            <a:spLocks noGrp="1"/>
          </p:cNvSpPr>
          <p:nvPr>
            <p:ph type="title"/>
          </p:nvPr>
        </p:nvSpPr>
        <p:spPr>
          <a:xfrm>
            <a:off x="311700" y="281921"/>
            <a:ext cx="8520600" cy="70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g3ef67936621_0_2155"/>
          <p:cNvSpPr txBox="1">
            <a:spLocks noGrp="1"/>
          </p:cNvSpPr>
          <p:nvPr>
            <p:ph type="body" idx="1"/>
          </p:nvPr>
        </p:nvSpPr>
        <p:spPr>
          <a:xfrm>
            <a:off x="311700" y="105053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2pPr>
            <a:lvl3pPr marL="1371600" lvl="2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g3ef67936621_0_2159"/>
          <p:cNvSpPr txBox="1">
            <a:spLocks noGrp="1"/>
          </p:cNvSpPr>
          <p:nvPr>
            <p:ph type="title"/>
          </p:nvPr>
        </p:nvSpPr>
        <p:spPr>
          <a:xfrm>
            <a:off x="1388100" y="480725"/>
            <a:ext cx="6367800" cy="409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50" name="Google Shape;50;g3ef67936621_0_215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13" Type="http://schemas.openxmlformats.org/officeDocument/2006/relationships/slideLayout" Target="../slideLayouts/slideLayout26.xml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slideLayout" Target="../slideLayouts/slideLayout25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Relationship Id="rId14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4.xml"/><Relationship Id="rId13" Type="http://schemas.openxmlformats.org/officeDocument/2006/relationships/slideLayout" Target="../slideLayouts/slideLayout39.xml"/><Relationship Id="rId3" Type="http://schemas.openxmlformats.org/officeDocument/2006/relationships/slideLayout" Target="../slideLayouts/slideLayout29.xml"/><Relationship Id="rId7" Type="http://schemas.openxmlformats.org/officeDocument/2006/relationships/slideLayout" Target="../slideLayouts/slideLayout33.xml"/><Relationship Id="rId12" Type="http://schemas.openxmlformats.org/officeDocument/2006/relationships/slideLayout" Target="../slideLayouts/slideLayout38.xml"/><Relationship Id="rId2" Type="http://schemas.openxmlformats.org/officeDocument/2006/relationships/slideLayout" Target="../slideLayouts/slideLayout28.xml"/><Relationship Id="rId1" Type="http://schemas.openxmlformats.org/officeDocument/2006/relationships/slideLayout" Target="../slideLayouts/slideLayout27.xml"/><Relationship Id="rId6" Type="http://schemas.openxmlformats.org/officeDocument/2006/relationships/slideLayout" Target="../slideLayouts/slideLayout32.xml"/><Relationship Id="rId11" Type="http://schemas.openxmlformats.org/officeDocument/2006/relationships/slideLayout" Target="../slideLayouts/slideLayout37.xml"/><Relationship Id="rId5" Type="http://schemas.openxmlformats.org/officeDocument/2006/relationships/slideLayout" Target="../slideLayouts/slideLayout31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36.xml"/><Relationship Id="rId4" Type="http://schemas.openxmlformats.org/officeDocument/2006/relationships/slideLayout" Target="../slideLayouts/slideLayout30.xml"/><Relationship Id="rId9" Type="http://schemas.openxmlformats.org/officeDocument/2006/relationships/slideLayout" Target="../slideLayouts/slideLayout35.xml"/><Relationship Id="rId14" Type="http://schemas.openxmlformats.org/officeDocument/2006/relationships/theme" Target="../theme/theme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oogle Shape;6;g3ef67936621_0_2129" descr="University of Washington &quot;W&quot; logo in purple"/>
          <p:cNvPicPr preferRelativeResize="0"/>
          <p:nvPr/>
        </p:nvPicPr>
        <p:blipFill rotWithShape="1">
          <a:blip r:embed="rId15">
            <a:alphaModFix/>
          </a:blip>
          <a:srcRect/>
          <a:stretch/>
        </p:blipFill>
        <p:spPr>
          <a:xfrm>
            <a:off x="8533619" y="50956"/>
            <a:ext cx="548700" cy="548700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Google Shape;7;g3ef67936621_0_212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8" name="Google Shape;8;g3ef67936621_0_2129"/>
          <p:cNvSpPr txBox="1"/>
          <p:nvPr/>
        </p:nvSpPr>
        <p:spPr>
          <a:xfrm>
            <a:off x="2640300" y="4703625"/>
            <a:ext cx="3863400" cy="346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" sz="1200" b="1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CSE 160:</a:t>
            </a:r>
            <a:r>
              <a:rPr lang="en" sz="12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 File I/O + Dictionaries</a:t>
            </a:r>
            <a:endParaRPr sz="1200" b="0" i="0" u="none" strike="noStrike" cap="none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endParaRPr sz="1200" b="0" i="0" u="none" strike="noStrike" cap="none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" name="Google Shape;9;g3ef67936621_0_2129"/>
          <p:cNvSpPr txBox="1">
            <a:spLocks noGrp="1"/>
          </p:cNvSpPr>
          <p:nvPr>
            <p:ph type="body" idx="1"/>
          </p:nvPr>
        </p:nvSpPr>
        <p:spPr>
          <a:xfrm>
            <a:off x="311700" y="1050525"/>
            <a:ext cx="8520600" cy="354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●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Char char="○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Char char="■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Char char="●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Char char="○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Char char="■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Char char="●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Char char="○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Char char="■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g3ef67936621_0_2129"/>
          <p:cNvSpPr txBox="1">
            <a:spLocks noGrp="1"/>
          </p:cNvSpPr>
          <p:nvPr>
            <p:ph type="title"/>
          </p:nvPr>
        </p:nvSpPr>
        <p:spPr>
          <a:xfrm>
            <a:off x="311700" y="281921"/>
            <a:ext cx="8520600" cy="70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" name="Google Shape;103;g3f526d29b12_0_405" descr="University of Washington &quot;W&quot; logo in purple"/>
          <p:cNvPicPr preferRelativeResize="0"/>
          <p:nvPr/>
        </p:nvPicPr>
        <p:blipFill>
          <a:blip r:embed="rId15">
            <a:alphaModFix/>
          </a:blip>
          <a:stretch>
            <a:fillRect/>
          </a:stretch>
        </p:blipFill>
        <p:spPr>
          <a:xfrm>
            <a:off x="8533619" y="50956"/>
            <a:ext cx="548700" cy="548700"/>
          </a:xfrm>
          <a:prstGeom prst="rect">
            <a:avLst/>
          </a:prstGeom>
          <a:noFill/>
          <a:ln>
            <a:noFill/>
          </a:ln>
        </p:spPr>
      </p:pic>
      <p:sp>
        <p:nvSpPr>
          <p:cNvPr id="104" name="Google Shape;104;g3f526d29b12_0_40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r">
              <a:buNone/>
              <a:defRPr sz="10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algn="r">
              <a:buNone/>
              <a:defRPr sz="10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algn="r">
              <a:buNone/>
              <a:defRPr sz="10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algn="r">
              <a:buNone/>
              <a:defRPr sz="10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algn="r">
              <a:buNone/>
              <a:defRPr sz="10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algn="r">
              <a:buNone/>
              <a:defRPr sz="10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algn="r">
              <a:buNone/>
              <a:defRPr sz="10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algn="r">
              <a:buNone/>
              <a:defRPr sz="10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105" name="Google Shape;105;g3f526d29b12_0_405"/>
          <p:cNvSpPr txBox="1"/>
          <p:nvPr/>
        </p:nvSpPr>
        <p:spPr>
          <a:xfrm>
            <a:off x="2640300" y="4703625"/>
            <a:ext cx="3863400" cy="346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 b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CSE 160:</a:t>
            </a:r>
            <a:r>
              <a:rPr lang="en" sz="12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 More File I/O</a:t>
            </a:r>
            <a:endParaRPr sz="1200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6" name="Google Shape;106;g3f526d29b12_0_405"/>
          <p:cNvSpPr txBox="1">
            <a:spLocks noGrp="1"/>
          </p:cNvSpPr>
          <p:nvPr>
            <p:ph type="body" idx="1"/>
          </p:nvPr>
        </p:nvSpPr>
        <p:spPr>
          <a:xfrm>
            <a:off x="311700" y="1050525"/>
            <a:ext cx="8520600" cy="354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●"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Char char="○"/>
              <a:defRPr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Char char="■"/>
              <a:defRPr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Char char="●"/>
              <a:defRPr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Char char="○"/>
              <a:defRPr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Char char="■"/>
              <a:defRPr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Char char="●"/>
              <a:defRPr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Char char="○"/>
              <a:defRPr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Char char="■"/>
              <a:defRPr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7" name="Google Shape;107;g3f526d29b12_0_405"/>
          <p:cNvSpPr txBox="1">
            <a:spLocks noGrp="1"/>
          </p:cNvSpPr>
          <p:nvPr>
            <p:ph type="title"/>
          </p:nvPr>
        </p:nvSpPr>
        <p:spPr>
          <a:xfrm>
            <a:off x="311700" y="281921"/>
            <a:ext cx="8520600" cy="70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  <a:defRPr sz="3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  <a:defRPr sz="3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  <a:defRPr sz="3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  <a:defRPr sz="3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  <a:defRPr sz="3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  <a:defRPr sz="3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  <a:defRPr sz="3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  <a:defRPr sz="3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  <a:defRPr sz="3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  <p:sldLayoutId id="2147483674" r:id="rId12"/>
    <p:sldLayoutId id="2147483675" r:id="rId13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0" name="Google Shape;200;g3f526d29b12_0_891" descr="University of Washington &quot;W&quot; logo in purple"/>
          <p:cNvPicPr preferRelativeResize="0"/>
          <p:nvPr/>
        </p:nvPicPr>
        <p:blipFill>
          <a:blip r:embed="rId15">
            <a:alphaModFix/>
          </a:blip>
          <a:stretch>
            <a:fillRect/>
          </a:stretch>
        </p:blipFill>
        <p:spPr>
          <a:xfrm>
            <a:off x="8533619" y="50956"/>
            <a:ext cx="548700" cy="548700"/>
          </a:xfrm>
          <a:prstGeom prst="rect">
            <a:avLst/>
          </a:prstGeom>
          <a:noFill/>
          <a:ln>
            <a:noFill/>
          </a:ln>
        </p:spPr>
      </p:pic>
      <p:sp>
        <p:nvSpPr>
          <p:cNvPr id="201" name="Google Shape;201;g3f526d29b12_0_89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r">
              <a:buNone/>
              <a:defRPr sz="10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algn="r">
              <a:buNone/>
              <a:defRPr sz="10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algn="r">
              <a:buNone/>
              <a:defRPr sz="10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algn="r">
              <a:buNone/>
              <a:defRPr sz="10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algn="r">
              <a:buNone/>
              <a:defRPr sz="10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algn="r">
              <a:buNone/>
              <a:defRPr sz="10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algn="r">
              <a:buNone/>
              <a:defRPr sz="10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algn="r">
              <a:buNone/>
              <a:defRPr sz="10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202" name="Google Shape;202;g3f526d29b12_0_891"/>
          <p:cNvSpPr txBox="1"/>
          <p:nvPr/>
        </p:nvSpPr>
        <p:spPr>
          <a:xfrm>
            <a:off x="2640300" y="4703625"/>
            <a:ext cx="3863400" cy="346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 b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CSE 160:</a:t>
            </a:r>
            <a:r>
              <a:rPr lang="en" sz="12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 Dictionaries</a:t>
            </a:r>
            <a:endParaRPr sz="1200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3" name="Google Shape;203;g3f526d29b12_0_891"/>
          <p:cNvSpPr txBox="1">
            <a:spLocks noGrp="1"/>
          </p:cNvSpPr>
          <p:nvPr>
            <p:ph type="body" idx="1"/>
          </p:nvPr>
        </p:nvSpPr>
        <p:spPr>
          <a:xfrm>
            <a:off x="311700" y="1050525"/>
            <a:ext cx="8520600" cy="354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●"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Char char="○"/>
              <a:defRPr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Char char="■"/>
              <a:defRPr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Char char="●"/>
              <a:defRPr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Char char="○"/>
              <a:defRPr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Char char="■"/>
              <a:defRPr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Char char="●"/>
              <a:defRPr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Char char="○"/>
              <a:defRPr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Char char="■"/>
              <a:defRPr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04" name="Google Shape;204;g3f526d29b12_0_891"/>
          <p:cNvSpPr txBox="1">
            <a:spLocks noGrp="1"/>
          </p:cNvSpPr>
          <p:nvPr>
            <p:ph type="title"/>
          </p:nvPr>
        </p:nvSpPr>
        <p:spPr>
          <a:xfrm>
            <a:off x="311700" y="281921"/>
            <a:ext cx="8520600" cy="70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  <a:defRPr sz="3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  <a:defRPr sz="3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  <a:defRPr sz="3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  <a:defRPr sz="3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  <a:defRPr sz="3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  <a:defRPr sz="3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  <a:defRPr sz="3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  <a:defRPr sz="3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  <a:defRPr sz="3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679" r:id="rId3"/>
    <p:sldLayoutId id="2147483680" r:id="rId4"/>
    <p:sldLayoutId id="2147483681" r:id="rId5"/>
    <p:sldLayoutId id="2147483682" r:id="rId6"/>
    <p:sldLayoutId id="2147483683" r:id="rId7"/>
    <p:sldLayoutId id="2147483684" r:id="rId8"/>
    <p:sldLayoutId id="2147483685" r:id="rId9"/>
    <p:sldLayoutId id="2147483686" r:id="rId10"/>
    <p:sldLayoutId id="2147483687" r:id="rId11"/>
    <p:sldLayoutId id="2147483688" r:id="rId12"/>
    <p:sldLayoutId id="2147483689" r:id="rId13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9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9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9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s://pythontutor.com/visualize.html#code=fav_color%20%3D%20%7B%22asalguer%22%3A%20%22blue%22,%20%22jamespw%22%3A%20%22green%22,%0A%20%20%22danimaor%22%3A%20%22purple%22,%20%22kellenx%22%3A%20%22blue%22,%0A%20%20%22guyzur%22%3A%20%22purple%22,%20%22vatray%22%3A%20%22gold%22%7D%0A%0Asquares%20%3D%20%7B2%3A%204,%203%3A%209,%205%3A%2025,%20-5%3A%2025,%20-2%3A%204,%20-3%3A%209%7D%0A%0Aatomic_number%20%3D%20%7B%22H%22%3A%201,%20%22Fe%22%3A%2026,%20%22Au%22%3A%2079%7D%0A%0Afood_price%20%3D%20%7B%22Taco%22%3A%203.25,%20%22Burrito%22%3A%207.5,%20%0A%20%20%20%20%20%20%20%20%20%20%20%20%20%20%20%20%22Chips%22%3A%202,%20%22Guac%22%3A%204.75%7D&amp;curInstr=0&amp;mode=display&amp;origin=opt-frontend.js&amp;py=311&amp;tryNestingObjects=true" TargetMode="Externa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9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s://pythontutor.com/visualize.html#code=fav_color%20%3D%20%7B%22asalguer%22%3A%20%22blue%22,%20%22jamespw%22%3A%20%22green%22,%0A%20%20%22danimaor%22%3A%20%22purple%22,%20%22kellenx%22%3A%20%22blue%22,%0A%20%20%22guyzur%22%3A%20%22purple%22,%20%22vatray%22%3A%20%22gold%22%7D%0Aadrians_fav_color%20%3D%20fav_color%5B%22asalguer%22%5D%0A%0Asquares%20%3D%20%7B2%3A%204,%203%3A%209,%205%3A%2025,%20-5%3A%2025,%20-2%3A%204,%20-3%3A%209%7D%0Ax%20%3D%20squares%5B5%5D%20%2B%20squares%5B-5%5D%0A%0Aatomic_number%20%3D%20%7B%22H%22%3A%201,%20%22Fe%22%3A%2026,%20%22Au%22%3A%2079%7D%0Aprint%28atomic_number%5B%22Au%22%5D%29&amp;curInstr=0&amp;mode=display&amp;origin=opt-frontend.js&amp;py=311&amp;tryNestingObjects=true" TargetMode="Externa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9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s://pythontutor.com/visualize.html#code=fav_color%20%3D%20%7B%22asalguer%22%3A%20%22blue%22,%20%22jamespw%22%3A%20%22green%22,%0A%20%20%22danimaor%22%3A%20%22purple%22,%20%22kellenx%22%3A%20%22blue%22,%0A%20%20%22guyzur%22%3A%20%22purple%22,%20%22vatray%22%3A%20%22gold%22%7D%0Aadrians_fav_color%20%3D%20fav_color%5B%22asalguer%22%5D%0A%0Aprint%28fav_color%5B%22vatray%22%5D%29%20%20%23%20%22gold%22%0Aprint%28fav_color%5B%22dubs%22%5D%29%20%20%23%20KeyError%3A%20'dubs'&amp;curInstr=0&amp;mode=display&amp;origin=opt-frontend.js&amp;py=311&amp;tryNestingObjects=true" TargetMode="Externa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9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s://pythontutor.com/visualize.html#code=fav_color%20%3D%20%7B%7D%20%20%20%20%20%20%23%20Creates%20an%20empty%20dictionary%0Afav_color%5B%22asalguer%22%5D%20%3D%20%22blue%22%0Afav_color%5B%22jamespw%22%5D%20%3D%20%22green%22%0Afav_color%5B%22danimaor%22%5D%20%3D%20%22purple%22%0Afav_color%5B%22kellenx%22%5D%20%3D%20%22blue%22%0Afav_color%5B%22guyzur%22%5D%20%3D%20%22purple%22%0Afav_color%5B%22vatray%22%5D%20%3D%20%22gold%22&amp;curInstr=0&amp;mode=display&amp;origin=opt-frontend.js&amp;py=311&amp;tryNestingObjects=true" TargetMode="Externa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9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s://pythontutor.com/visualize.html#code=fav_color%20%3D%20%7B%22asalguer%22%3A%20%22blue%22,%20%22jamespw%22%3A%20%22green%22,%0A%20%20%22danimaor%22%3A%20%22purple%22,%20%22kellenx%22%3A%20%22blue%22,%0A%20%20%22guyzur%22%3A%20%22purple%22,%20%22vatray%22%3A%20%22gold%22%7D%0A%0A%23%20Adrian%20decided%20she%20likes%20purple%20better%3A%0Afav_color%5B%22asalguer%22%5D%20%3D%20%22purple%22%0Aprint%28fav_color%5B%22asalguer%22%5D%29&amp;curInstr=0&amp;mode=display&amp;origin=opt-frontend.js&amp;py=311&amp;tryNestingObjects=true" TargetMode="External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9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https://pythontutor.com/visualize.html#code=fav_color%20%3D%20%7B%22asalguer%22%3A%20%22blue%22,%20%22jamespw%22%3A%20%22green%22,%0A%20%20%22danimaor%22%3A%20%22purple%22,%20%22kellenx%22%3A%20%22blue%22,%0A%20%20%22guyzur%22%3A%20%22purple%22,%20%22vatray%22%3A%20%22gold%22%7D%0A%0A%0A%23%20Kellen%20would%20like%20to%20be%20removed%20from%20this%20dictionary%0Adel%20fav_color%5B%22kellenx%22%5D%0A%23%20You%20can%20only%20delete%20existing%20keys,%20not%20values%0Adel%20fav_color%5B%22purple%22%5D%20%20%23%20KeyError%3A%20'purple'&amp;curInstr=6&amp;mode=display&amp;origin=opt-frontend.js&amp;py=311&amp;tryNestingObjects=true" TargetMode="External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9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radescope.com/courses/1326397" TargetMode="External"/><Relationship Id="rId7" Type="http://schemas.openxmlformats.org/officeDocument/2006/relationships/hyperlink" Target="https://courses.cs.washington.edu/courses/cse160/26su/exams/midterm/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edstem.org/us/courses/99670/discussion/8164359" TargetMode="External"/><Relationship Id="rId5" Type="http://schemas.openxmlformats.org/officeDocument/2006/relationships/hyperlink" Target="https://courses.cs.washington.edu/courses/cse160/26su/homework/a3/" TargetMode="External"/><Relationship Id="rId4" Type="http://schemas.openxmlformats.org/officeDocument/2006/relationships/hyperlink" Target="https://courses.cs.washington.edu/courses/cse160/26wi/programming_activities/" TargetMode="Externa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35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hyperlink" Target="https://pythontutor.com/visualize.html#code=fav_color%20%3D%20%7B%22asalguer%22%3A%20%22blue%22,%20%22jamespw%22%3A%20%22green%22,%0A%20%20%22danimaor%22%3A%20%22purple%22,%20%22kellenx%22%3A%20%22blue%22,%0A%20%20%22guyzur%22%3A%20%22purple%22,%20%22vatray%22%3A%20%22gold%22%7D%0A%0Aprint%28fav_color%5B%22asalguer%22%5D%29%0Aprint%28%22maria%22%20not%20in%20fav_color%29%0Aprint%28%22jamespw%22%20in%20fav_color%29%0Aprint%28%22blue%22%20in%20fav_color%29&amp;curInstr=0&amp;mode=display&amp;origin=opt-frontend.js&amp;py=311&amp;tryNestingObjects=true" TargetMode="External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9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9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hyperlink" Target="https://pythontutor.com/visualize.html#code=fav_color%20%3D%20%7B%22asalguer%22%3A%20%22blue%22,%20%22jamespw%22%3A%20%22green%22,%0A%20%20%22danimaor%22%3A%20%22purple%22,%20%22kellenx%22%3A%20%22blue%22,%0A%20%20%22guyzur%22%3A%20%22purple%22,%20%22vatray%22%3A%20%22gold%22%7D%0A%0Afor%20uwnetid%20in%20fav_color.keys%28%29%3A%0A%20%20%20%20print%28uwnetid,%20%22%20fav%20color%20is%20%22,%20fav_color%5Buwnetid%5D%29&amp;curInstr=0&amp;mode=display&amp;origin=opt-frontend.js&amp;py=311&amp;tryNestingObjects=true" TargetMode="External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9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9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hyperlink" Target="https://jupyter.rttl.uw.edu/2026-summer-cse-160-a/hub/user-redirect/lab/tree/COURSE_MATERIALS/lectures/lec10/" TargetMode="External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9.xml"/><Relationship Id="rId4" Type="http://schemas.openxmlformats.org/officeDocument/2006/relationships/hyperlink" Target="https://pythontutor.com/visualize.html#code=phrase%20%3D%20%22how%20much%20wood%20could%20a%20woodchuck%20chuck%20if%20a%20woodchuck%20could%20chuck%20wood%22%0A%0A%23%20Count%20how%20many%20times%20each%20unique%20word%20appears%20in%20the%20phrase%0Aword_list%20%3D%20phrase.split%28%29%0Aword_counts%20%3D%20%7B%7D%0Afor%20word%20in%20word_list%3A%0A%20%20%20%20if%20word%20in%20word_counts%3A%0A%20%20%20%20%20%20%20%20%23%20if%20word%20is%20already%20there,%20increment%0A%20%20%20%20%20%20%20%20word_counts%5Bword%5D%20%3D%20word_counts%5Bword%5D%20%2B%201%0A%20%20%20%20else%3A%0A%20%20%20%20%20%20%20%20%23%20otherwise%20add%20word%0A%20%20%20%20%20%20%20%20word_counts%5Bword%5D%20%3D%201%0Aprint%28word_counts%29%0A&amp;cumulative=false&amp;curInstr=0&amp;heapPrimitives=false&amp;mode=display&amp;origin=opt-frontend.js&amp;py=311&amp;rawInputLstJSON=%5B%5D&amp;textReferences=false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jupyter.rttl.uw.edu/2026-summer-cse-160-a/hub/user-redirect/lab/tree/COURSE_MATERIALS/lectures/lec10/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0" name="Google Shape;300;g3ef6940a823_0_319"/>
          <p:cNvSpPr txBox="1">
            <a:spLocks noGrp="1"/>
          </p:cNvSpPr>
          <p:nvPr>
            <p:ph type="subTitle" idx="1"/>
          </p:nvPr>
        </p:nvSpPr>
        <p:spPr>
          <a:xfrm>
            <a:off x="2344275" y="2626049"/>
            <a:ext cx="5729400" cy="477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 lnSpcReduction="10000"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</a:pPr>
            <a:r>
              <a:rPr lang="en"/>
              <a:t>Summer 2026</a:t>
            </a:r>
            <a:endParaRPr/>
          </a:p>
        </p:txBody>
      </p:sp>
      <p:sp>
        <p:nvSpPr>
          <p:cNvPr id="301" name="Google Shape;301;g3ef6940a823_0_319"/>
          <p:cNvSpPr txBox="1">
            <a:spLocks noGrp="1"/>
          </p:cNvSpPr>
          <p:nvPr>
            <p:ph type="ctrTitle"/>
          </p:nvPr>
        </p:nvSpPr>
        <p:spPr>
          <a:xfrm>
            <a:off x="1070175" y="1671819"/>
            <a:ext cx="7003500" cy="885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 fontScale="90000"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11111"/>
              <a:buNone/>
            </a:pPr>
            <a:r>
              <a:rPr lang="en"/>
              <a:t>More File I/O + Dictionaries</a:t>
            </a:r>
            <a:endParaRPr/>
          </a:p>
        </p:txBody>
      </p:sp>
      <p:sp>
        <p:nvSpPr>
          <p:cNvPr id="302" name="Google Shape;302;g3ef6940a823_0_319"/>
          <p:cNvSpPr/>
          <p:nvPr/>
        </p:nvSpPr>
        <p:spPr>
          <a:xfrm>
            <a:off x="138846" y="4717784"/>
            <a:ext cx="664500" cy="296400"/>
          </a:xfrm>
          <a:prstGeom prst="roundRect">
            <a:avLst>
              <a:gd name="adj" fmla="val 18636"/>
            </a:avLst>
          </a:prstGeom>
          <a:solidFill>
            <a:srgbClr val="41594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" sz="14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Sli.do</a:t>
            </a:r>
            <a:endParaRPr sz="1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03" name="Google Shape;303;g3ef6940a823_0_319"/>
          <p:cNvSpPr txBox="1"/>
          <p:nvPr/>
        </p:nvSpPr>
        <p:spPr>
          <a:xfrm>
            <a:off x="849528" y="4666069"/>
            <a:ext cx="858900" cy="387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" sz="1400" b="1" i="0" u="none" strike="noStrike" cap="none">
                <a:solidFill>
                  <a:schemeClr val="accent3"/>
                </a:solidFill>
                <a:latin typeface="Calibri"/>
                <a:ea typeface="Calibri"/>
                <a:cs typeface="Calibri"/>
                <a:sym typeface="Calibri"/>
              </a:rPr>
              <a:t>#cse160</a:t>
            </a:r>
            <a:endParaRPr sz="1400" b="1" i="0" u="none" strike="noStrike" cap="none">
              <a:solidFill>
                <a:schemeClr val="accent3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04" name="Google Shape;304;g3ef6940a823_0_31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</a:pPr>
            <a:fld id="{00000000-1234-1234-1234-123412341234}" type="slidenum">
              <a:rPr lang="en"/>
              <a:t>1</a:t>
            </a:fld>
            <a:endParaRPr/>
          </a:p>
        </p:txBody>
      </p:sp>
      <p:sp>
        <p:nvSpPr>
          <p:cNvPr id="305" name="Google Shape;305;g3ef6940a823_0_319"/>
          <p:cNvSpPr txBox="1"/>
          <p:nvPr/>
        </p:nvSpPr>
        <p:spPr>
          <a:xfrm>
            <a:off x="7787175" y="3530275"/>
            <a:ext cx="1285800" cy="46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" sz="1800" b="1" i="0" u="none" strike="noStrike" cap="none"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</a:rPr>
              <a:t>Questions?</a:t>
            </a:r>
            <a:endParaRPr sz="1800" b="1" i="0" u="none" strike="noStrike" cap="none">
              <a:solidFill>
                <a:srgbClr val="434343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306" name="Google Shape;306;g3ef6940a823_0_319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70173" y="414976"/>
            <a:ext cx="1495600" cy="1128649"/>
          </a:xfrm>
          <a:prstGeom prst="rect">
            <a:avLst/>
          </a:prstGeom>
          <a:noFill/>
          <a:ln>
            <a:noFill/>
          </a:ln>
        </p:spPr>
      </p:pic>
      <p:pic>
        <p:nvPicPr>
          <p:cNvPr id="307" name="Google Shape;307;g3ef6940a823_0_319" title="slido.png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7889224" y="3896700"/>
            <a:ext cx="1131926" cy="11286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7" name="Google Shape;457;g3f526d29b12_0_39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10</a:t>
            </a:fld>
            <a:endParaRPr/>
          </a:p>
        </p:txBody>
      </p:sp>
      <p:sp>
        <p:nvSpPr>
          <p:cNvPr id="458" name="Google Shape;458;g3f526d29b12_0_394"/>
          <p:cNvSpPr txBox="1">
            <a:spLocks noGrp="1"/>
          </p:cNvSpPr>
          <p:nvPr>
            <p:ph type="title"/>
          </p:nvPr>
        </p:nvSpPr>
        <p:spPr>
          <a:xfrm>
            <a:off x="311700" y="281925"/>
            <a:ext cx="3929100" cy="70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Think Pair Share</a:t>
            </a:r>
            <a:endParaRPr/>
          </a:p>
        </p:txBody>
      </p:sp>
      <p:sp>
        <p:nvSpPr>
          <p:cNvPr id="459" name="Google Shape;459;g3f526d29b12_0_394"/>
          <p:cNvSpPr txBox="1"/>
          <p:nvPr/>
        </p:nvSpPr>
        <p:spPr>
          <a:xfrm>
            <a:off x="331950" y="1803275"/>
            <a:ext cx="3888600" cy="1280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Write a program that reads in the contents of the file </a:t>
            </a:r>
            <a:r>
              <a:rPr lang="en" sz="1600" b="1">
                <a:solidFill>
                  <a:schemeClr val="accent1"/>
                </a:solidFill>
                <a:latin typeface="Roboto Mono"/>
                <a:ea typeface="Roboto Mono"/>
                <a:cs typeface="Roboto Mono"/>
                <a:sym typeface="Roboto Mono"/>
              </a:rPr>
              <a:t>temps.dat</a:t>
            </a:r>
            <a:r>
              <a:rPr lang="en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and </a:t>
            </a:r>
            <a:r>
              <a:rPr lang="en" sz="18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creates a nested list</a:t>
            </a:r>
            <a:r>
              <a:rPr lang="en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where each element is a list of temperatures for a given week.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460" name="Google Shape;460;g3f526d29b12_0_394"/>
          <p:cNvGrpSpPr/>
          <p:nvPr/>
        </p:nvGrpSpPr>
        <p:grpSpPr>
          <a:xfrm>
            <a:off x="5636207" y="353592"/>
            <a:ext cx="2538807" cy="2419275"/>
            <a:chOff x="7091098" y="1741275"/>
            <a:chExt cx="2303400" cy="2419275"/>
          </a:xfrm>
        </p:grpSpPr>
        <p:sp>
          <p:nvSpPr>
            <p:cNvPr id="461" name="Google Shape;461;g3f526d29b12_0_394"/>
            <p:cNvSpPr/>
            <p:nvPr/>
          </p:nvSpPr>
          <p:spPr>
            <a:xfrm>
              <a:off x="7091098" y="1741275"/>
              <a:ext cx="2303400" cy="1962900"/>
            </a:xfrm>
            <a:prstGeom prst="roundRect">
              <a:avLst>
                <a:gd name="adj" fmla="val 4221"/>
              </a:avLst>
            </a:prstGeom>
            <a:noFill/>
            <a:ln w="2857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6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41, 45, 50,</a:t>
              </a:r>
              <a:endParaRPr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6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46, 43, 43, 39, 41, 48, 48,</a:t>
              </a:r>
              <a:endParaRPr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6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46, 52, 54, 48, 46, 46, 46,</a:t>
              </a:r>
              <a:endParaRPr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6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45, 45, 45, 43, 39, 41, 39,</a:t>
              </a:r>
              <a:endParaRPr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6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41, 45, 46, 48,</a:t>
              </a:r>
              <a:endParaRPr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62" name="Google Shape;462;g3f526d29b12_0_394"/>
            <p:cNvSpPr txBox="1"/>
            <p:nvPr/>
          </p:nvSpPr>
          <p:spPr>
            <a:xfrm>
              <a:off x="7207500" y="3766950"/>
              <a:ext cx="1906500" cy="3936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800" b="1">
                  <a:solidFill>
                    <a:schemeClr val="accent1"/>
                  </a:solidFill>
                  <a:latin typeface="Roboto Mono"/>
                  <a:ea typeface="Roboto Mono"/>
                  <a:cs typeface="Roboto Mono"/>
                  <a:sym typeface="Roboto Mono"/>
                </a:rPr>
                <a:t>temps.dat</a:t>
              </a:r>
              <a:endParaRPr sz="1800" b="1">
                <a:solidFill>
                  <a:schemeClr val="accent1"/>
                </a:solidFill>
                <a:latin typeface="Roboto Mono"/>
                <a:ea typeface="Roboto Mono"/>
                <a:cs typeface="Roboto Mono"/>
                <a:sym typeface="Roboto Mono"/>
              </a:endParaRPr>
            </a:p>
          </p:txBody>
        </p:sp>
      </p:grpSp>
      <p:sp>
        <p:nvSpPr>
          <p:cNvPr id="463" name="Google Shape;463;g3f526d29b12_0_394"/>
          <p:cNvSpPr txBox="1"/>
          <p:nvPr/>
        </p:nvSpPr>
        <p:spPr>
          <a:xfrm>
            <a:off x="5146250" y="3484700"/>
            <a:ext cx="3518700" cy="1280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[[</a:t>
            </a:r>
            <a:r>
              <a:rPr lang="en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41</a:t>
            </a:r>
            <a:r>
              <a:rPr lang="en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 </a:t>
            </a:r>
            <a:r>
              <a:rPr lang="en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45</a:t>
            </a:r>
            <a:r>
              <a:rPr lang="en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 </a:t>
            </a:r>
            <a:r>
              <a:rPr lang="en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50</a:t>
            </a:r>
            <a:r>
              <a:rPr lang="en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],</a:t>
            </a:r>
            <a:endParaRPr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[</a:t>
            </a:r>
            <a:r>
              <a:rPr lang="en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46</a:t>
            </a:r>
            <a:r>
              <a:rPr lang="en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 </a:t>
            </a:r>
            <a:r>
              <a:rPr lang="en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43</a:t>
            </a:r>
            <a:r>
              <a:rPr lang="en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 </a:t>
            </a:r>
            <a:r>
              <a:rPr lang="en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43</a:t>
            </a:r>
            <a:r>
              <a:rPr lang="en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 </a:t>
            </a:r>
            <a:r>
              <a:rPr lang="en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39</a:t>
            </a:r>
            <a:r>
              <a:rPr lang="en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 </a:t>
            </a:r>
            <a:r>
              <a:rPr lang="en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41</a:t>
            </a:r>
            <a:r>
              <a:rPr lang="en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 </a:t>
            </a:r>
            <a:r>
              <a:rPr lang="en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48</a:t>
            </a:r>
            <a:r>
              <a:rPr lang="en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 </a:t>
            </a:r>
            <a:r>
              <a:rPr lang="en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48</a:t>
            </a:r>
            <a:r>
              <a:rPr lang="en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],</a:t>
            </a:r>
            <a:endParaRPr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[</a:t>
            </a:r>
            <a:r>
              <a:rPr lang="en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46</a:t>
            </a:r>
            <a:r>
              <a:rPr lang="en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 </a:t>
            </a:r>
            <a:r>
              <a:rPr lang="en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52</a:t>
            </a:r>
            <a:r>
              <a:rPr lang="en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 </a:t>
            </a:r>
            <a:r>
              <a:rPr lang="en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54</a:t>
            </a:r>
            <a:r>
              <a:rPr lang="en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 </a:t>
            </a:r>
            <a:r>
              <a:rPr lang="en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48</a:t>
            </a:r>
            <a:r>
              <a:rPr lang="en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 </a:t>
            </a:r>
            <a:r>
              <a:rPr lang="en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46</a:t>
            </a:r>
            <a:r>
              <a:rPr lang="en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 </a:t>
            </a:r>
            <a:r>
              <a:rPr lang="en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46</a:t>
            </a:r>
            <a:r>
              <a:rPr lang="en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 </a:t>
            </a:r>
            <a:r>
              <a:rPr lang="en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46</a:t>
            </a:r>
            <a:r>
              <a:rPr lang="en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],</a:t>
            </a:r>
            <a:endParaRPr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[</a:t>
            </a:r>
            <a:r>
              <a:rPr lang="en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45</a:t>
            </a:r>
            <a:r>
              <a:rPr lang="en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 </a:t>
            </a:r>
            <a:r>
              <a:rPr lang="en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45</a:t>
            </a:r>
            <a:r>
              <a:rPr lang="en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 </a:t>
            </a:r>
            <a:r>
              <a:rPr lang="en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45</a:t>
            </a:r>
            <a:r>
              <a:rPr lang="en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 </a:t>
            </a:r>
            <a:r>
              <a:rPr lang="en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43</a:t>
            </a:r>
            <a:r>
              <a:rPr lang="en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 </a:t>
            </a:r>
            <a:r>
              <a:rPr lang="en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39</a:t>
            </a:r>
            <a:r>
              <a:rPr lang="en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 </a:t>
            </a:r>
            <a:r>
              <a:rPr lang="en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41</a:t>
            </a:r>
            <a:r>
              <a:rPr lang="en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 </a:t>
            </a:r>
            <a:r>
              <a:rPr lang="en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39</a:t>
            </a:r>
            <a:r>
              <a:rPr lang="en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],</a:t>
            </a:r>
            <a:endParaRPr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[</a:t>
            </a:r>
            <a:r>
              <a:rPr lang="en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41</a:t>
            </a:r>
            <a:r>
              <a:rPr lang="en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 </a:t>
            </a:r>
            <a:r>
              <a:rPr lang="en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45</a:t>
            </a:r>
            <a:r>
              <a:rPr lang="en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 </a:t>
            </a:r>
            <a:r>
              <a:rPr lang="en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46</a:t>
            </a:r>
            <a:r>
              <a:rPr lang="en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 </a:t>
            </a:r>
            <a:r>
              <a:rPr lang="en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48</a:t>
            </a:r>
            <a:r>
              <a:rPr lang="en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]]</a:t>
            </a:r>
            <a:endParaRPr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</p:txBody>
      </p:sp>
      <p:sp>
        <p:nvSpPr>
          <p:cNvPr id="464" name="Google Shape;464;g3f526d29b12_0_394"/>
          <p:cNvSpPr/>
          <p:nvPr/>
        </p:nvSpPr>
        <p:spPr>
          <a:xfrm>
            <a:off x="6778100" y="2944286"/>
            <a:ext cx="255000" cy="415200"/>
          </a:xfrm>
          <a:prstGeom prst="downArrow">
            <a:avLst>
              <a:gd name="adj1" fmla="val 50000"/>
              <a:gd name="adj2" fmla="val 50000"/>
            </a:avLst>
          </a:pr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9" name="Google Shape;469;g3f526d29b12_0_745"/>
          <p:cNvSpPr txBox="1">
            <a:spLocks noGrp="1"/>
          </p:cNvSpPr>
          <p:nvPr>
            <p:ph type="title"/>
          </p:nvPr>
        </p:nvSpPr>
        <p:spPr>
          <a:xfrm>
            <a:off x="311700" y="281921"/>
            <a:ext cx="8520600" cy="70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What is a Dictionary?</a:t>
            </a:r>
            <a:endParaRPr/>
          </a:p>
        </p:txBody>
      </p:sp>
      <p:sp>
        <p:nvSpPr>
          <p:cNvPr id="470" name="Google Shape;470;g3f526d29b12_0_745"/>
          <p:cNvSpPr txBox="1">
            <a:spLocks noGrp="1"/>
          </p:cNvSpPr>
          <p:nvPr>
            <p:ph type="body" idx="1"/>
          </p:nvPr>
        </p:nvSpPr>
        <p:spPr>
          <a:xfrm>
            <a:off x="311700" y="784425"/>
            <a:ext cx="8520600" cy="1680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 dirty="0"/>
              <a:t>A dictionary is a data structure that maps </a:t>
            </a:r>
            <a:r>
              <a:rPr lang="en" b="1" dirty="0"/>
              <a:t>keys </a:t>
            </a:r>
            <a:r>
              <a:rPr lang="en" dirty="0"/>
              <a:t>to </a:t>
            </a:r>
            <a:r>
              <a:rPr lang="en" b="1" dirty="0"/>
              <a:t>values</a:t>
            </a:r>
            <a:endParaRPr b="1" dirty="0"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 dirty="0"/>
              <a:t>Unlike lists, order does not matter in dictionaries.</a:t>
            </a:r>
            <a:endParaRPr dirty="0"/>
          </a:p>
          <a:p>
            <a:pPr marL="914400" lvl="1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○"/>
            </a:pPr>
            <a:r>
              <a:rPr lang="en" dirty="0"/>
              <a:t>You could think of a dictionary as a big bag of key -&gt; value pairs</a:t>
            </a:r>
            <a:endParaRPr dirty="0"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 dirty="0"/>
              <a:t>Given a key, you can look up its associated value</a:t>
            </a:r>
            <a:endParaRPr dirty="0"/>
          </a:p>
          <a:p>
            <a:pPr marL="914400" lvl="1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○"/>
            </a:pPr>
            <a:r>
              <a:rPr lang="en" dirty="0"/>
              <a:t>Given a value, you </a:t>
            </a:r>
            <a:r>
              <a:rPr lang="en" b="1" dirty="0"/>
              <a:t>cannot </a:t>
            </a:r>
            <a:r>
              <a:rPr lang="en" dirty="0"/>
              <a:t>look up its key</a:t>
            </a:r>
            <a:endParaRPr dirty="0"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endParaRPr b="1" dirty="0"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endParaRPr dirty="0"/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endParaRPr dirty="0"/>
          </a:p>
        </p:txBody>
      </p:sp>
      <p:sp>
        <p:nvSpPr>
          <p:cNvPr id="471" name="Google Shape;471;g3f526d29b12_0_745"/>
          <p:cNvSpPr/>
          <p:nvPr/>
        </p:nvSpPr>
        <p:spPr>
          <a:xfrm>
            <a:off x="2163920" y="2723341"/>
            <a:ext cx="5258670" cy="1939876"/>
          </a:xfrm>
          <a:prstGeom prst="roundRect">
            <a:avLst>
              <a:gd name="adj" fmla="val 16667"/>
            </a:avLst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700" dirty="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fav_color_dict </a:t>
            </a:r>
            <a:r>
              <a:rPr lang="en" sz="1700" b="1" dirty="0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=</a:t>
            </a:r>
            <a:r>
              <a:rPr lang="en" sz="1700" dirty="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{</a:t>
            </a:r>
            <a:r>
              <a:rPr lang="en" sz="1700" dirty="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"asalguer"</a:t>
            </a:r>
            <a:r>
              <a:rPr lang="en" sz="1700" dirty="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: </a:t>
            </a:r>
            <a:r>
              <a:rPr lang="en" sz="1700" dirty="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"blue"</a:t>
            </a:r>
            <a:r>
              <a:rPr lang="en" sz="1700" dirty="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700" dirty="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		</a:t>
            </a:r>
            <a:r>
              <a:rPr lang="en" sz="1700" dirty="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"jamespw"</a:t>
            </a:r>
            <a:r>
              <a:rPr lang="en" sz="1700" dirty="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: </a:t>
            </a:r>
            <a:r>
              <a:rPr lang="en" sz="1700" dirty="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"green"</a:t>
            </a:r>
            <a:r>
              <a:rPr lang="en" sz="1700" dirty="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700" dirty="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		"danimaor"</a:t>
            </a:r>
            <a:r>
              <a:rPr lang="en" sz="1700" dirty="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: </a:t>
            </a:r>
            <a:r>
              <a:rPr lang="en" sz="1700" dirty="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"purple"</a:t>
            </a:r>
            <a:r>
              <a:rPr lang="en" sz="1700" dirty="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700" dirty="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		"kellenx"</a:t>
            </a:r>
            <a:r>
              <a:rPr lang="en" sz="1700" dirty="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: </a:t>
            </a:r>
            <a:r>
              <a:rPr lang="en" sz="1700" dirty="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"blue"</a:t>
            </a:r>
            <a:r>
              <a:rPr lang="en" sz="1700" dirty="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700" dirty="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		"guyzur"</a:t>
            </a:r>
            <a:r>
              <a:rPr lang="en" sz="1700" dirty="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: </a:t>
            </a:r>
            <a:r>
              <a:rPr lang="en" sz="1700" dirty="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"purple"</a:t>
            </a:r>
            <a:r>
              <a:rPr lang="en" sz="1700" dirty="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700" dirty="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		"vatray"</a:t>
            </a:r>
            <a:r>
              <a:rPr lang="en" sz="1700" dirty="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: </a:t>
            </a:r>
            <a:r>
              <a:rPr lang="en" sz="1700" dirty="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"gold"</a:t>
            </a:r>
            <a:r>
              <a:rPr lang="en" sz="1700" dirty="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}</a:t>
            </a:r>
            <a:endParaRPr sz="1700" dirty="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</p:txBody>
      </p:sp>
      <p:grpSp>
        <p:nvGrpSpPr>
          <p:cNvPr id="472" name="Google Shape;472;g3f526d29b12_0_745"/>
          <p:cNvGrpSpPr/>
          <p:nvPr/>
        </p:nvGrpSpPr>
        <p:grpSpPr>
          <a:xfrm>
            <a:off x="6299624" y="2054115"/>
            <a:ext cx="1647900" cy="1119409"/>
            <a:chOff x="6135350" y="2260441"/>
            <a:chExt cx="1647900" cy="1119409"/>
          </a:xfrm>
        </p:grpSpPr>
        <p:sp>
          <p:nvSpPr>
            <p:cNvPr id="473" name="Google Shape;473;g3f526d29b12_0_745"/>
            <p:cNvSpPr/>
            <p:nvPr/>
          </p:nvSpPr>
          <p:spPr>
            <a:xfrm>
              <a:off x="6135350" y="3111950"/>
              <a:ext cx="760500" cy="267900"/>
            </a:xfrm>
            <a:prstGeom prst="roundRect">
              <a:avLst>
                <a:gd name="adj" fmla="val 16667"/>
              </a:avLst>
            </a:prstGeom>
            <a:noFill/>
            <a:ln w="2857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74" name="Google Shape;474;g3f526d29b12_0_745"/>
            <p:cNvSpPr txBox="1"/>
            <p:nvPr/>
          </p:nvSpPr>
          <p:spPr>
            <a:xfrm>
              <a:off x="6895850" y="2260441"/>
              <a:ext cx="887400" cy="4464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spAutoFit/>
            </a:bodyPr>
            <a:lstStyle/>
            <a:p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700" b="1" i="1" dirty="0">
                  <a:solidFill>
                    <a:schemeClr val="accent1"/>
                  </a:solidFill>
                  <a:latin typeface="Calibri"/>
                  <a:ea typeface="Calibri"/>
                  <a:cs typeface="Calibri"/>
                  <a:sym typeface="Calibri"/>
                </a:rPr>
                <a:t>value</a:t>
              </a:r>
              <a:endParaRPr sz="1700" b="1" i="1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cxnSp>
          <p:nvCxnSpPr>
            <p:cNvPr id="475" name="Google Shape;475;g3f526d29b12_0_745"/>
            <p:cNvCxnSpPr>
              <a:stCxn id="474" idx="2"/>
              <a:endCxn id="473" idx="0"/>
            </p:cNvCxnSpPr>
            <p:nvPr/>
          </p:nvCxnSpPr>
          <p:spPr>
            <a:xfrm flipH="1">
              <a:off x="6515600" y="2706841"/>
              <a:ext cx="823950" cy="405109"/>
            </a:xfrm>
            <a:prstGeom prst="straightConnector1">
              <a:avLst/>
            </a:prstGeom>
            <a:noFill/>
            <a:ln w="19050" cap="flat" cmpd="sng">
              <a:solidFill>
                <a:schemeClr val="accent1"/>
              </a:solidFill>
              <a:prstDash val="solid"/>
              <a:round/>
              <a:headEnd type="none" w="med" len="med"/>
              <a:tailEnd type="triangle" w="med" len="med"/>
            </a:ln>
          </p:spPr>
        </p:cxnSp>
      </p:grpSp>
      <p:sp>
        <p:nvSpPr>
          <p:cNvPr id="476" name="Google Shape;476;g3f526d29b12_0_74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11</a:t>
            </a:fld>
            <a:endParaRPr/>
          </a:p>
        </p:txBody>
      </p:sp>
      <p:grpSp>
        <p:nvGrpSpPr>
          <p:cNvPr id="477" name="Google Shape;477;g3f526d29b12_0_745"/>
          <p:cNvGrpSpPr/>
          <p:nvPr/>
        </p:nvGrpSpPr>
        <p:grpSpPr>
          <a:xfrm>
            <a:off x="4726730" y="2072537"/>
            <a:ext cx="1274725" cy="1081052"/>
            <a:chOff x="4725575" y="2298800"/>
            <a:chExt cx="1274725" cy="1081052"/>
          </a:xfrm>
        </p:grpSpPr>
        <p:sp>
          <p:nvSpPr>
            <p:cNvPr id="478" name="Google Shape;478;g3f526d29b12_0_745"/>
            <p:cNvSpPr/>
            <p:nvPr/>
          </p:nvSpPr>
          <p:spPr>
            <a:xfrm>
              <a:off x="4725575" y="3111952"/>
              <a:ext cx="1150800" cy="267900"/>
            </a:xfrm>
            <a:prstGeom prst="roundRect">
              <a:avLst>
                <a:gd name="adj" fmla="val 16667"/>
              </a:avLst>
            </a:prstGeom>
            <a:noFill/>
            <a:ln w="2857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79" name="Google Shape;479;g3f526d29b12_0_745"/>
            <p:cNvSpPr txBox="1"/>
            <p:nvPr/>
          </p:nvSpPr>
          <p:spPr>
            <a:xfrm>
              <a:off x="5451600" y="2298800"/>
              <a:ext cx="548700" cy="4464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spAutoFit/>
            </a:bodyPr>
            <a:lstStyle/>
            <a:p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700" b="1" i="1">
                  <a:solidFill>
                    <a:schemeClr val="accent1"/>
                  </a:solidFill>
                  <a:latin typeface="Calibri"/>
                  <a:ea typeface="Calibri"/>
                  <a:cs typeface="Calibri"/>
                  <a:sym typeface="Calibri"/>
                </a:rPr>
                <a:t>key</a:t>
              </a:r>
              <a:endParaRPr sz="1700" b="1" i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cxnSp>
          <p:nvCxnSpPr>
            <p:cNvPr id="480" name="Google Shape;480;g3f526d29b12_0_745"/>
            <p:cNvCxnSpPr>
              <a:stCxn id="479" idx="2"/>
              <a:endCxn id="478" idx="0"/>
            </p:cNvCxnSpPr>
            <p:nvPr/>
          </p:nvCxnSpPr>
          <p:spPr>
            <a:xfrm flipH="1">
              <a:off x="5300850" y="2745200"/>
              <a:ext cx="425100" cy="366900"/>
            </a:xfrm>
            <a:prstGeom prst="straightConnector1">
              <a:avLst/>
            </a:prstGeom>
            <a:noFill/>
            <a:ln w="19050" cap="flat" cmpd="sng">
              <a:solidFill>
                <a:schemeClr val="accent1"/>
              </a:solidFill>
              <a:prstDash val="solid"/>
              <a:round/>
              <a:headEnd type="none" w="med" len="med"/>
              <a:tailEnd type="triangle" w="med" len="med"/>
            </a:ln>
          </p:spPr>
        </p:cxn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6" name="Google Shape;486;g3f526d29b12_0_760"/>
          <p:cNvSpPr txBox="1">
            <a:spLocks noGrp="1"/>
          </p:cNvSpPr>
          <p:nvPr>
            <p:ph type="title"/>
          </p:nvPr>
        </p:nvSpPr>
        <p:spPr>
          <a:xfrm>
            <a:off x="311700" y="281921"/>
            <a:ext cx="8520600" cy="70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Dictionary Syntax</a:t>
            </a:r>
            <a:endParaRPr/>
          </a:p>
        </p:txBody>
      </p:sp>
      <p:sp>
        <p:nvSpPr>
          <p:cNvPr id="487" name="Google Shape;487;g3f526d29b12_0_760"/>
          <p:cNvSpPr txBox="1">
            <a:spLocks noGrp="1"/>
          </p:cNvSpPr>
          <p:nvPr>
            <p:ph type="body" idx="1"/>
          </p:nvPr>
        </p:nvSpPr>
        <p:spPr>
          <a:xfrm>
            <a:off x="311700" y="1089225"/>
            <a:ext cx="8520600" cy="1289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 b="1" dirty="0"/>
              <a:t>Curly braces</a:t>
            </a:r>
            <a:r>
              <a:rPr lang="en" dirty="0"/>
              <a:t> begin and end the dictionary</a:t>
            </a:r>
            <a:endParaRPr dirty="0"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 b="1" dirty="0"/>
              <a:t>Colon </a:t>
            </a:r>
            <a:r>
              <a:rPr lang="en" dirty="0"/>
              <a:t>separates each key from its associated value</a:t>
            </a:r>
            <a:endParaRPr dirty="0"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 b="1" dirty="0"/>
              <a:t>Comma </a:t>
            </a:r>
            <a:r>
              <a:rPr lang="en" dirty="0"/>
              <a:t>between each key: value pair</a:t>
            </a:r>
            <a:endParaRPr dirty="0"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endParaRPr b="1" dirty="0"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endParaRPr dirty="0"/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endParaRPr dirty="0"/>
          </a:p>
        </p:txBody>
      </p:sp>
      <p:sp>
        <p:nvSpPr>
          <p:cNvPr id="492" name="Google Shape;492;g3f526d29b12_0_76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12</a:t>
            </a:fld>
            <a:endParaRPr/>
          </a:p>
        </p:txBody>
      </p:sp>
      <p:sp>
        <p:nvSpPr>
          <p:cNvPr id="2" name="Google Shape;471;g3f526d29b12_0_745">
            <a:extLst>
              <a:ext uri="{FF2B5EF4-FFF2-40B4-BE49-F238E27FC236}">
                <a16:creationId xmlns:a16="http://schemas.microsoft.com/office/drawing/2014/main" id="{CEF3CD54-B0E3-21A5-F102-03DBB1AE35E3}"/>
              </a:ext>
            </a:extLst>
          </p:cNvPr>
          <p:cNvSpPr/>
          <p:nvPr/>
        </p:nvSpPr>
        <p:spPr>
          <a:xfrm>
            <a:off x="2163920" y="2723341"/>
            <a:ext cx="5258670" cy="1939876"/>
          </a:xfrm>
          <a:prstGeom prst="roundRect">
            <a:avLst>
              <a:gd name="adj" fmla="val 16667"/>
            </a:avLst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700" dirty="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fav_color_dict </a:t>
            </a:r>
            <a:r>
              <a:rPr lang="en" sz="1700" b="1" dirty="0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=</a:t>
            </a:r>
            <a:r>
              <a:rPr lang="en" sz="1700" dirty="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{</a:t>
            </a:r>
            <a:r>
              <a:rPr lang="en" sz="1700" dirty="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"asalguer"</a:t>
            </a:r>
            <a:r>
              <a:rPr lang="en" sz="1700" dirty="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: </a:t>
            </a:r>
            <a:r>
              <a:rPr lang="en" sz="1700" dirty="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"blue"</a:t>
            </a:r>
            <a:r>
              <a:rPr lang="en" sz="1700" dirty="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700" dirty="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		</a:t>
            </a:r>
            <a:r>
              <a:rPr lang="en" sz="1700" dirty="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"jamespw"</a:t>
            </a:r>
            <a:r>
              <a:rPr lang="en" sz="1700" dirty="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: </a:t>
            </a:r>
            <a:r>
              <a:rPr lang="en" sz="1700" dirty="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"green"</a:t>
            </a:r>
            <a:r>
              <a:rPr lang="en" sz="1700" dirty="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700" dirty="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		"danimaor"</a:t>
            </a:r>
            <a:r>
              <a:rPr lang="en" sz="1700" dirty="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: </a:t>
            </a:r>
            <a:r>
              <a:rPr lang="en" sz="1700" dirty="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"purple"</a:t>
            </a:r>
            <a:r>
              <a:rPr lang="en" sz="1700" dirty="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700" dirty="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		"kellenx"</a:t>
            </a:r>
            <a:r>
              <a:rPr lang="en" sz="1700" dirty="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: </a:t>
            </a:r>
            <a:r>
              <a:rPr lang="en" sz="1700" dirty="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"blue"</a:t>
            </a:r>
            <a:r>
              <a:rPr lang="en" sz="1700" dirty="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700" dirty="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		"guyzur"</a:t>
            </a:r>
            <a:r>
              <a:rPr lang="en" sz="1700" dirty="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: </a:t>
            </a:r>
            <a:r>
              <a:rPr lang="en" sz="1700" dirty="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"purple"</a:t>
            </a:r>
            <a:r>
              <a:rPr lang="en" sz="1700" dirty="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700" dirty="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		"vatray"</a:t>
            </a:r>
            <a:r>
              <a:rPr lang="en" sz="1700" dirty="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: </a:t>
            </a:r>
            <a:r>
              <a:rPr lang="en" sz="1700" dirty="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"gold"</a:t>
            </a:r>
            <a:r>
              <a:rPr lang="en" sz="1700" dirty="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}</a:t>
            </a:r>
            <a:endParaRPr sz="1700" dirty="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</p:txBody>
      </p:sp>
      <p:grpSp>
        <p:nvGrpSpPr>
          <p:cNvPr id="3" name="Google Shape;472;g3f526d29b12_0_745">
            <a:extLst>
              <a:ext uri="{FF2B5EF4-FFF2-40B4-BE49-F238E27FC236}">
                <a16:creationId xmlns:a16="http://schemas.microsoft.com/office/drawing/2014/main" id="{6F0F1870-7E34-07A8-51F0-7FE25433181C}"/>
              </a:ext>
            </a:extLst>
          </p:cNvPr>
          <p:cNvGrpSpPr/>
          <p:nvPr/>
        </p:nvGrpSpPr>
        <p:grpSpPr>
          <a:xfrm>
            <a:off x="6299624" y="2054115"/>
            <a:ext cx="1647900" cy="1119409"/>
            <a:chOff x="6135350" y="2260441"/>
            <a:chExt cx="1647900" cy="1119409"/>
          </a:xfrm>
        </p:grpSpPr>
        <p:sp>
          <p:nvSpPr>
            <p:cNvPr id="4" name="Google Shape;473;g3f526d29b12_0_745">
              <a:extLst>
                <a:ext uri="{FF2B5EF4-FFF2-40B4-BE49-F238E27FC236}">
                  <a16:creationId xmlns:a16="http://schemas.microsoft.com/office/drawing/2014/main" id="{D1C18554-C207-BC47-5717-A1616FEE8880}"/>
                </a:ext>
              </a:extLst>
            </p:cNvPr>
            <p:cNvSpPr/>
            <p:nvPr/>
          </p:nvSpPr>
          <p:spPr>
            <a:xfrm>
              <a:off x="6135350" y="3111950"/>
              <a:ext cx="760500" cy="267900"/>
            </a:xfrm>
            <a:prstGeom prst="roundRect">
              <a:avLst>
                <a:gd name="adj" fmla="val 16667"/>
              </a:avLst>
            </a:prstGeom>
            <a:noFill/>
            <a:ln w="2857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" name="Google Shape;474;g3f526d29b12_0_745">
              <a:extLst>
                <a:ext uri="{FF2B5EF4-FFF2-40B4-BE49-F238E27FC236}">
                  <a16:creationId xmlns:a16="http://schemas.microsoft.com/office/drawing/2014/main" id="{EE3DD091-EEB7-2E34-532F-3B6FBD577B2C}"/>
                </a:ext>
              </a:extLst>
            </p:cNvPr>
            <p:cNvSpPr txBox="1"/>
            <p:nvPr/>
          </p:nvSpPr>
          <p:spPr>
            <a:xfrm>
              <a:off x="6895850" y="2260441"/>
              <a:ext cx="887400" cy="4464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spAutoFit/>
            </a:bodyPr>
            <a:lstStyle/>
            <a:p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700" b="1" i="1" dirty="0">
                  <a:solidFill>
                    <a:schemeClr val="accent1"/>
                  </a:solidFill>
                  <a:latin typeface="Calibri"/>
                  <a:ea typeface="Calibri"/>
                  <a:cs typeface="Calibri"/>
                  <a:sym typeface="Calibri"/>
                </a:rPr>
                <a:t>value</a:t>
              </a:r>
              <a:endParaRPr sz="1700" b="1" i="1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cxnSp>
          <p:nvCxnSpPr>
            <p:cNvPr id="6" name="Google Shape;475;g3f526d29b12_0_745">
              <a:extLst>
                <a:ext uri="{FF2B5EF4-FFF2-40B4-BE49-F238E27FC236}">
                  <a16:creationId xmlns:a16="http://schemas.microsoft.com/office/drawing/2014/main" id="{ACADD25B-0C87-B53E-F49C-FD035A130BC1}"/>
                </a:ext>
              </a:extLst>
            </p:cNvPr>
            <p:cNvCxnSpPr>
              <a:stCxn id="5" idx="2"/>
              <a:endCxn id="4" idx="0"/>
            </p:cNvCxnSpPr>
            <p:nvPr/>
          </p:nvCxnSpPr>
          <p:spPr>
            <a:xfrm flipH="1">
              <a:off x="6515600" y="2706841"/>
              <a:ext cx="823950" cy="405109"/>
            </a:xfrm>
            <a:prstGeom prst="straightConnector1">
              <a:avLst/>
            </a:prstGeom>
            <a:noFill/>
            <a:ln w="19050" cap="flat" cmpd="sng">
              <a:solidFill>
                <a:schemeClr val="accent1"/>
              </a:solidFill>
              <a:prstDash val="solid"/>
              <a:round/>
              <a:headEnd type="none" w="med" len="med"/>
              <a:tailEnd type="triangle" w="med" len="med"/>
            </a:ln>
          </p:spPr>
        </p:cxnSp>
      </p:grpSp>
      <p:grpSp>
        <p:nvGrpSpPr>
          <p:cNvPr id="7" name="Google Shape;477;g3f526d29b12_0_745">
            <a:extLst>
              <a:ext uri="{FF2B5EF4-FFF2-40B4-BE49-F238E27FC236}">
                <a16:creationId xmlns:a16="http://schemas.microsoft.com/office/drawing/2014/main" id="{7CA2CE19-C2D3-A87D-300D-99CD3091D67B}"/>
              </a:ext>
            </a:extLst>
          </p:cNvPr>
          <p:cNvGrpSpPr/>
          <p:nvPr/>
        </p:nvGrpSpPr>
        <p:grpSpPr>
          <a:xfrm>
            <a:off x="4726730" y="2072537"/>
            <a:ext cx="1274725" cy="1081052"/>
            <a:chOff x="4725575" y="2298800"/>
            <a:chExt cx="1274725" cy="1081052"/>
          </a:xfrm>
        </p:grpSpPr>
        <p:sp>
          <p:nvSpPr>
            <p:cNvPr id="8" name="Google Shape;478;g3f526d29b12_0_745">
              <a:extLst>
                <a:ext uri="{FF2B5EF4-FFF2-40B4-BE49-F238E27FC236}">
                  <a16:creationId xmlns:a16="http://schemas.microsoft.com/office/drawing/2014/main" id="{4899B871-5AF5-758E-368D-6C3F4A6264ED}"/>
                </a:ext>
              </a:extLst>
            </p:cNvPr>
            <p:cNvSpPr/>
            <p:nvPr/>
          </p:nvSpPr>
          <p:spPr>
            <a:xfrm>
              <a:off x="4725575" y="3111952"/>
              <a:ext cx="1150800" cy="267900"/>
            </a:xfrm>
            <a:prstGeom prst="roundRect">
              <a:avLst>
                <a:gd name="adj" fmla="val 16667"/>
              </a:avLst>
            </a:prstGeom>
            <a:noFill/>
            <a:ln w="2857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" name="Google Shape;479;g3f526d29b12_0_745">
              <a:extLst>
                <a:ext uri="{FF2B5EF4-FFF2-40B4-BE49-F238E27FC236}">
                  <a16:creationId xmlns:a16="http://schemas.microsoft.com/office/drawing/2014/main" id="{060A05F2-FED7-B641-8CB2-972B1CFA6B82}"/>
                </a:ext>
              </a:extLst>
            </p:cNvPr>
            <p:cNvSpPr txBox="1"/>
            <p:nvPr/>
          </p:nvSpPr>
          <p:spPr>
            <a:xfrm>
              <a:off x="5451600" y="2298800"/>
              <a:ext cx="548700" cy="4464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spAutoFit/>
            </a:bodyPr>
            <a:lstStyle/>
            <a:p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700" b="1" i="1">
                  <a:solidFill>
                    <a:schemeClr val="accent1"/>
                  </a:solidFill>
                  <a:latin typeface="Calibri"/>
                  <a:ea typeface="Calibri"/>
                  <a:cs typeface="Calibri"/>
                  <a:sym typeface="Calibri"/>
                </a:rPr>
                <a:t>key</a:t>
              </a:r>
              <a:endParaRPr sz="1700" b="1" i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cxnSp>
          <p:nvCxnSpPr>
            <p:cNvPr id="10" name="Google Shape;480;g3f526d29b12_0_745">
              <a:extLst>
                <a:ext uri="{FF2B5EF4-FFF2-40B4-BE49-F238E27FC236}">
                  <a16:creationId xmlns:a16="http://schemas.microsoft.com/office/drawing/2014/main" id="{12755F84-B5A5-A7D8-C64B-39949A851588}"/>
                </a:ext>
              </a:extLst>
            </p:cNvPr>
            <p:cNvCxnSpPr>
              <a:stCxn id="9" idx="2"/>
              <a:endCxn id="8" idx="0"/>
            </p:cNvCxnSpPr>
            <p:nvPr/>
          </p:nvCxnSpPr>
          <p:spPr>
            <a:xfrm flipH="1">
              <a:off x="5300850" y="2745200"/>
              <a:ext cx="425100" cy="366900"/>
            </a:xfrm>
            <a:prstGeom prst="straightConnector1">
              <a:avLst/>
            </a:prstGeom>
            <a:noFill/>
            <a:ln w="19050" cap="flat" cmpd="sng">
              <a:solidFill>
                <a:schemeClr val="accent1"/>
              </a:solidFill>
              <a:prstDash val="solid"/>
              <a:round/>
              <a:headEnd type="none" w="med" len="med"/>
              <a:tailEnd type="triangle" w="med" len="med"/>
            </a:ln>
          </p:spPr>
        </p:cxn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2" name="Google Shape;502;g3f526d29b12_0_775"/>
          <p:cNvSpPr txBox="1">
            <a:spLocks noGrp="1"/>
          </p:cNvSpPr>
          <p:nvPr>
            <p:ph type="title"/>
          </p:nvPr>
        </p:nvSpPr>
        <p:spPr>
          <a:xfrm>
            <a:off x="311700" y="281921"/>
            <a:ext cx="8520600" cy="70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 Dictionary maps Keys to Values</a:t>
            </a:r>
            <a:endParaRPr/>
          </a:p>
        </p:txBody>
      </p:sp>
      <p:sp>
        <p:nvSpPr>
          <p:cNvPr id="503" name="Google Shape;503;g3f526d29b12_0_775"/>
          <p:cNvSpPr txBox="1">
            <a:spLocks noGrp="1"/>
          </p:cNvSpPr>
          <p:nvPr>
            <p:ph type="body" idx="1"/>
          </p:nvPr>
        </p:nvSpPr>
        <p:spPr>
          <a:xfrm>
            <a:off x="311700" y="784425"/>
            <a:ext cx="8520600" cy="2070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 b="1" dirty="0"/>
              <a:t>Keys</a:t>
            </a:r>
            <a:r>
              <a:rPr lang="en" dirty="0"/>
              <a:t>:</a:t>
            </a:r>
            <a:endParaRPr dirty="0"/>
          </a:p>
          <a:p>
            <a:pPr marL="914400" lvl="1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○"/>
            </a:pPr>
            <a:r>
              <a:rPr lang="en" dirty="0"/>
              <a:t>Must be unique! No duplicate keys! </a:t>
            </a:r>
            <a:endParaRPr dirty="0"/>
          </a:p>
          <a:p>
            <a:pPr marL="914400" lvl="1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○"/>
            </a:pPr>
            <a:r>
              <a:rPr lang="en" dirty="0"/>
              <a:t>Must be an </a:t>
            </a:r>
            <a:r>
              <a:rPr lang="en" i="1" dirty="0"/>
              <a:t>immutable </a:t>
            </a:r>
            <a:r>
              <a:rPr lang="en" dirty="0"/>
              <a:t>type (e.g. integer, float, string)</a:t>
            </a:r>
            <a:endParaRPr dirty="0"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 b="1" dirty="0"/>
              <a:t>Values</a:t>
            </a:r>
            <a:r>
              <a:rPr lang="en" dirty="0"/>
              <a:t>:</a:t>
            </a:r>
            <a:endParaRPr dirty="0"/>
          </a:p>
          <a:p>
            <a:pPr marL="914400" lvl="1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○"/>
            </a:pPr>
            <a:r>
              <a:rPr lang="en" dirty="0"/>
              <a:t>Do not need to be unique, can have duplicate values</a:t>
            </a:r>
            <a:endParaRPr dirty="0"/>
          </a:p>
          <a:p>
            <a:pPr marL="914400" lvl="1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○"/>
            </a:pPr>
            <a:r>
              <a:rPr lang="en" dirty="0"/>
              <a:t>Can be any type</a:t>
            </a:r>
            <a:endParaRPr dirty="0"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endParaRPr dirty="0"/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endParaRPr dirty="0"/>
          </a:p>
        </p:txBody>
      </p:sp>
      <p:sp>
        <p:nvSpPr>
          <p:cNvPr id="508" name="Google Shape;508;g3f526d29b12_0_77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13</a:t>
            </a:fld>
            <a:endParaRPr/>
          </a:p>
        </p:txBody>
      </p:sp>
      <p:sp>
        <p:nvSpPr>
          <p:cNvPr id="2" name="Google Shape;471;g3f526d29b12_0_745">
            <a:extLst>
              <a:ext uri="{FF2B5EF4-FFF2-40B4-BE49-F238E27FC236}">
                <a16:creationId xmlns:a16="http://schemas.microsoft.com/office/drawing/2014/main" id="{E9D0C85C-70CD-3248-2F26-7A00CE15D29F}"/>
              </a:ext>
            </a:extLst>
          </p:cNvPr>
          <p:cNvSpPr/>
          <p:nvPr/>
        </p:nvSpPr>
        <p:spPr>
          <a:xfrm>
            <a:off x="3001721" y="2798113"/>
            <a:ext cx="5258670" cy="1939876"/>
          </a:xfrm>
          <a:prstGeom prst="roundRect">
            <a:avLst>
              <a:gd name="adj" fmla="val 16667"/>
            </a:avLst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700" dirty="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fav_color_dict </a:t>
            </a:r>
            <a:r>
              <a:rPr lang="en" sz="1700" b="1" dirty="0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=</a:t>
            </a:r>
            <a:r>
              <a:rPr lang="en" sz="1700" dirty="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{</a:t>
            </a:r>
            <a:r>
              <a:rPr lang="en" sz="1700" dirty="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"asalguer"</a:t>
            </a:r>
            <a:r>
              <a:rPr lang="en" sz="1700" dirty="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: </a:t>
            </a:r>
            <a:r>
              <a:rPr lang="en" sz="1700" dirty="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"blue"</a:t>
            </a:r>
            <a:r>
              <a:rPr lang="en" sz="1700" dirty="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700" dirty="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		</a:t>
            </a:r>
            <a:r>
              <a:rPr lang="en" sz="1700" dirty="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"jamespw"</a:t>
            </a:r>
            <a:r>
              <a:rPr lang="en" sz="1700" dirty="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: </a:t>
            </a:r>
            <a:r>
              <a:rPr lang="en" sz="1700" dirty="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"green"</a:t>
            </a:r>
            <a:r>
              <a:rPr lang="en" sz="1700" dirty="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700" dirty="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		"danimaor"</a:t>
            </a:r>
            <a:r>
              <a:rPr lang="en" sz="1700" dirty="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: </a:t>
            </a:r>
            <a:r>
              <a:rPr lang="en" sz="1700" dirty="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"purple"</a:t>
            </a:r>
            <a:r>
              <a:rPr lang="en" sz="1700" dirty="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700" dirty="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		"kellenx"</a:t>
            </a:r>
            <a:r>
              <a:rPr lang="en" sz="1700" dirty="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: </a:t>
            </a:r>
            <a:r>
              <a:rPr lang="en" sz="1700" dirty="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"blue"</a:t>
            </a:r>
            <a:r>
              <a:rPr lang="en" sz="1700" dirty="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700" dirty="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		"guyzur"</a:t>
            </a:r>
            <a:r>
              <a:rPr lang="en" sz="1700" dirty="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: </a:t>
            </a:r>
            <a:r>
              <a:rPr lang="en" sz="1700" dirty="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"purple"</a:t>
            </a:r>
            <a:r>
              <a:rPr lang="en" sz="1700" dirty="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700" dirty="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		"vatray"</a:t>
            </a:r>
            <a:r>
              <a:rPr lang="en" sz="1700" dirty="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: </a:t>
            </a:r>
            <a:r>
              <a:rPr lang="en" sz="1700" dirty="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"gold"</a:t>
            </a:r>
            <a:r>
              <a:rPr lang="en" sz="1700" dirty="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}</a:t>
            </a:r>
            <a:endParaRPr sz="1700" dirty="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</p:txBody>
      </p:sp>
      <p:grpSp>
        <p:nvGrpSpPr>
          <p:cNvPr id="3" name="Google Shape;472;g3f526d29b12_0_745">
            <a:extLst>
              <a:ext uri="{FF2B5EF4-FFF2-40B4-BE49-F238E27FC236}">
                <a16:creationId xmlns:a16="http://schemas.microsoft.com/office/drawing/2014/main" id="{EFA377DF-FDC5-29CE-AA10-7F13E02C5E99}"/>
              </a:ext>
            </a:extLst>
          </p:cNvPr>
          <p:cNvGrpSpPr/>
          <p:nvPr/>
        </p:nvGrpSpPr>
        <p:grpSpPr>
          <a:xfrm>
            <a:off x="7137425" y="2128887"/>
            <a:ext cx="1647900" cy="1119409"/>
            <a:chOff x="6135350" y="2260441"/>
            <a:chExt cx="1647900" cy="1119409"/>
          </a:xfrm>
        </p:grpSpPr>
        <p:sp>
          <p:nvSpPr>
            <p:cNvPr id="4" name="Google Shape;473;g3f526d29b12_0_745">
              <a:extLst>
                <a:ext uri="{FF2B5EF4-FFF2-40B4-BE49-F238E27FC236}">
                  <a16:creationId xmlns:a16="http://schemas.microsoft.com/office/drawing/2014/main" id="{CF465893-ED1E-C901-4EA7-E78372227B95}"/>
                </a:ext>
              </a:extLst>
            </p:cNvPr>
            <p:cNvSpPr/>
            <p:nvPr/>
          </p:nvSpPr>
          <p:spPr>
            <a:xfrm>
              <a:off x="6135350" y="3111950"/>
              <a:ext cx="760500" cy="267900"/>
            </a:xfrm>
            <a:prstGeom prst="roundRect">
              <a:avLst>
                <a:gd name="adj" fmla="val 16667"/>
              </a:avLst>
            </a:prstGeom>
            <a:noFill/>
            <a:ln w="2857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" name="Google Shape;474;g3f526d29b12_0_745">
              <a:extLst>
                <a:ext uri="{FF2B5EF4-FFF2-40B4-BE49-F238E27FC236}">
                  <a16:creationId xmlns:a16="http://schemas.microsoft.com/office/drawing/2014/main" id="{5237D692-4105-B56E-FC62-E8417E25C2B6}"/>
                </a:ext>
              </a:extLst>
            </p:cNvPr>
            <p:cNvSpPr txBox="1"/>
            <p:nvPr/>
          </p:nvSpPr>
          <p:spPr>
            <a:xfrm>
              <a:off x="6895850" y="2260441"/>
              <a:ext cx="887400" cy="4464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spAutoFit/>
            </a:bodyPr>
            <a:lstStyle/>
            <a:p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700" b="1" i="1" dirty="0">
                  <a:solidFill>
                    <a:schemeClr val="accent1"/>
                  </a:solidFill>
                  <a:latin typeface="Calibri"/>
                  <a:ea typeface="Calibri"/>
                  <a:cs typeface="Calibri"/>
                  <a:sym typeface="Calibri"/>
                </a:rPr>
                <a:t>value</a:t>
              </a:r>
              <a:endParaRPr sz="1700" b="1" i="1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cxnSp>
          <p:nvCxnSpPr>
            <p:cNvPr id="6" name="Google Shape;475;g3f526d29b12_0_745">
              <a:extLst>
                <a:ext uri="{FF2B5EF4-FFF2-40B4-BE49-F238E27FC236}">
                  <a16:creationId xmlns:a16="http://schemas.microsoft.com/office/drawing/2014/main" id="{B7BDA300-8C02-04DF-70D7-98762A0509B1}"/>
                </a:ext>
              </a:extLst>
            </p:cNvPr>
            <p:cNvCxnSpPr>
              <a:stCxn id="5" idx="2"/>
              <a:endCxn id="4" idx="0"/>
            </p:cNvCxnSpPr>
            <p:nvPr/>
          </p:nvCxnSpPr>
          <p:spPr>
            <a:xfrm flipH="1">
              <a:off x="6515600" y="2706841"/>
              <a:ext cx="823950" cy="405109"/>
            </a:xfrm>
            <a:prstGeom prst="straightConnector1">
              <a:avLst/>
            </a:prstGeom>
            <a:noFill/>
            <a:ln w="19050" cap="flat" cmpd="sng">
              <a:solidFill>
                <a:schemeClr val="accent1"/>
              </a:solidFill>
              <a:prstDash val="solid"/>
              <a:round/>
              <a:headEnd type="none" w="med" len="med"/>
              <a:tailEnd type="triangle" w="med" len="med"/>
            </a:ln>
          </p:spPr>
        </p:cxnSp>
      </p:grpSp>
      <p:grpSp>
        <p:nvGrpSpPr>
          <p:cNvPr id="7" name="Google Shape;477;g3f526d29b12_0_745">
            <a:extLst>
              <a:ext uri="{FF2B5EF4-FFF2-40B4-BE49-F238E27FC236}">
                <a16:creationId xmlns:a16="http://schemas.microsoft.com/office/drawing/2014/main" id="{C2505257-F1BA-FC02-64F8-6913F91C332E}"/>
              </a:ext>
            </a:extLst>
          </p:cNvPr>
          <p:cNvGrpSpPr/>
          <p:nvPr/>
        </p:nvGrpSpPr>
        <p:grpSpPr>
          <a:xfrm>
            <a:off x="5564531" y="2147309"/>
            <a:ext cx="1274725" cy="1081052"/>
            <a:chOff x="4725575" y="2298800"/>
            <a:chExt cx="1274725" cy="1081052"/>
          </a:xfrm>
        </p:grpSpPr>
        <p:sp>
          <p:nvSpPr>
            <p:cNvPr id="8" name="Google Shape;478;g3f526d29b12_0_745">
              <a:extLst>
                <a:ext uri="{FF2B5EF4-FFF2-40B4-BE49-F238E27FC236}">
                  <a16:creationId xmlns:a16="http://schemas.microsoft.com/office/drawing/2014/main" id="{C06B5C8B-E556-C00D-C362-A034D5B4671F}"/>
                </a:ext>
              </a:extLst>
            </p:cNvPr>
            <p:cNvSpPr/>
            <p:nvPr/>
          </p:nvSpPr>
          <p:spPr>
            <a:xfrm>
              <a:off x="4725575" y="3111952"/>
              <a:ext cx="1150800" cy="267900"/>
            </a:xfrm>
            <a:prstGeom prst="roundRect">
              <a:avLst>
                <a:gd name="adj" fmla="val 16667"/>
              </a:avLst>
            </a:prstGeom>
            <a:noFill/>
            <a:ln w="2857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" name="Google Shape;479;g3f526d29b12_0_745">
              <a:extLst>
                <a:ext uri="{FF2B5EF4-FFF2-40B4-BE49-F238E27FC236}">
                  <a16:creationId xmlns:a16="http://schemas.microsoft.com/office/drawing/2014/main" id="{B579CF30-9737-1FD9-3BAA-8CEB8AC8DA8E}"/>
                </a:ext>
              </a:extLst>
            </p:cNvPr>
            <p:cNvSpPr txBox="1"/>
            <p:nvPr/>
          </p:nvSpPr>
          <p:spPr>
            <a:xfrm>
              <a:off x="5451600" y="2298800"/>
              <a:ext cx="548700" cy="4464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spAutoFit/>
            </a:bodyPr>
            <a:lstStyle/>
            <a:p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700" b="1" i="1">
                  <a:solidFill>
                    <a:schemeClr val="accent1"/>
                  </a:solidFill>
                  <a:latin typeface="Calibri"/>
                  <a:ea typeface="Calibri"/>
                  <a:cs typeface="Calibri"/>
                  <a:sym typeface="Calibri"/>
                </a:rPr>
                <a:t>key</a:t>
              </a:r>
              <a:endParaRPr sz="1700" b="1" i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cxnSp>
          <p:nvCxnSpPr>
            <p:cNvPr id="10" name="Google Shape;480;g3f526d29b12_0_745">
              <a:extLst>
                <a:ext uri="{FF2B5EF4-FFF2-40B4-BE49-F238E27FC236}">
                  <a16:creationId xmlns:a16="http://schemas.microsoft.com/office/drawing/2014/main" id="{F16475BA-3DB4-27AE-764A-12445C04B2A6}"/>
                </a:ext>
              </a:extLst>
            </p:cNvPr>
            <p:cNvCxnSpPr>
              <a:stCxn id="9" idx="2"/>
              <a:endCxn id="8" idx="0"/>
            </p:cNvCxnSpPr>
            <p:nvPr/>
          </p:nvCxnSpPr>
          <p:spPr>
            <a:xfrm flipH="1">
              <a:off x="5300850" y="2745200"/>
              <a:ext cx="425100" cy="366900"/>
            </a:xfrm>
            <a:prstGeom prst="straightConnector1">
              <a:avLst/>
            </a:prstGeom>
            <a:noFill/>
            <a:ln w="19050" cap="flat" cmpd="sng">
              <a:solidFill>
                <a:schemeClr val="accent1"/>
              </a:solidFill>
              <a:prstDash val="solid"/>
              <a:round/>
              <a:headEnd type="none" w="med" len="med"/>
              <a:tailEnd type="triangle" w="med" len="med"/>
            </a:ln>
          </p:spPr>
        </p:cxn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7" name="Google Shape;517;g3f526d29b12_0_790"/>
          <p:cNvSpPr txBox="1">
            <a:spLocks noGrp="1"/>
          </p:cNvSpPr>
          <p:nvPr>
            <p:ph type="title"/>
          </p:nvPr>
        </p:nvSpPr>
        <p:spPr>
          <a:xfrm>
            <a:off x="311700" y="281921"/>
            <a:ext cx="8520600" cy="70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Creating Dictionaries</a:t>
            </a:r>
            <a:endParaRPr/>
          </a:p>
        </p:txBody>
      </p:sp>
      <p:sp>
        <p:nvSpPr>
          <p:cNvPr id="518" name="Google Shape;518;g3f526d29b12_0_790"/>
          <p:cNvSpPr txBox="1">
            <a:spLocks noGrp="1"/>
          </p:cNvSpPr>
          <p:nvPr>
            <p:ph type="body" idx="1"/>
          </p:nvPr>
        </p:nvSpPr>
        <p:spPr>
          <a:xfrm>
            <a:off x="311700" y="1050525"/>
            <a:ext cx="8520600" cy="3549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endParaRPr/>
          </a:p>
        </p:txBody>
      </p:sp>
      <p:sp>
        <p:nvSpPr>
          <p:cNvPr id="519" name="Google Shape;519;g3f526d29b12_0_790"/>
          <p:cNvSpPr/>
          <p:nvPr/>
        </p:nvSpPr>
        <p:spPr>
          <a:xfrm>
            <a:off x="452050" y="1050525"/>
            <a:ext cx="8206500" cy="3118800"/>
          </a:xfrm>
          <a:prstGeom prst="roundRect">
            <a:avLst>
              <a:gd name="adj" fmla="val 16667"/>
            </a:avLst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7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fav_color </a:t>
            </a:r>
            <a:r>
              <a:rPr lang="en" sz="1700" b="1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=</a:t>
            </a:r>
            <a:r>
              <a:rPr lang="en" sz="17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{</a:t>
            </a:r>
            <a:r>
              <a:rPr lang="en" sz="170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"asalguer"</a:t>
            </a:r>
            <a:r>
              <a:rPr lang="en" sz="17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: </a:t>
            </a:r>
            <a:r>
              <a:rPr lang="en" sz="170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"blue"</a:t>
            </a:r>
            <a:r>
              <a:rPr lang="en" sz="17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 </a:t>
            </a:r>
            <a:r>
              <a:rPr lang="en" sz="170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"jamespw"</a:t>
            </a:r>
            <a:r>
              <a:rPr lang="en" sz="17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: </a:t>
            </a:r>
            <a:r>
              <a:rPr lang="en" sz="170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"green"</a:t>
            </a:r>
            <a:r>
              <a:rPr lang="en" sz="17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</a:t>
            </a:r>
            <a:endParaRPr sz="170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914400" lvl="0" indent="45720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7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 </a:t>
            </a:r>
            <a:r>
              <a:rPr lang="en" sz="170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"danimaor"</a:t>
            </a:r>
            <a:r>
              <a:rPr lang="en" sz="17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: </a:t>
            </a:r>
            <a:r>
              <a:rPr lang="en" sz="170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"purple"</a:t>
            </a:r>
            <a:r>
              <a:rPr lang="en" sz="17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 </a:t>
            </a:r>
            <a:r>
              <a:rPr lang="en" sz="170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"kellenx"</a:t>
            </a:r>
            <a:r>
              <a:rPr lang="en" sz="17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: </a:t>
            </a:r>
            <a:r>
              <a:rPr lang="en" sz="170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"blue"</a:t>
            </a:r>
            <a:r>
              <a:rPr lang="en" sz="17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</a:t>
            </a:r>
            <a:endParaRPr sz="170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914400" lvl="0" indent="45720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7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 </a:t>
            </a:r>
            <a:r>
              <a:rPr lang="en" sz="170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"guyzur"</a:t>
            </a:r>
            <a:r>
              <a:rPr lang="en" sz="17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: </a:t>
            </a:r>
            <a:r>
              <a:rPr lang="en" sz="170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"purple"</a:t>
            </a:r>
            <a:r>
              <a:rPr lang="en" sz="17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 </a:t>
            </a:r>
            <a:r>
              <a:rPr lang="en" sz="170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"vatray"</a:t>
            </a:r>
            <a:r>
              <a:rPr lang="en" sz="17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: </a:t>
            </a:r>
            <a:r>
              <a:rPr lang="en" sz="170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"gold"</a:t>
            </a:r>
            <a:r>
              <a:rPr lang="en" sz="17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}</a:t>
            </a:r>
            <a:endParaRPr sz="170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914400" lvl="0" indent="457200" algn="l" rtl="0">
              <a:spcBef>
                <a:spcPts val="0"/>
              </a:spcBef>
              <a:spcAft>
                <a:spcPts val="0"/>
              </a:spcAft>
              <a:buNone/>
            </a:pPr>
            <a:endParaRPr sz="170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7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squares </a:t>
            </a:r>
            <a:r>
              <a:rPr lang="en" sz="1700" b="1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=</a:t>
            </a:r>
            <a:r>
              <a:rPr lang="en" sz="17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{</a:t>
            </a:r>
            <a:r>
              <a:rPr lang="en" sz="17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2</a:t>
            </a:r>
            <a:r>
              <a:rPr lang="en" sz="17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:</a:t>
            </a:r>
            <a:r>
              <a:rPr lang="en" sz="17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 4, 3</a:t>
            </a:r>
            <a:r>
              <a:rPr lang="en" sz="17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:</a:t>
            </a:r>
            <a:r>
              <a:rPr lang="en" sz="17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 9, 5</a:t>
            </a:r>
            <a:r>
              <a:rPr lang="en" sz="17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:</a:t>
            </a:r>
            <a:r>
              <a:rPr lang="en" sz="17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 25, -5</a:t>
            </a:r>
            <a:r>
              <a:rPr lang="en" sz="17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:</a:t>
            </a:r>
            <a:r>
              <a:rPr lang="en" sz="17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 25, -2</a:t>
            </a:r>
            <a:r>
              <a:rPr lang="en" sz="17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:</a:t>
            </a:r>
            <a:r>
              <a:rPr lang="en" sz="17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 4, -3</a:t>
            </a:r>
            <a:r>
              <a:rPr lang="en" sz="17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:</a:t>
            </a:r>
            <a:r>
              <a:rPr lang="en" sz="17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 9</a:t>
            </a:r>
            <a:r>
              <a:rPr lang="en" sz="17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}</a:t>
            </a:r>
            <a:endParaRPr sz="170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70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7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atomic_number </a:t>
            </a:r>
            <a:r>
              <a:rPr lang="en" sz="1700" b="1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=</a:t>
            </a:r>
            <a:r>
              <a:rPr lang="en" sz="17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{</a:t>
            </a:r>
            <a:r>
              <a:rPr lang="en" sz="170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"H"</a:t>
            </a:r>
            <a:r>
              <a:rPr lang="en" sz="17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: </a:t>
            </a:r>
            <a:r>
              <a:rPr lang="en" sz="17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1</a:t>
            </a:r>
            <a:r>
              <a:rPr lang="en" sz="17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 </a:t>
            </a:r>
            <a:r>
              <a:rPr lang="en" sz="170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"Fe"</a:t>
            </a:r>
            <a:r>
              <a:rPr lang="en" sz="17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: </a:t>
            </a:r>
            <a:r>
              <a:rPr lang="en" sz="17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26</a:t>
            </a:r>
            <a:r>
              <a:rPr lang="en" sz="17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 </a:t>
            </a:r>
            <a:r>
              <a:rPr lang="en" sz="170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"Au"</a:t>
            </a:r>
            <a:r>
              <a:rPr lang="en" sz="17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: </a:t>
            </a:r>
            <a:r>
              <a:rPr lang="en" sz="17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79</a:t>
            </a:r>
            <a:r>
              <a:rPr lang="en" sz="17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}</a:t>
            </a:r>
            <a:endParaRPr sz="170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70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7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food_price </a:t>
            </a:r>
            <a:r>
              <a:rPr lang="en" sz="1700" b="1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=</a:t>
            </a:r>
            <a:r>
              <a:rPr lang="en" sz="17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{</a:t>
            </a:r>
            <a:r>
              <a:rPr lang="en" sz="170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"Taco"</a:t>
            </a:r>
            <a:r>
              <a:rPr lang="en" sz="17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: </a:t>
            </a:r>
            <a:r>
              <a:rPr lang="en" sz="17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3.25</a:t>
            </a:r>
            <a:r>
              <a:rPr lang="en" sz="17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 </a:t>
            </a:r>
            <a:r>
              <a:rPr lang="en" sz="170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"Burrito"</a:t>
            </a:r>
            <a:r>
              <a:rPr lang="en" sz="17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: </a:t>
            </a:r>
            <a:r>
              <a:rPr lang="en" sz="17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7.5</a:t>
            </a:r>
            <a:r>
              <a:rPr lang="en" sz="17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 </a:t>
            </a:r>
            <a:br>
              <a:rPr lang="en" sz="17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</a:br>
            <a:r>
              <a:rPr lang="en" sz="17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				</a:t>
            </a:r>
            <a:r>
              <a:rPr lang="en" sz="170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"Chips"</a:t>
            </a:r>
            <a:r>
              <a:rPr lang="en" sz="17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: </a:t>
            </a:r>
            <a:r>
              <a:rPr lang="en" sz="17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2</a:t>
            </a:r>
            <a:r>
              <a:rPr lang="en" sz="17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 </a:t>
            </a:r>
            <a:r>
              <a:rPr lang="en" sz="170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"Guac</a:t>
            </a:r>
            <a:r>
              <a:rPr lang="en" sz="17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": </a:t>
            </a:r>
            <a:r>
              <a:rPr lang="en" sz="17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4.75</a:t>
            </a:r>
            <a:r>
              <a:rPr lang="en" sz="17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}</a:t>
            </a:r>
            <a:endParaRPr sz="170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</p:txBody>
      </p:sp>
      <p:sp>
        <p:nvSpPr>
          <p:cNvPr id="520" name="Google Shape;520;g3f526d29b12_0_790"/>
          <p:cNvSpPr/>
          <p:nvPr/>
        </p:nvSpPr>
        <p:spPr>
          <a:xfrm>
            <a:off x="5568663" y="315375"/>
            <a:ext cx="2181000" cy="640500"/>
          </a:xfrm>
          <a:prstGeom prst="roundRect">
            <a:avLst>
              <a:gd name="adj" fmla="val 16667"/>
            </a:avLst>
          </a:prstGeom>
          <a:solidFill>
            <a:srgbClr val="3A4C7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b="1" u="sng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Python Tutor</a:t>
            </a:r>
            <a:endParaRPr sz="2400" b="1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21" name="Google Shape;521;g3f526d29b12_0_79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14</a:t>
            </a:fld>
            <a:endParaRPr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6" name="Google Shape;526;g3f526d29b12_0_798"/>
          <p:cNvSpPr txBox="1">
            <a:spLocks noGrp="1"/>
          </p:cNvSpPr>
          <p:nvPr>
            <p:ph type="title"/>
          </p:nvPr>
        </p:nvSpPr>
        <p:spPr>
          <a:xfrm>
            <a:off x="311700" y="281921"/>
            <a:ext cx="8520600" cy="70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Asking for the Value that goes with a Key</a:t>
            </a:r>
            <a:endParaRPr/>
          </a:p>
        </p:txBody>
      </p:sp>
      <p:sp>
        <p:nvSpPr>
          <p:cNvPr id="527" name="Google Shape;527;g3f526d29b12_0_798"/>
          <p:cNvSpPr txBox="1">
            <a:spLocks noGrp="1"/>
          </p:cNvSpPr>
          <p:nvPr>
            <p:ph type="body" idx="1"/>
          </p:nvPr>
        </p:nvSpPr>
        <p:spPr>
          <a:xfrm>
            <a:off x="311700" y="821925"/>
            <a:ext cx="8520600" cy="939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We can look up the </a:t>
            </a:r>
            <a:r>
              <a:rPr lang="en" b="1"/>
              <a:t>value </a:t>
            </a:r>
            <a:r>
              <a:rPr lang="en"/>
              <a:t>that goes with a key, with an expression like this:</a:t>
            </a:r>
            <a:endParaRPr/>
          </a:p>
          <a:p>
            <a:pPr marL="45720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r>
              <a:rPr lang="en" b="1">
                <a:latin typeface="Roboto Mono"/>
                <a:ea typeface="Roboto Mono"/>
                <a:cs typeface="Roboto Mono"/>
                <a:sym typeface="Roboto Mono"/>
              </a:rPr>
              <a:t>dict_name[key]</a:t>
            </a:r>
            <a:endParaRPr b="1">
              <a:latin typeface="Roboto Mono"/>
              <a:ea typeface="Roboto Mono"/>
              <a:cs typeface="Roboto Mono"/>
              <a:sym typeface="Roboto Mono"/>
            </a:endParaRPr>
          </a:p>
        </p:txBody>
      </p:sp>
      <p:sp>
        <p:nvSpPr>
          <p:cNvPr id="528" name="Google Shape;528;g3f526d29b12_0_798"/>
          <p:cNvSpPr/>
          <p:nvPr/>
        </p:nvSpPr>
        <p:spPr>
          <a:xfrm>
            <a:off x="468750" y="1989525"/>
            <a:ext cx="8206500" cy="2772000"/>
          </a:xfrm>
          <a:prstGeom prst="roundRect">
            <a:avLst>
              <a:gd name="adj" fmla="val 16667"/>
            </a:avLst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7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fav_color </a:t>
            </a:r>
            <a:r>
              <a:rPr lang="en" sz="1700" b="1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=</a:t>
            </a:r>
            <a:r>
              <a:rPr lang="en" sz="17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{</a:t>
            </a:r>
            <a:r>
              <a:rPr lang="en" sz="170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"asalguer"</a:t>
            </a:r>
            <a:r>
              <a:rPr lang="en" sz="17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: </a:t>
            </a:r>
            <a:r>
              <a:rPr lang="en" sz="170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"blue"</a:t>
            </a:r>
            <a:r>
              <a:rPr lang="en" sz="17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 </a:t>
            </a:r>
            <a:r>
              <a:rPr lang="en" sz="170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"jamespw"</a:t>
            </a:r>
            <a:r>
              <a:rPr lang="en" sz="17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: </a:t>
            </a:r>
            <a:r>
              <a:rPr lang="en" sz="170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"green"</a:t>
            </a:r>
            <a:r>
              <a:rPr lang="en" sz="17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</a:t>
            </a:r>
            <a:endParaRPr sz="170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914400" lvl="0" indent="45720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7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 </a:t>
            </a:r>
            <a:r>
              <a:rPr lang="en" sz="170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"danimaor"</a:t>
            </a:r>
            <a:r>
              <a:rPr lang="en" sz="17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: </a:t>
            </a:r>
            <a:r>
              <a:rPr lang="en" sz="170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"purple"</a:t>
            </a:r>
            <a:r>
              <a:rPr lang="en" sz="17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 </a:t>
            </a:r>
            <a:r>
              <a:rPr lang="en" sz="170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"kellenx"</a:t>
            </a:r>
            <a:r>
              <a:rPr lang="en" sz="17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: </a:t>
            </a:r>
            <a:r>
              <a:rPr lang="en" sz="170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"blue"</a:t>
            </a:r>
            <a:r>
              <a:rPr lang="en" sz="17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</a:t>
            </a:r>
            <a:endParaRPr sz="170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914400" lvl="0" indent="45720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7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 </a:t>
            </a:r>
            <a:r>
              <a:rPr lang="en" sz="170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"guyzur"</a:t>
            </a:r>
            <a:r>
              <a:rPr lang="en" sz="17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: </a:t>
            </a:r>
            <a:r>
              <a:rPr lang="en" sz="170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"purple"</a:t>
            </a:r>
            <a:r>
              <a:rPr lang="en" sz="17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 </a:t>
            </a:r>
            <a:r>
              <a:rPr lang="en" sz="170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"vatray"</a:t>
            </a:r>
            <a:r>
              <a:rPr lang="en" sz="17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: </a:t>
            </a:r>
            <a:r>
              <a:rPr lang="en" sz="170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"gold"</a:t>
            </a:r>
            <a:r>
              <a:rPr lang="en" sz="17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}</a:t>
            </a:r>
            <a:endParaRPr sz="170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7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adrians_fav_color </a:t>
            </a:r>
            <a:r>
              <a:rPr lang="en" sz="1700" b="1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=</a:t>
            </a:r>
            <a:r>
              <a:rPr lang="en" sz="17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fav_color[</a:t>
            </a:r>
            <a:r>
              <a:rPr lang="en" sz="170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"asalguer"</a:t>
            </a:r>
            <a:r>
              <a:rPr lang="en" sz="17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]</a:t>
            </a:r>
            <a:endParaRPr sz="170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70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7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squares </a:t>
            </a:r>
            <a:r>
              <a:rPr lang="en" sz="1700" b="1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=</a:t>
            </a:r>
            <a:r>
              <a:rPr lang="en" sz="17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{</a:t>
            </a:r>
            <a:r>
              <a:rPr lang="en" sz="17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2</a:t>
            </a:r>
            <a:r>
              <a:rPr lang="en" sz="17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:</a:t>
            </a:r>
            <a:r>
              <a:rPr lang="en" sz="17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 4, 3</a:t>
            </a:r>
            <a:r>
              <a:rPr lang="en" sz="17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:</a:t>
            </a:r>
            <a:r>
              <a:rPr lang="en" sz="17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 9, 5</a:t>
            </a:r>
            <a:r>
              <a:rPr lang="en" sz="17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:</a:t>
            </a:r>
            <a:r>
              <a:rPr lang="en" sz="17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 25, -5</a:t>
            </a:r>
            <a:r>
              <a:rPr lang="en" sz="17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:</a:t>
            </a:r>
            <a:r>
              <a:rPr lang="en" sz="17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 25, -2</a:t>
            </a:r>
            <a:r>
              <a:rPr lang="en" sz="17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:</a:t>
            </a:r>
            <a:r>
              <a:rPr lang="en" sz="17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 4, -3</a:t>
            </a:r>
            <a:r>
              <a:rPr lang="en" sz="17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:</a:t>
            </a:r>
            <a:r>
              <a:rPr lang="en" sz="17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 9</a:t>
            </a:r>
            <a:r>
              <a:rPr lang="en" sz="17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}</a:t>
            </a:r>
            <a:endParaRPr sz="170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7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x </a:t>
            </a:r>
            <a:r>
              <a:rPr lang="en" sz="1700" b="1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=</a:t>
            </a:r>
            <a:r>
              <a:rPr lang="en" sz="17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squares[5] </a:t>
            </a:r>
            <a:r>
              <a:rPr lang="en" sz="1700" b="1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+</a:t>
            </a:r>
            <a:r>
              <a:rPr lang="en" sz="17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squares[-5]</a:t>
            </a:r>
            <a:endParaRPr sz="170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70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7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atomic_number </a:t>
            </a:r>
            <a:r>
              <a:rPr lang="en" sz="1700" b="1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=</a:t>
            </a:r>
            <a:r>
              <a:rPr lang="en" sz="17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{</a:t>
            </a:r>
            <a:r>
              <a:rPr lang="en" sz="170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"H"</a:t>
            </a:r>
            <a:r>
              <a:rPr lang="en" sz="17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: </a:t>
            </a:r>
            <a:r>
              <a:rPr lang="en" sz="17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1</a:t>
            </a:r>
            <a:r>
              <a:rPr lang="en" sz="17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 </a:t>
            </a:r>
            <a:r>
              <a:rPr lang="en" sz="170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"Fe"</a:t>
            </a:r>
            <a:r>
              <a:rPr lang="en" sz="17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: </a:t>
            </a:r>
            <a:r>
              <a:rPr lang="en" sz="17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26</a:t>
            </a:r>
            <a:r>
              <a:rPr lang="en" sz="17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 </a:t>
            </a:r>
            <a:r>
              <a:rPr lang="en" sz="170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"Au"</a:t>
            </a:r>
            <a:r>
              <a:rPr lang="en" sz="17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: </a:t>
            </a:r>
            <a:r>
              <a:rPr lang="en" sz="17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79</a:t>
            </a:r>
            <a:r>
              <a:rPr lang="en" sz="17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}</a:t>
            </a:r>
            <a:endParaRPr sz="170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7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print</a:t>
            </a:r>
            <a:r>
              <a:rPr lang="en" sz="17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(atomic_number[</a:t>
            </a:r>
            <a:r>
              <a:rPr lang="en" sz="170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"Au"</a:t>
            </a:r>
            <a:r>
              <a:rPr lang="en" sz="17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])</a:t>
            </a:r>
            <a:endParaRPr sz="170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</p:txBody>
      </p:sp>
      <p:sp>
        <p:nvSpPr>
          <p:cNvPr id="529" name="Google Shape;529;g3f526d29b12_0_798"/>
          <p:cNvSpPr/>
          <p:nvPr/>
        </p:nvSpPr>
        <p:spPr>
          <a:xfrm>
            <a:off x="6406638" y="4416325"/>
            <a:ext cx="2181000" cy="640500"/>
          </a:xfrm>
          <a:prstGeom prst="roundRect">
            <a:avLst>
              <a:gd name="adj" fmla="val 16667"/>
            </a:avLst>
          </a:prstGeom>
          <a:solidFill>
            <a:srgbClr val="3A4C7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b="1" u="sng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Python Tutor</a:t>
            </a:r>
            <a:endParaRPr sz="2400" b="1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30" name="Google Shape;530;g3f526d29b12_0_79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15</a:t>
            </a:fld>
            <a:endParaRPr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5" name="Google Shape;535;g3f526d29b12_0_806"/>
          <p:cNvSpPr txBox="1">
            <a:spLocks noGrp="1"/>
          </p:cNvSpPr>
          <p:nvPr>
            <p:ph type="title"/>
          </p:nvPr>
        </p:nvSpPr>
        <p:spPr>
          <a:xfrm>
            <a:off x="311700" y="281921"/>
            <a:ext cx="8520600" cy="70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What if a Key is not present?</a:t>
            </a:r>
            <a:endParaRPr/>
          </a:p>
        </p:txBody>
      </p:sp>
      <p:sp>
        <p:nvSpPr>
          <p:cNvPr id="536" name="Google Shape;536;g3f526d29b12_0_806"/>
          <p:cNvSpPr txBox="1">
            <a:spLocks noGrp="1"/>
          </p:cNvSpPr>
          <p:nvPr>
            <p:ph type="body" idx="1"/>
          </p:nvPr>
        </p:nvSpPr>
        <p:spPr>
          <a:xfrm>
            <a:off x="311700" y="989325"/>
            <a:ext cx="8520600" cy="517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It is a </a:t>
            </a:r>
            <a:r>
              <a:rPr lang="en">
                <a:latin typeface="Roboto Mono"/>
                <a:ea typeface="Roboto Mono"/>
                <a:cs typeface="Roboto Mono"/>
                <a:sym typeface="Roboto Mono"/>
              </a:rPr>
              <a:t>KeyError</a:t>
            </a:r>
            <a:r>
              <a:rPr lang="en"/>
              <a:t> if a key is not present in the dictionary</a:t>
            </a:r>
            <a:endParaRPr b="1">
              <a:latin typeface="Roboto Mono"/>
              <a:ea typeface="Roboto Mono"/>
              <a:cs typeface="Roboto Mono"/>
              <a:sym typeface="Roboto Mono"/>
            </a:endParaRPr>
          </a:p>
        </p:txBody>
      </p:sp>
      <p:sp>
        <p:nvSpPr>
          <p:cNvPr id="537" name="Google Shape;537;g3f526d29b12_0_806"/>
          <p:cNvSpPr/>
          <p:nvPr/>
        </p:nvSpPr>
        <p:spPr>
          <a:xfrm>
            <a:off x="468750" y="1904225"/>
            <a:ext cx="8206500" cy="2361600"/>
          </a:xfrm>
          <a:prstGeom prst="roundRect">
            <a:avLst>
              <a:gd name="adj" fmla="val 16667"/>
            </a:avLst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7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fav_color </a:t>
            </a:r>
            <a:r>
              <a:rPr lang="en" sz="1700" b="1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=</a:t>
            </a:r>
            <a:r>
              <a:rPr lang="en" sz="17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{</a:t>
            </a:r>
            <a:r>
              <a:rPr lang="en" sz="170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"asalguer"</a:t>
            </a:r>
            <a:r>
              <a:rPr lang="en" sz="17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: </a:t>
            </a:r>
            <a:r>
              <a:rPr lang="en" sz="170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"blue"</a:t>
            </a:r>
            <a:r>
              <a:rPr lang="en" sz="17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 </a:t>
            </a:r>
            <a:r>
              <a:rPr lang="en" sz="170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"jamespw"</a:t>
            </a:r>
            <a:r>
              <a:rPr lang="en" sz="17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: </a:t>
            </a:r>
            <a:r>
              <a:rPr lang="en" sz="170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"green"</a:t>
            </a:r>
            <a:r>
              <a:rPr lang="en" sz="17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</a:t>
            </a:r>
            <a:endParaRPr sz="170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914400" lvl="0" indent="45720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7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 </a:t>
            </a:r>
            <a:r>
              <a:rPr lang="en" sz="170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"danimaor"</a:t>
            </a:r>
            <a:r>
              <a:rPr lang="en" sz="17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: </a:t>
            </a:r>
            <a:r>
              <a:rPr lang="en" sz="170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"purple"</a:t>
            </a:r>
            <a:r>
              <a:rPr lang="en" sz="17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 </a:t>
            </a:r>
            <a:r>
              <a:rPr lang="en" sz="170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"kellenx"</a:t>
            </a:r>
            <a:r>
              <a:rPr lang="en" sz="17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: </a:t>
            </a:r>
            <a:r>
              <a:rPr lang="en" sz="170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"blue"</a:t>
            </a:r>
            <a:r>
              <a:rPr lang="en" sz="17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</a:t>
            </a:r>
            <a:endParaRPr sz="170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914400" lvl="0" indent="45720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7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 </a:t>
            </a:r>
            <a:r>
              <a:rPr lang="en" sz="170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"guyzur"</a:t>
            </a:r>
            <a:r>
              <a:rPr lang="en" sz="17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: </a:t>
            </a:r>
            <a:r>
              <a:rPr lang="en" sz="170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"purple"</a:t>
            </a:r>
            <a:r>
              <a:rPr lang="en" sz="17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 </a:t>
            </a:r>
            <a:r>
              <a:rPr lang="en" sz="170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"vatray"</a:t>
            </a:r>
            <a:r>
              <a:rPr lang="en" sz="17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: </a:t>
            </a:r>
            <a:r>
              <a:rPr lang="en" sz="170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"gold"</a:t>
            </a:r>
            <a:r>
              <a:rPr lang="en" sz="17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}</a:t>
            </a:r>
            <a:endParaRPr sz="170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7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adrians_fav_color </a:t>
            </a:r>
            <a:r>
              <a:rPr lang="en" sz="1700" b="1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=</a:t>
            </a:r>
            <a:r>
              <a:rPr lang="en" sz="17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fav_color[</a:t>
            </a:r>
            <a:r>
              <a:rPr lang="en" sz="170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"asalguer"</a:t>
            </a:r>
            <a:r>
              <a:rPr lang="en" sz="17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]</a:t>
            </a:r>
            <a:endParaRPr sz="170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70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7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print</a:t>
            </a:r>
            <a:r>
              <a:rPr lang="en" sz="17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(fav_color[</a:t>
            </a:r>
            <a:r>
              <a:rPr lang="en" sz="170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"vatray"</a:t>
            </a:r>
            <a:r>
              <a:rPr lang="en" sz="17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])</a:t>
            </a:r>
            <a:r>
              <a:rPr lang="en" sz="17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  # "gold"</a:t>
            </a:r>
            <a:endParaRPr sz="1700">
              <a:solidFill>
                <a:schemeClr val="accent3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7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print</a:t>
            </a:r>
            <a:r>
              <a:rPr lang="en" sz="17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(fav_color[</a:t>
            </a:r>
            <a:r>
              <a:rPr lang="en" sz="170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"dubs"</a:t>
            </a:r>
            <a:r>
              <a:rPr lang="en" sz="17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])  </a:t>
            </a:r>
            <a:r>
              <a:rPr lang="en" sz="17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# KeyError: 'dubs'</a:t>
            </a:r>
            <a:endParaRPr sz="1700">
              <a:solidFill>
                <a:schemeClr val="accent3"/>
              </a:solidFill>
              <a:latin typeface="Roboto Mono"/>
              <a:ea typeface="Roboto Mono"/>
              <a:cs typeface="Roboto Mono"/>
              <a:sym typeface="Roboto Mono"/>
            </a:endParaRPr>
          </a:p>
        </p:txBody>
      </p:sp>
      <p:sp>
        <p:nvSpPr>
          <p:cNvPr id="538" name="Google Shape;538;g3f526d29b12_0_806"/>
          <p:cNvSpPr/>
          <p:nvPr/>
        </p:nvSpPr>
        <p:spPr>
          <a:xfrm>
            <a:off x="6406638" y="4416325"/>
            <a:ext cx="2181000" cy="640500"/>
          </a:xfrm>
          <a:prstGeom prst="roundRect">
            <a:avLst>
              <a:gd name="adj" fmla="val 16667"/>
            </a:avLst>
          </a:prstGeom>
          <a:solidFill>
            <a:srgbClr val="3A4C7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b="1" u="sng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Python Tutor</a:t>
            </a:r>
            <a:endParaRPr sz="2400" b="1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39" name="Google Shape;539;g3f526d29b12_0_80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16</a:t>
            </a:fld>
            <a:endParaRPr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4" name="Google Shape;544;g3f526d29b12_0_814"/>
          <p:cNvSpPr txBox="1">
            <a:spLocks noGrp="1"/>
          </p:cNvSpPr>
          <p:nvPr>
            <p:ph type="title"/>
          </p:nvPr>
        </p:nvSpPr>
        <p:spPr>
          <a:xfrm>
            <a:off x="311700" y="281921"/>
            <a:ext cx="8520600" cy="70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Another way to Create a Dictionary</a:t>
            </a:r>
            <a:endParaRPr/>
          </a:p>
        </p:txBody>
      </p:sp>
      <p:sp>
        <p:nvSpPr>
          <p:cNvPr id="545" name="Google Shape;545;g3f526d29b12_0_814"/>
          <p:cNvSpPr txBox="1">
            <a:spLocks noGrp="1"/>
          </p:cNvSpPr>
          <p:nvPr>
            <p:ph type="body" idx="1"/>
          </p:nvPr>
        </p:nvSpPr>
        <p:spPr>
          <a:xfrm>
            <a:off x="311700" y="821925"/>
            <a:ext cx="8520600" cy="939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We can create an empty dictionary using empty curly braces: { }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We can </a:t>
            </a:r>
            <a:r>
              <a:rPr lang="en" b="1"/>
              <a:t>add </a:t>
            </a:r>
            <a:r>
              <a:rPr lang="en"/>
              <a:t>a mapping to a dictionary with an assignment statement like this:</a:t>
            </a:r>
            <a:endParaRPr/>
          </a:p>
          <a:p>
            <a:pPr marL="45720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r>
              <a:rPr lang="en" b="1">
                <a:latin typeface="Roboto Mono"/>
                <a:ea typeface="Roboto Mono"/>
                <a:cs typeface="Roboto Mono"/>
                <a:sym typeface="Roboto Mono"/>
              </a:rPr>
              <a:t>dict_name[key] </a:t>
            </a:r>
            <a:r>
              <a:rPr lang="en" b="1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=</a:t>
            </a:r>
            <a:r>
              <a:rPr lang="en" b="1">
                <a:latin typeface="Roboto Mono"/>
                <a:ea typeface="Roboto Mono"/>
                <a:cs typeface="Roboto Mono"/>
                <a:sym typeface="Roboto Mono"/>
              </a:rPr>
              <a:t> value</a:t>
            </a:r>
            <a:endParaRPr b="1">
              <a:latin typeface="Roboto Mono"/>
              <a:ea typeface="Roboto Mono"/>
              <a:cs typeface="Roboto Mono"/>
              <a:sym typeface="Roboto Mono"/>
            </a:endParaRPr>
          </a:p>
        </p:txBody>
      </p:sp>
      <p:sp>
        <p:nvSpPr>
          <p:cNvPr id="546" name="Google Shape;546;g3f526d29b12_0_814"/>
          <p:cNvSpPr/>
          <p:nvPr/>
        </p:nvSpPr>
        <p:spPr>
          <a:xfrm>
            <a:off x="468750" y="2294325"/>
            <a:ext cx="8206500" cy="2021400"/>
          </a:xfrm>
          <a:prstGeom prst="roundRect">
            <a:avLst>
              <a:gd name="adj" fmla="val 16667"/>
            </a:avLst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7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fav_color </a:t>
            </a:r>
            <a:r>
              <a:rPr lang="en" sz="1700" b="1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=</a:t>
            </a:r>
            <a:r>
              <a:rPr lang="en" sz="17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{}	  </a:t>
            </a:r>
            <a:r>
              <a:rPr lang="en" sz="17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# Creates an empty dictionary</a:t>
            </a:r>
            <a:endParaRPr sz="1700">
              <a:solidFill>
                <a:schemeClr val="accent3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7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fav_color[</a:t>
            </a:r>
            <a:r>
              <a:rPr lang="en" sz="170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"asalguer"</a:t>
            </a:r>
            <a:r>
              <a:rPr lang="en" sz="17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] </a:t>
            </a:r>
            <a:r>
              <a:rPr lang="en" sz="1700" b="1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=</a:t>
            </a:r>
            <a:r>
              <a:rPr lang="en" sz="17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</a:t>
            </a:r>
            <a:r>
              <a:rPr lang="en" sz="170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"blue"</a:t>
            </a:r>
            <a:endParaRPr sz="1700">
              <a:solidFill>
                <a:schemeClr val="accent4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7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fav_color[</a:t>
            </a:r>
            <a:r>
              <a:rPr lang="en" sz="170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"jamespw"</a:t>
            </a:r>
            <a:r>
              <a:rPr lang="en" sz="17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] </a:t>
            </a:r>
            <a:r>
              <a:rPr lang="en" sz="1700" b="1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=</a:t>
            </a:r>
            <a:r>
              <a:rPr lang="en" sz="17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</a:t>
            </a:r>
            <a:r>
              <a:rPr lang="en" sz="170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"green"</a:t>
            </a:r>
            <a:endParaRPr sz="1700">
              <a:solidFill>
                <a:schemeClr val="accent4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7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fav_color[</a:t>
            </a:r>
            <a:r>
              <a:rPr lang="en" sz="170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"danimaor"</a:t>
            </a:r>
            <a:r>
              <a:rPr lang="en" sz="17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] </a:t>
            </a:r>
            <a:r>
              <a:rPr lang="en" sz="1700" b="1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=</a:t>
            </a:r>
            <a:r>
              <a:rPr lang="en" sz="17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</a:t>
            </a:r>
            <a:r>
              <a:rPr lang="en" sz="170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"purple"</a:t>
            </a:r>
            <a:endParaRPr sz="1700">
              <a:solidFill>
                <a:schemeClr val="accent4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7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fav_color[</a:t>
            </a:r>
            <a:r>
              <a:rPr lang="en" sz="170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"kellenx"</a:t>
            </a:r>
            <a:r>
              <a:rPr lang="en" sz="17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] </a:t>
            </a:r>
            <a:r>
              <a:rPr lang="en" sz="1700" b="1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=</a:t>
            </a:r>
            <a:r>
              <a:rPr lang="en" sz="17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</a:t>
            </a:r>
            <a:r>
              <a:rPr lang="en" sz="170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"blue"</a:t>
            </a:r>
            <a:endParaRPr sz="1700">
              <a:solidFill>
                <a:schemeClr val="accent4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7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fav_color[</a:t>
            </a:r>
            <a:r>
              <a:rPr lang="en" sz="170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"guyzur"</a:t>
            </a:r>
            <a:r>
              <a:rPr lang="en" sz="17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] </a:t>
            </a:r>
            <a:r>
              <a:rPr lang="en" sz="1700" b="1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=</a:t>
            </a:r>
            <a:r>
              <a:rPr lang="en" sz="17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</a:t>
            </a:r>
            <a:r>
              <a:rPr lang="en" sz="170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"purple"</a:t>
            </a:r>
            <a:endParaRPr sz="1700">
              <a:solidFill>
                <a:schemeClr val="accent4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7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fav_color[</a:t>
            </a:r>
            <a:r>
              <a:rPr lang="en" sz="170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"vatray"</a:t>
            </a:r>
            <a:r>
              <a:rPr lang="en" sz="17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] </a:t>
            </a:r>
            <a:r>
              <a:rPr lang="en" sz="1700" b="1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=</a:t>
            </a:r>
            <a:r>
              <a:rPr lang="en" sz="17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</a:t>
            </a:r>
            <a:r>
              <a:rPr lang="en" sz="170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"gold"</a:t>
            </a:r>
            <a:endParaRPr sz="170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</p:txBody>
      </p:sp>
      <p:sp>
        <p:nvSpPr>
          <p:cNvPr id="547" name="Google Shape;547;g3f526d29b12_0_814"/>
          <p:cNvSpPr/>
          <p:nvPr/>
        </p:nvSpPr>
        <p:spPr>
          <a:xfrm>
            <a:off x="6406638" y="4416325"/>
            <a:ext cx="2181000" cy="640500"/>
          </a:xfrm>
          <a:prstGeom prst="roundRect">
            <a:avLst>
              <a:gd name="adj" fmla="val 16667"/>
            </a:avLst>
          </a:prstGeom>
          <a:solidFill>
            <a:srgbClr val="3A4C7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b="1" u="sng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Python Tutor</a:t>
            </a:r>
            <a:endParaRPr sz="2400" b="1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48" name="Google Shape;548;g3f526d29b12_0_81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17</a:t>
            </a:fld>
            <a:endParaRPr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3" name="Google Shape;553;g3f526d29b12_0_822"/>
          <p:cNvSpPr txBox="1">
            <a:spLocks noGrp="1"/>
          </p:cNvSpPr>
          <p:nvPr>
            <p:ph type="title"/>
          </p:nvPr>
        </p:nvSpPr>
        <p:spPr>
          <a:xfrm>
            <a:off x="311700" y="281921"/>
            <a:ext cx="8520600" cy="70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Changing the Value that goes with a Key</a:t>
            </a:r>
            <a:endParaRPr/>
          </a:p>
        </p:txBody>
      </p:sp>
      <p:sp>
        <p:nvSpPr>
          <p:cNvPr id="554" name="Google Shape;554;g3f526d29b12_0_822"/>
          <p:cNvSpPr txBox="1">
            <a:spLocks noGrp="1"/>
          </p:cNvSpPr>
          <p:nvPr>
            <p:ph type="body" idx="1"/>
          </p:nvPr>
        </p:nvSpPr>
        <p:spPr>
          <a:xfrm>
            <a:off x="311700" y="821925"/>
            <a:ext cx="8520600" cy="939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We can change the </a:t>
            </a:r>
            <a:r>
              <a:rPr lang="en" b="1"/>
              <a:t>value </a:t>
            </a:r>
            <a:r>
              <a:rPr lang="en"/>
              <a:t>that goes with a key, like this:</a:t>
            </a:r>
            <a:endParaRPr/>
          </a:p>
          <a:p>
            <a:pPr marL="45720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r>
              <a:rPr lang="en" b="1">
                <a:latin typeface="Roboto Mono"/>
                <a:ea typeface="Roboto Mono"/>
                <a:cs typeface="Roboto Mono"/>
                <a:sym typeface="Roboto Mono"/>
              </a:rPr>
              <a:t>dict_name[existing_key] </a:t>
            </a:r>
            <a:r>
              <a:rPr lang="en" b="1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=</a:t>
            </a:r>
            <a:r>
              <a:rPr lang="en" b="1">
                <a:latin typeface="Roboto Mono"/>
                <a:ea typeface="Roboto Mono"/>
                <a:cs typeface="Roboto Mono"/>
                <a:sym typeface="Roboto Mono"/>
              </a:rPr>
              <a:t> new_value</a:t>
            </a:r>
            <a:endParaRPr b="1">
              <a:latin typeface="Roboto Mono"/>
              <a:ea typeface="Roboto Mono"/>
              <a:cs typeface="Roboto Mono"/>
              <a:sym typeface="Roboto Mono"/>
            </a:endParaRPr>
          </a:p>
        </p:txBody>
      </p:sp>
      <p:sp>
        <p:nvSpPr>
          <p:cNvPr id="555" name="Google Shape;555;g3f526d29b12_0_822"/>
          <p:cNvSpPr/>
          <p:nvPr/>
        </p:nvSpPr>
        <p:spPr>
          <a:xfrm>
            <a:off x="468750" y="1989525"/>
            <a:ext cx="8206500" cy="1890600"/>
          </a:xfrm>
          <a:prstGeom prst="roundRect">
            <a:avLst>
              <a:gd name="adj" fmla="val 16667"/>
            </a:avLst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7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fav_color </a:t>
            </a:r>
            <a:r>
              <a:rPr lang="en" sz="1700" b="1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=</a:t>
            </a:r>
            <a:r>
              <a:rPr lang="en" sz="17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{</a:t>
            </a:r>
            <a:r>
              <a:rPr lang="en" sz="170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"asalguer"</a:t>
            </a:r>
            <a:r>
              <a:rPr lang="en" sz="17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: </a:t>
            </a:r>
            <a:r>
              <a:rPr lang="en" sz="170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"blue"</a:t>
            </a:r>
            <a:r>
              <a:rPr lang="en" sz="17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 </a:t>
            </a:r>
            <a:r>
              <a:rPr lang="en" sz="170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"jamespw"</a:t>
            </a:r>
            <a:r>
              <a:rPr lang="en" sz="17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: </a:t>
            </a:r>
            <a:r>
              <a:rPr lang="en" sz="170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"green"</a:t>
            </a:r>
            <a:r>
              <a:rPr lang="en" sz="17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</a:t>
            </a:r>
            <a:endParaRPr sz="170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914400" lvl="0" indent="45720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7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 </a:t>
            </a:r>
            <a:r>
              <a:rPr lang="en" sz="170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"danimaor"</a:t>
            </a:r>
            <a:r>
              <a:rPr lang="en" sz="17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: </a:t>
            </a:r>
            <a:r>
              <a:rPr lang="en" sz="170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"purple"</a:t>
            </a:r>
            <a:r>
              <a:rPr lang="en" sz="17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 </a:t>
            </a:r>
            <a:r>
              <a:rPr lang="en" sz="170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"kellenx"</a:t>
            </a:r>
            <a:r>
              <a:rPr lang="en" sz="17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: </a:t>
            </a:r>
            <a:r>
              <a:rPr lang="en" sz="170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"blue"</a:t>
            </a:r>
            <a:r>
              <a:rPr lang="en" sz="17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</a:t>
            </a:r>
            <a:endParaRPr sz="170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914400" lvl="0" indent="45720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7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 </a:t>
            </a:r>
            <a:r>
              <a:rPr lang="en" sz="170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"guyzur"</a:t>
            </a:r>
            <a:r>
              <a:rPr lang="en" sz="17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: </a:t>
            </a:r>
            <a:r>
              <a:rPr lang="en" sz="170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"purple"</a:t>
            </a:r>
            <a:r>
              <a:rPr lang="en" sz="17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 </a:t>
            </a:r>
            <a:r>
              <a:rPr lang="en" sz="170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"vatray"</a:t>
            </a:r>
            <a:r>
              <a:rPr lang="en" sz="17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: </a:t>
            </a:r>
            <a:r>
              <a:rPr lang="en" sz="170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"gold"</a:t>
            </a:r>
            <a:r>
              <a:rPr lang="en" sz="17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}</a:t>
            </a:r>
            <a:endParaRPr sz="170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70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7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# Adrian decided he likes purple better</a:t>
            </a:r>
            <a:endParaRPr sz="1700">
              <a:solidFill>
                <a:schemeClr val="accent3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7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fav_color[</a:t>
            </a:r>
            <a:r>
              <a:rPr lang="en" sz="170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"asalguer"</a:t>
            </a:r>
            <a:r>
              <a:rPr lang="en" sz="17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] </a:t>
            </a:r>
            <a:r>
              <a:rPr lang="en" sz="1700" b="1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=</a:t>
            </a:r>
            <a:r>
              <a:rPr lang="en" sz="17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</a:t>
            </a:r>
            <a:r>
              <a:rPr lang="en" sz="170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"purple"</a:t>
            </a:r>
            <a:endParaRPr sz="170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</p:txBody>
      </p:sp>
      <p:sp>
        <p:nvSpPr>
          <p:cNvPr id="556" name="Google Shape;556;g3f526d29b12_0_822"/>
          <p:cNvSpPr/>
          <p:nvPr/>
        </p:nvSpPr>
        <p:spPr>
          <a:xfrm>
            <a:off x="6406638" y="4416325"/>
            <a:ext cx="2181000" cy="640500"/>
          </a:xfrm>
          <a:prstGeom prst="roundRect">
            <a:avLst>
              <a:gd name="adj" fmla="val 16667"/>
            </a:avLst>
          </a:prstGeom>
          <a:solidFill>
            <a:srgbClr val="3A4C7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b="1" u="sng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Python Tutor</a:t>
            </a:r>
            <a:endParaRPr sz="2400" b="1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57" name="Google Shape;557;g3f526d29b12_0_82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18</a:t>
            </a:fld>
            <a:endParaRPr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2" name="Google Shape;562;g3f526d29b12_0_830"/>
          <p:cNvSpPr txBox="1">
            <a:spLocks noGrp="1"/>
          </p:cNvSpPr>
          <p:nvPr>
            <p:ph type="title"/>
          </p:nvPr>
        </p:nvSpPr>
        <p:spPr>
          <a:xfrm>
            <a:off x="311700" y="281921"/>
            <a:ext cx="8520600" cy="70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Removing a Key</a:t>
            </a:r>
            <a:endParaRPr/>
          </a:p>
        </p:txBody>
      </p:sp>
      <p:sp>
        <p:nvSpPr>
          <p:cNvPr id="563" name="Google Shape;563;g3f526d29b12_0_830"/>
          <p:cNvSpPr txBox="1">
            <a:spLocks noGrp="1"/>
          </p:cNvSpPr>
          <p:nvPr>
            <p:ph type="body" idx="1"/>
          </p:nvPr>
        </p:nvSpPr>
        <p:spPr>
          <a:xfrm>
            <a:off x="311700" y="821925"/>
            <a:ext cx="8520600" cy="939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We can remove a </a:t>
            </a:r>
            <a:r>
              <a:rPr lang="en" b="1"/>
              <a:t>key </a:t>
            </a:r>
            <a:r>
              <a:rPr lang="en"/>
              <a:t>(and its value) with a </a:t>
            </a:r>
            <a:r>
              <a:rPr lang="en" b="1">
                <a:solidFill>
                  <a:schemeClr val="accent2"/>
                </a:solidFill>
              </a:rPr>
              <a:t>del </a:t>
            </a:r>
            <a:r>
              <a:rPr lang="en"/>
              <a:t>statement:</a:t>
            </a:r>
            <a:endParaRPr/>
          </a:p>
          <a:p>
            <a:pPr marL="45720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r>
              <a:rPr lang="en" b="1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del </a:t>
            </a:r>
            <a:r>
              <a:rPr lang="en" b="1">
                <a:latin typeface="Roboto Mono"/>
                <a:ea typeface="Roboto Mono"/>
                <a:cs typeface="Roboto Mono"/>
                <a:sym typeface="Roboto Mono"/>
              </a:rPr>
              <a:t>dict_name[existing_key]</a:t>
            </a:r>
            <a:endParaRPr b="1">
              <a:latin typeface="Roboto Mono"/>
              <a:ea typeface="Roboto Mono"/>
              <a:cs typeface="Roboto Mono"/>
              <a:sym typeface="Roboto Mono"/>
            </a:endParaRPr>
          </a:p>
        </p:txBody>
      </p:sp>
      <p:sp>
        <p:nvSpPr>
          <p:cNvPr id="564" name="Google Shape;564;g3f526d29b12_0_830"/>
          <p:cNvSpPr/>
          <p:nvPr/>
        </p:nvSpPr>
        <p:spPr>
          <a:xfrm>
            <a:off x="468750" y="1989525"/>
            <a:ext cx="8206500" cy="2220600"/>
          </a:xfrm>
          <a:prstGeom prst="roundRect">
            <a:avLst>
              <a:gd name="adj" fmla="val 16667"/>
            </a:avLst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7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fav_color </a:t>
            </a:r>
            <a:r>
              <a:rPr lang="en" sz="1700" b="1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=</a:t>
            </a:r>
            <a:r>
              <a:rPr lang="en" sz="17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{</a:t>
            </a:r>
            <a:r>
              <a:rPr lang="en" sz="170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"asalguer"</a:t>
            </a:r>
            <a:r>
              <a:rPr lang="en" sz="17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: </a:t>
            </a:r>
            <a:r>
              <a:rPr lang="en" sz="170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"blue"</a:t>
            </a:r>
            <a:r>
              <a:rPr lang="en" sz="17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 </a:t>
            </a:r>
            <a:r>
              <a:rPr lang="en" sz="170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"jamespw"</a:t>
            </a:r>
            <a:r>
              <a:rPr lang="en" sz="17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: </a:t>
            </a:r>
            <a:r>
              <a:rPr lang="en" sz="170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"green"</a:t>
            </a:r>
            <a:r>
              <a:rPr lang="en" sz="17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</a:t>
            </a:r>
            <a:endParaRPr sz="170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914400" lvl="0" indent="45720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7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 </a:t>
            </a:r>
            <a:r>
              <a:rPr lang="en" sz="170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"danimaor"</a:t>
            </a:r>
            <a:r>
              <a:rPr lang="en" sz="17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: </a:t>
            </a:r>
            <a:r>
              <a:rPr lang="en" sz="170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"purple"</a:t>
            </a:r>
            <a:r>
              <a:rPr lang="en" sz="17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 </a:t>
            </a:r>
            <a:r>
              <a:rPr lang="en" sz="170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"kellenx"</a:t>
            </a:r>
            <a:r>
              <a:rPr lang="en" sz="17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: </a:t>
            </a:r>
            <a:r>
              <a:rPr lang="en" sz="170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"blue"</a:t>
            </a:r>
            <a:r>
              <a:rPr lang="en" sz="17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</a:t>
            </a:r>
            <a:endParaRPr sz="170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914400" lvl="0" indent="45720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7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 </a:t>
            </a:r>
            <a:r>
              <a:rPr lang="en" sz="170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"guyzur"</a:t>
            </a:r>
            <a:r>
              <a:rPr lang="en" sz="17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: </a:t>
            </a:r>
            <a:r>
              <a:rPr lang="en" sz="170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"purple"</a:t>
            </a:r>
            <a:r>
              <a:rPr lang="en" sz="17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 </a:t>
            </a:r>
            <a:r>
              <a:rPr lang="en" sz="170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"vatray"</a:t>
            </a:r>
            <a:r>
              <a:rPr lang="en" sz="17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: </a:t>
            </a:r>
            <a:r>
              <a:rPr lang="en" sz="170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"gold"</a:t>
            </a:r>
            <a:r>
              <a:rPr lang="en" sz="17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}</a:t>
            </a:r>
            <a:endParaRPr sz="170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70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7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# Kellen would like to be removed from this dictionary</a:t>
            </a:r>
            <a:endParaRPr sz="1700">
              <a:solidFill>
                <a:schemeClr val="accent3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700" b="1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del </a:t>
            </a:r>
            <a:r>
              <a:rPr lang="en" sz="17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fav_color[</a:t>
            </a:r>
            <a:r>
              <a:rPr lang="en" sz="170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"kellenx"</a:t>
            </a:r>
            <a:r>
              <a:rPr lang="en" sz="17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]</a:t>
            </a:r>
            <a:endParaRPr sz="170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7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# You can only delete existing keys, not values</a:t>
            </a:r>
            <a:endParaRPr sz="1700">
              <a:solidFill>
                <a:schemeClr val="accent3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700" b="1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del </a:t>
            </a:r>
            <a:r>
              <a:rPr lang="en" sz="17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fav_color[</a:t>
            </a:r>
            <a:r>
              <a:rPr lang="en" sz="170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"purple"</a:t>
            </a:r>
            <a:r>
              <a:rPr lang="en" sz="17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]  </a:t>
            </a:r>
            <a:r>
              <a:rPr lang="en" sz="17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# KeyError: 'purple'</a:t>
            </a:r>
            <a:endParaRPr sz="1700">
              <a:solidFill>
                <a:schemeClr val="accent3"/>
              </a:solidFill>
              <a:latin typeface="Roboto Mono"/>
              <a:ea typeface="Roboto Mono"/>
              <a:cs typeface="Roboto Mono"/>
              <a:sym typeface="Roboto Mono"/>
            </a:endParaRPr>
          </a:p>
        </p:txBody>
      </p:sp>
      <p:sp>
        <p:nvSpPr>
          <p:cNvPr id="565" name="Google Shape;565;g3f526d29b12_0_830"/>
          <p:cNvSpPr/>
          <p:nvPr/>
        </p:nvSpPr>
        <p:spPr>
          <a:xfrm>
            <a:off x="6406638" y="4416325"/>
            <a:ext cx="2181000" cy="640500"/>
          </a:xfrm>
          <a:prstGeom prst="roundRect">
            <a:avLst>
              <a:gd name="adj" fmla="val 16667"/>
            </a:avLst>
          </a:prstGeom>
          <a:solidFill>
            <a:srgbClr val="3A4C7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b="1" u="sng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Python Tutor</a:t>
            </a:r>
            <a:endParaRPr sz="2400" b="1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66" name="Google Shape;566;g3f526d29b12_0_83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19</a:t>
            </a:fld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2" name="Google Shape;312;g3ef6940a823_0_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</a:pPr>
            <a:fld id="{00000000-1234-1234-1234-123412341234}" type="slidenum">
              <a:rPr lang="en"/>
              <a:t>2</a:t>
            </a:fld>
            <a:endParaRPr/>
          </a:p>
        </p:txBody>
      </p:sp>
      <p:sp>
        <p:nvSpPr>
          <p:cNvPr id="313" name="Google Shape;313;g3ef6940a823_0_0"/>
          <p:cNvSpPr txBox="1">
            <a:spLocks noGrp="1"/>
          </p:cNvSpPr>
          <p:nvPr>
            <p:ph type="body" idx="1"/>
          </p:nvPr>
        </p:nvSpPr>
        <p:spPr>
          <a:xfrm>
            <a:off x="311700" y="1050525"/>
            <a:ext cx="8709600" cy="354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42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 b="1" u="sng">
                <a:solidFill>
                  <a:schemeClr val="hlink"/>
                </a:solidFill>
                <a:hlinkClick r:id="rId3"/>
              </a:rPr>
              <a:t>Written Check-in 4</a:t>
            </a:r>
            <a:r>
              <a:rPr lang="en"/>
              <a:t> due Friday, July 17th at 11:59pm</a:t>
            </a:r>
            <a:endParaRPr/>
          </a:p>
          <a:p>
            <a:pPr marL="457200" lvl="0" indent="-342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 b="1" u="sng">
                <a:solidFill>
                  <a:schemeClr val="hlink"/>
                </a:solidFill>
                <a:hlinkClick r:id="rId4"/>
              </a:rPr>
              <a:t>Programming Practice 3</a:t>
            </a:r>
            <a:r>
              <a:rPr lang="en"/>
              <a:t> due Sunday, July 19th at 11:59pm</a:t>
            </a:r>
            <a:endParaRPr/>
          </a:p>
          <a:p>
            <a:pPr marL="457200" lvl="0" indent="-342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 b="1" u="sng">
                <a:solidFill>
                  <a:schemeClr val="hlink"/>
                </a:solidFill>
                <a:hlinkClick r:id="rId5"/>
              </a:rPr>
              <a:t>Homework Assignment 3</a:t>
            </a:r>
            <a:r>
              <a:rPr lang="en"/>
              <a:t> due Monday, July 20th at 11:59pm</a:t>
            </a:r>
            <a:endParaRPr/>
          </a:p>
          <a:p>
            <a:pPr marL="457200" lvl="0" indent="-342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 b="1" u="sng">
                <a:solidFill>
                  <a:schemeClr val="hlink"/>
                </a:solidFill>
                <a:hlinkClick r:id="rId6"/>
              </a:rPr>
              <a:t>Resubmission 1</a:t>
            </a:r>
            <a:r>
              <a:rPr lang="en"/>
              <a:t> due Wednesday, July 22th at 11:59pm</a:t>
            </a:r>
            <a:endParaRPr/>
          </a:p>
          <a:p>
            <a:pPr marL="914400" lvl="1" indent="-342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○"/>
            </a:pPr>
            <a:r>
              <a:rPr lang="en"/>
              <a:t>If you do not submit a form, we cannot accept your resubmission</a:t>
            </a:r>
            <a:endParaRPr/>
          </a:p>
          <a:p>
            <a:pPr marL="457200" lvl="0" indent="-342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 b="1" u="sng">
                <a:solidFill>
                  <a:schemeClr val="hlink"/>
                </a:solidFill>
                <a:hlinkClick r:id="rId7"/>
              </a:rPr>
              <a:t>Practice Midterms</a:t>
            </a:r>
            <a:r>
              <a:rPr lang="en"/>
              <a:t> now available on the course website</a:t>
            </a:r>
            <a:endParaRPr/>
          </a:p>
          <a:p>
            <a:pPr marL="914400" lvl="1" indent="-342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○"/>
            </a:pPr>
            <a:r>
              <a:rPr lang="en"/>
              <a:t>Midterm on Monday, July 20th during class (9:40AM-10:40AM)</a:t>
            </a:r>
            <a:endParaRPr/>
          </a:p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endParaRPr/>
          </a:p>
        </p:txBody>
      </p:sp>
      <p:sp>
        <p:nvSpPr>
          <p:cNvPr id="314" name="Google Shape;314;g3ef6940a823_0_0"/>
          <p:cNvSpPr txBox="1">
            <a:spLocks noGrp="1"/>
          </p:cNvSpPr>
          <p:nvPr>
            <p:ph type="title"/>
          </p:nvPr>
        </p:nvSpPr>
        <p:spPr>
          <a:xfrm>
            <a:off x="311700" y="281921"/>
            <a:ext cx="8520600" cy="70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11111"/>
              <a:buNone/>
            </a:pPr>
            <a:r>
              <a:rPr lang="en"/>
              <a:t>Announcements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1" name="Google Shape;571;g3f526d29b12_0_83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20</a:t>
            </a:fld>
            <a:endParaRPr/>
          </a:p>
        </p:txBody>
      </p:sp>
      <p:sp>
        <p:nvSpPr>
          <p:cNvPr id="572" name="Google Shape;572;g3f526d29b12_0_838"/>
          <p:cNvSpPr txBox="1">
            <a:spLocks noGrp="1"/>
          </p:cNvSpPr>
          <p:nvPr>
            <p:ph type="title"/>
          </p:nvPr>
        </p:nvSpPr>
        <p:spPr>
          <a:xfrm>
            <a:off x="311700" y="281925"/>
            <a:ext cx="3929100" cy="70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Think Pair Share</a:t>
            </a:r>
            <a:endParaRPr/>
          </a:p>
        </p:txBody>
      </p:sp>
      <p:sp>
        <p:nvSpPr>
          <p:cNvPr id="573" name="Google Shape;573;g3f526d29b12_0_838"/>
          <p:cNvSpPr/>
          <p:nvPr/>
        </p:nvSpPr>
        <p:spPr>
          <a:xfrm>
            <a:off x="4705050" y="691075"/>
            <a:ext cx="4004100" cy="1258800"/>
          </a:xfrm>
          <a:prstGeom prst="roundRect">
            <a:avLst>
              <a:gd name="adj" fmla="val 4214"/>
            </a:avLst>
          </a:prstGeom>
          <a:solidFill>
            <a:srgbClr val="FDF6E7"/>
          </a:solidFill>
          <a:ln w="28575" cap="flat" cmpd="sng">
            <a:solidFill>
              <a:schemeClr val="accent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700" dirty="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food_price </a:t>
            </a:r>
            <a:r>
              <a:rPr lang="en" sz="1700" b="1" dirty="0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=</a:t>
            </a:r>
            <a:r>
              <a:rPr lang="en" sz="1700" dirty="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{</a:t>
            </a:r>
            <a:r>
              <a:rPr lang="en" sz="1700" dirty="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"Taco"</a:t>
            </a:r>
            <a:r>
              <a:rPr lang="en" sz="1700" dirty="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: </a:t>
            </a:r>
            <a:r>
              <a:rPr lang="en" sz="1700" dirty="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3.25</a:t>
            </a:r>
            <a:r>
              <a:rPr lang="en" sz="1700" dirty="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 </a:t>
            </a:r>
            <a:br>
              <a:rPr lang="en" sz="1700" dirty="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</a:br>
            <a:r>
              <a:rPr lang="en" sz="1700" dirty="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		</a:t>
            </a:r>
            <a:r>
              <a:rPr lang="en" sz="1700" dirty="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"Burrito"</a:t>
            </a:r>
            <a:r>
              <a:rPr lang="en" sz="1700" dirty="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: </a:t>
            </a:r>
            <a:r>
              <a:rPr lang="en" sz="1700" dirty="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7.5</a:t>
            </a:r>
            <a:r>
              <a:rPr lang="en" sz="1700" dirty="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 </a:t>
            </a:r>
            <a:br>
              <a:rPr lang="en" sz="1700" dirty="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</a:br>
            <a:r>
              <a:rPr lang="en" sz="1700" dirty="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		</a:t>
            </a:r>
            <a:r>
              <a:rPr lang="en" sz="1700" dirty="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"Chips"</a:t>
            </a:r>
            <a:r>
              <a:rPr lang="en" sz="1700" dirty="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: </a:t>
            </a:r>
            <a:r>
              <a:rPr lang="en" sz="1700" dirty="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2</a:t>
            </a:r>
            <a:r>
              <a:rPr lang="en" sz="1700" dirty="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 </a:t>
            </a:r>
            <a:endParaRPr sz="1700" dirty="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1371600" lvl="0" indent="45720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700" dirty="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"Guac</a:t>
            </a:r>
            <a:r>
              <a:rPr lang="en" sz="1700" dirty="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": </a:t>
            </a:r>
            <a:r>
              <a:rPr lang="en" sz="1700" dirty="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4.75</a:t>
            </a:r>
            <a:r>
              <a:rPr lang="en" sz="1700" dirty="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}</a:t>
            </a:r>
            <a:endParaRPr sz="1600" dirty="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</p:txBody>
      </p:sp>
      <p:sp>
        <p:nvSpPr>
          <p:cNvPr id="574" name="Google Shape;574;g3f526d29b12_0_838"/>
          <p:cNvSpPr txBox="1">
            <a:spLocks noGrp="1"/>
          </p:cNvSpPr>
          <p:nvPr>
            <p:ph type="body" idx="2"/>
          </p:nvPr>
        </p:nvSpPr>
        <p:spPr>
          <a:xfrm>
            <a:off x="403650" y="691075"/>
            <a:ext cx="3119700" cy="624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en"/>
              <a:t>Select </a:t>
            </a:r>
            <a:r>
              <a:rPr lang="en" b="1" u="sng"/>
              <a:t>all</a:t>
            </a:r>
            <a:r>
              <a:rPr lang="en"/>
              <a:t> of the statements that will result in an error (or indicate that none do):</a:t>
            </a:r>
            <a:endParaRPr/>
          </a:p>
        </p:txBody>
      </p:sp>
      <p:sp>
        <p:nvSpPr>
          <p:cNvPr id="575" name="Google Shape;575;g3f526d29b12_0_838"/>
          <p:cNvSpPr/>
          <p:nvPr/>
        </p:nvSpPr>
        <p:spPr>
          <a:xfrm>
            <a:off x="6466256" y="4108132"/>
            <a:ext cx="664500" cy="296400"/>
          </a:xfrm>
          <a:prstGeom prst="roundRect">
            <a:avLst>
              <a:gd name="adj" fmla="val 18636"/>
            </a:avLst>
          </a:prstGeom>
          <a:solidFill>
            <a:srgbClr val="41594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Sli.do</a:t>
            </a:r>
            <a:endParaRPr b="1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6" name="Google Shape;576;g3f526d29b12_0_838"/>
          <p:cNvSpPr txBox="1">
            <a:spLocks noGrp="1"/>
          </p:cNvSpPr>
          <p:nvPr>
            <p:ph type="body" idx="1"/>
          </p:nvPr>
        </p:nvSpPr>
        <p:spPr>
          <a:xfrm>
            <a:off x="458250" y="1573639"/>
            <a:ext cx="3782700" cy="3050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AutoNum type="alphaUcPeriod"/>
            </a:pPr>
            <a:r>
              <a:rPr lang="en" sz="1600">
                <a:solidFill>
                  <a:schemeClr val="accent3"/>
                </a:solidFill>
                <a:highlight>
                  <a:schemeClr val="lt1"/>
                </a:highlight>
              </a:rPr>
              <a:t>print</a:t>
            </a:r>
            <a:r>
              <a:rPr lang="en" sz="1600">
                <a:highlight>
                  <a:schemeClr val="lt1"/>
                </a:highlight>
              </a:rPr>
              <a:t>(food_price[</a:t>
            </a:r>
            <a:r>
              <a:rPr lang="en" sz="1600">
                <a:solidFill>
                  <a:schemeClr val="accent3"/>
                </a:solidFill>
                <a:highlight>
                  <a:schemeClr val="lt1"/>
                </a:highlight>
              </a:rPr>
              <a:t>2</a:t>
            </a:r>
            <a:r>
              <a:rPr lang="en" sz="1600">
                <a:highlight>
                  <a:schemeClr val="lt1"/>
                </a:highlight>
              </a:rPr>
              <a:t>])</a:t>
            </a:r>
            <a:br>
              <a:rPr lang="en"/>
            </a:br>
            <a:endParaRPr/>
          </a:p>
          <a:p>
            <a:pPr marL="45720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AutoNum type="alphaUcPeriod"/>
            </a:pPr>
            <a:r>
              <a:rPr lang="en" sz="1600">
                <a:highlight>
                  <a:schemeClr val="lt1"/>
                </a:highlight>
              </a:rPr>
              <a:t>food_price[</a:t>
            </a:r>
            <a:r>
              <a:rPr lang="en" sz="1600">
                <a:solidFill>
                  <a:schemeClr val="accent4"/>
                </a:solidFill>
                <a:highlight>
                  <a:schemeClr val="lt1"/>
                </a:highlight>
              </a:rPr>
              <a:t>"Guac"</a:t>
            </a:r>
            <a:r>
              <a:rPr lang="en" sz="1600">
                <a:highlight>
                  <a:schemeClr val="lt1"/>
                </a:highlight>
              </a:rPr>
              <a:t>] = 3</a:t>
            </a:r>
            <a:br>
              <a:rPr lang="en"/>
            </a:br>
            <a:endParaRPr/>
          </a:p>
          <a:p>
            <a:pPr marL="45720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AutoNum type="alphaUcPeriod"/>
            </a:pPr>
            <a:r>
              <a:rPr lang="en" b="1">
                <a:solidFill>
                  <a:schemeClr val="accent2"/>
                </a:solidFill>
              </a:rPr>
              <a:t>del</a:t>
            </a:r>
            <a:r>
              <a:rPr lang="en"/>
              <a:t> </a:t>
            </a:r>
            <a:r>
              <a:rPr lang="en" sz="1600">
                <a:highlight>
                  <a:schemeClr val="lt1"/>
                </a:highlight>
              </a:rPr>
              <a:t>food_price[</a:t>
            </a:r>
            <a:r>
              <a:rPr lang="en" sz="1600">
                <a:solidFill>
                  <a:schemeClr val="accent4"/>
                </a:solidFill>
                <a:highlight>
                  <a:schemeClr val="lt1"/>
                </a:highlight>
              </a:rPr>
              <a:t>"taco"</a:t>
            </a:r>
            <a:r>
              <a:rPr lang="en" sz="1600">
                <a:highlight>
                  <a:schemeClr val="lt1"/>
                </a:highlight>
              </a:rPr>
              <a:t>]</a:t>
            </a:r>
            <a:endParaRPr sz="1600">
              <a:highlight>
                <a:schemeClr val="lt1"/>
              </a:highlight>
            </a:endParaRPr>
          </a:p>
          <a:p>
            <a:pPr marL="91440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600">
              <a:highlight>
                <a:schemeClr val="lt1"/>
              </a:highlight>
            </a:endParaRPr>
          </a:p>
          <a:p>
            <a:pPr marL="45720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AutoNum type="alphaUcPeriod"/>
            </a:pPr>
            <a:r>
              <a:rPr lang="en" sz="1600">
                <a:highlight>
                  <a:schemeClr val="lt1"/>
                </a:highlight>
              </a:rPr>
              <a:t>food_price[</a:t>
            </a:r>
            <a:r>
              <a:rPr lang="en" sz="1600">
                <a:solidFill>
                  <a:schemeClr val="accent4"/>
                </a:solidFill>
                <a:highlight>
                  <a:schemeClr val="lt1"/>
                </a:highlight>
              </a:rPr>
              <a:t>2</a:t>
            </a:r>
            <a:r>
              <a:rPr lang="en" sz="1600">
                <a:highlight>
                  <a:schemeClr val="lt1"/>
                </a:highlight>
              </a:rPr>
              <a:t>] = </a:t>
            </a:r>
            <a:r>
              <a:rPr lang="en" sz="1600">
                <a:solidFill>
                  <a:schemeClr val="accent4"/>
                </a:solidFill>
                <a:highlight>
                  <a:schemeClr val="lt1"/>
                </a:highlight>
              </a:rPr>
              <a:t>"Chips"</a:t>
            </a:r>
            <a:br>
              <a:rPr lang="en"/>
            </a:br>
            <a:endParaRPr/>
          </a:p>
          <a:p>
            <a:pPr marL="45720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AutoNum type="alphaUcPeriod"/>
            </a:pPr>
            <a:r>
              <a:rPr lang="en"/>
              <a:t>None of these cause an error</a:t>
            </a:r>
            <a:endParaRPr/>
          </a:p>
        </p:txBody>
      </p:sp>
      <p:sp>
        <p:nvSpPr>
          <p:cNvPr id="577" name="Google Shape;577;g3f526d29b12_0_838"/>
          <p:cNvSpPr txBox="1"/>
          <p:nvPr/>
        </p:nvSpPr>
        <p:spPr>
          <a:xfrm>
            <a:off x="7176947" y="4056423"/>
            <a:ext cx="819300" cy="387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solidFill>
                  <a:schemeClr val="accent3"/>
                </a:solidFill>
                <a:latin typeface="Calibri"/>
                <a:ea typeface="Calibri"/>
                <a:cs typeface="Calibri"/>
                <a:sym typeface="Calibri"/>
              </a:rPr>
              <a:t>#cse160</a:t>
            </a:r>
            <a:endParaRPr b="1">
              <a:solidFill>
                <a:schemeClr val="accent3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578" name="Google Shape;578;g3f526d29b12_0_838" title="slido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075750" y="2141513"/>
            <a:ext cx="1920506" cy="191497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" name="Google Shape;583;g3f526d29b12_0_849"/>
          <p:cNvSpPr txBox="1">
            <a:spLocks noGrp="1"/>
          </p:cNvSpPr>
          <p:nvPr>
            <p:ph type="title"/>
          </p:nvPr>
        </p:nvSpPr>
        <p:spPr>
          <a:xfrm>
            <a:off x="311700" y="281921"/>
            <a:ext cx="8520600" cy="70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Is a </a:t>
            </a:r>
            <a:r>
              <a:rPr lang="en" u="sng"/>
              <a:t>Key</a:t>
            </a:r>
            <a:r>
              <a:rPr lang="en"/>
              <a:t> in a dictionary?</a:t>
            </a:r>
            <a:endParaRPr/>
          </a:p>
        </p:txBody>
      </p:sp>
      <p:sp>
        <p:nvSpPr>
          <p:cNvPr id="584" name="Google Shape;584;g3f526d29b12_0_849"/>
          <p:cNvSpPr/>
          <p:nvPr/>
        </p:nvSpPr>
        <p:spPr>
          <a:xfrm>
            <a:off x="468750" y="2363150"/>
            <a:ext cx="8206500" cy="2369400"/>
          </a:xfrm>
          <a:prstGeom prst="roundRect">
            <a:avLst>
              <a:gd name="adj" fmla="val 16667"/>
            </a:avLst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7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fav_color </a:t>
            </a:r>
            <a:r>
              <a:rPr lang="en" sz="1700" b="1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=</a:t>
            </a:r>
            <a:r>
              <a:rPr lang="en" sz="17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{</a:t>
            </a:r>
            <a:r>
              <a:rPr lang="en" sz="170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"asalguer"</a:t>
            </a:r>
            <a:r>
              <a:rPr lang="en" sz="17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: </a:t>
            </a:r>
            <a:r>
              <a:rPr lang="en" sz="170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"blue"</a:t>
            </a:r>
            <a:r>
              <a:rPr lang="en" sz="17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 </a:t>
            </a:r>
            <a:r>
              <a:rPr lang="en" sz="170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"jamespw"</a:t>
            </a:r>
            <a:r>
              <a:rPr lang="en" sz="17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: </a:t>
            </a:r>
            <a:r>
              <a:rPr lang="en" sz="170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"green"</a:t>
            </a:r>
            <a:r>
              <a:rPr lang="en" sz="17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</a:t>
            </a:r>
            <a:endParaRPr sz="170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914400" lvl="0" indent="45720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7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 </a:t>
            </a:r>
            <a:r>
              <a:rPr lang="en" sz="170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"danimaor"</a:t>
            </a:r>
            <a:r>
              <a:rPr lang="en" sz="17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: </a:t>
            </a:r>
            <a:r>
              <a:rPr lang="en" sz="170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"purple"</a:t>
            </a:r>
            <a:r>
              <a:rPr lang="en" sz="17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 </a:t>
            </a:r>
            <a:r>
              <a:rPr lang="en" sz="170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"kellenx"</a:t>
            </a:r>
            <a:r>
              <a:rPr lang="en" sz="17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: </a:t>
            </a:r>
            <a:r>
              <a:rPr lang="en" sz="170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"blue"</a:t>
            </a:r>
            <a:r>
              <a:rPr lang="en" sz="17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</a:t>
            </a:r>
            <a:endParaRPr sz="170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914400" lvl="0" indent="45720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7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 </a:t>
            </a:r>
            <a:r>
              <a:rPr lang="en" sz="170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"guyzur"</a:t>
            </a:r>
            <a:r>
              <a:rPr lang="en" sz="17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: </a:t>
            </a:r>
            <a:r>
              <a:rPr lang="en" sz="170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"purple"</a:t>
            </a:r>
            <a:r>
              <a:rPr lang="en" sz="17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 </a:t>
            </a:r>
            <a:r>
              <a:rPr lang="en" sz="170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"vatray"</a:t>
            </a:r>
            <a:r>
              <a:rPr lang="en" sz="17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: </a:t>
            </a:r>
            <a:r>
              <a:rPr lang="en" sz="170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"gold"</a:t>
            </a:r>
            <a:r>
              <a:rPr lang="en" sz="17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}</a:t>
            </a:r>
            <a:endParaRPr sz="170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70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7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print</a:t>
            </a:r>
            <a:r>
              <a:rPr lang="en" sz="17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(fav_color[</a:t>
            </a:r>
            <a:r>
              <a:rPr lang="en" sz="170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"asalguer"</a:t>
            </a:r>
            <a:r>
              <a:rPr lang="en" sz="17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])		</a:t>
            </a:r>
            <a:r>
              <a:rPr lang="en" sz="17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# "blue"</a:t>
            </a:r>
            <a:endParaRPr sz="1700">
              <a:solidFill>
                <a:schemeClr val="accent3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7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print</a:t>
            </a:r>
            <a:r>
              <a:rPr lang="en" sz="17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(</a:t>
            </a:r>
            <a:r>
              <a:rPr lang="en" sz="170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"maria"</a:t>
            </a:r>
            <a:r>
              <a:rPr lang="en" sz="17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</a:t>
            </a:r>
            <a:r>
              <a:rPr lang="en" sz="1700" b="1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not in</a:t>
            </a:r>
            <a:r>
              <a:rPr lang="en" sz="17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fav_color)	</a:t>
            </a:r>
            <a:r>
              <a:rPr lang="en" sz="17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# True</a:t>
            </a:r>
            <a:endParaRPr sz="1700">
              <a:solidFill>
                <a:schemeClr val="accent3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7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print</a:t>
            </a:r>
            <a:r>
              <a:rPr lang="en" sz="17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(</a:t>
            </a:r>
            <a:r>
              <a:rPr lang="en" sz="170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"jamespw"</a:t>
            </a:r>
            <a:r>
              <a:rPr lang="en" sz="17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</a:t>
            </a:r>
            <a:r>
              <a:rPr lang="en" sz="1700" b="1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in</a:t>
            </a:r>
            <a:r>
              <a:rPr lang="en" sz="17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fav_color)	</a:t>
            </a:r>
            <a:r>
              <a:rPr lang="en" sz="17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# True</a:t>
            </a:r>
            <a:endParaRPr sz="1700">
              <a:solidFill>
                <a:schemeClr val="accent3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7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print</a:t>
            </a:r>
            <a:r>
              <a:rPr lang="en" sz="17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(</a:t>
            </a:r>
            <a:r>
              <a:rPr lang="en" sz="170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"blue"</a:t>
            </a:r>
            <a:r>
              <a:rPr lang="en" sz="17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in fav_color)		</a:t>
            </a:r>
            <a:r>
              <a:rPr lang="en" sz="17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# False</a:t>
            </a:r>
            <a:endParaRPr sz="1700">
              <a:solidFill>
                <a:schemeClr val="accent3"/>
              </a:solidFill>
              <a:latin typeface="Roboto Mono"/>
              <a:ea typeface="Roboto Mono"/>
              <a:cs typeface="Roboto Mono"/>
              <a:sym typeface="Roboto Mono"/>
            </a:endParaRPr>
          </a:p>
        </p:txBody>
      </p:sp>
      <p:sp>
        <p:nvSpPr>
          <p:cNvPr id="585" name="Google Shape;585;g3f526d29b12_0_849"/>
          <p:cNvSpPr/>
          <p:nvPr/>
        </p:nvSpPr>
        <p:spPr>
          <a:xfrm>
            <a:off x="6406638" y="4416325"/>
            <a:ext cx="2181000" cy="640500"/>
          </a:xfrm>
          <a:prstGeom prst="roundRect">
            <a:avLst>
              <a:gd name="adj" fmla="val 16667"/>
            </a:avLst>
          </a:prstGeom>
          <a:solidFill>
            <a:srgbClr val="3A4C7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b="1" u="sng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Python Tutor</a:t>
            </a:r>
            <a:endParaRPr sz="2400" b="1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86" name="Google Shape;586;g3f526d29b12_0_84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21</a:t>
            </a:fld>
            <a:endParaRPr/>
          </a:p>
        </p:txBody>
      </p:sp>
      <p:sp>
        <p:nvSpPr>
          <p:cNvPr id="587" name="Google Shape;587;g3f526d29b12_0_849"/>
          <p:cNvSpPr txBox="1"/>
          <p:nvPr/>
        </p:nvSpPr>
        <p:spPr>
          <a:xfrm>
            <a:off x="522532" y="1597835"/>
            <a:ext cx="3863100" cy="46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>
                <a:solidFill>
                  <a:srgbClr val="434343"/>
                </a:solidFill>
                <a:latin typeface="Roboto Mono"/>
                <a:ea typeface="Roboto Mono"/>
                <a:cs typeface="Roboto Mono"/>
                <a:sym typeface="Roboto Mono"/>
              </a:rPr>
              <a:t>x </a:t>
            </a:r>
            <a:r>
              <a:rPr lang="en" sz="1800" b="1">
                <a:solidFill>
                  <a:srgbClr val="8264A6"/>
                </a:solidFill>
                <a:latin typeface="Roboto Mono"/>
                <a:ea typeface="Roboto Mono"/>
                <a:cs typeface="Roboto Mono"/>
                <a:sym typeface="Roboto Mono"/>
              </a:rPr>
              <a:t>not in</a:t>
            </a:r>
            <a:r>
              <a:rPr lang="en" sz="1800" b="1">
                <a:solidFill>
                  <a:srgbClr val="434343"/>
                </a:solidFill>
                <a:latin typeface="Roboto Mono"/>
                <a:ea typeface="Roboto Mono"/>
                <a:cs typeface="Roboto Mono"/>
                <a:sym typeface="Roboto Mono"/>
              </a:rPr>
              <a:t> dict_name</a:t>
            </a:r>
            <a:r>
              <a:rPr lang="en" sz="1800">
                <a:solidFill>
                  <a:srgbClr val="434343"/>
                </a:solidFill>
                <a:latin typeface="Roboto Mono"/>
                <a:ea typeface="Roboto Mono"/>
                <a:cs typeface="Roboto Mono"/>
                <a:sym typeface="Roboto Mono"/>
              </a:rPr>
              <a:t> </a:t>
            </a:r>
            <a:endParaRPr sz="1800">
              <a:solidFill>
                <a:srgbClr val="434343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88" name="Google Shape;588;g3f526d29b12_0_849"/>
          <p:cNvSpPr txBox="1"/>
          <p:nvPr/>
        </p:nvSpPr>
        <p:spPr>
          <a:xfrm>
            <a:off x="3470705" y="1633500"/>
            <a:ext cx="4590600" cy="79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</a:rPr>
              <a:t>is a boolean expression that evaluates to </a:t>
            </a:r>
            <a:r>
              <a:rPr lang="en" sz="1800" b="1">
                <a:solidFill>
                  <a:srgbClr val="577656"/>
                </a:solidFill>
                <a:latin typeface="Calibri"/>
                <a:ea typeface="Calibri"/>
                <a:cs typeface="Calibri"/>
                <a:sym typeface="Calibri"/>
              </a:rPr>
              <a:t>True </a:t>
            </a:r>
            <a:br>
              <a:rPr lang="en" sz="1800" b="1">
                <a:solidFill>
                  <a:srgbClr val="577656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en" sz="1800"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</a:rPr>
              <a:t>if </a:t>
            </a:r>
            <a:r>
              <a:rPr lang="en" sz="1800" b="1">
                <a:solidFill>
                  <a:srgbClr val="434343"/>
                </a:solidFill>
                <a:latin typeface="Roboto Mono"/>
                <a:ea typeface="Roboto Mono"/>
                <a:cs typeface="Roboto Mono"/>
                <a:sym typeface="Roboto Mono"/>
              </a:rPr>
              <a:t>x</a:t>
            </a:r>
            <a:r>
              <a:rPr lang="en" sz="1800"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</a:rPr>
              <a:t> is </a:t>
            </a:r>
            <a:r>
              <a:rPr lang="en" sz="1800" b="1" i="1"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</a:rPr>
              <a:t>not </a:t>
            </a:r>
            <a:r>
              <a:rPr lang="en" sz="1800" i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one of the keys</a:t>
            </a:r>
            <a:r>
              <a:rPr lang="en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in </a:t>
            </a:r>
            <a:r>
              <a:rPr lang="en" sz="1800" b="1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dict_name</a:t>
            </a:r>
            <a:r>
              <a:rPr lang="en" sz="1800"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sz="1800">
              <a:solidFill>
                <a:srgbClr val="434343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434343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89" name="Google Shape;589;g3f526d29b12_0_849"/>
          <p:cNvSpPr txBox="1"/>
          <p:nvPr/>
        </p:nvSpPr>
        <p:spPr>
          <a:xfrm>
            <a:off x="514150" y="951659"/>
            <a:ext cx="3863100" cy="46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>
                <a:solidFill>
                  <a:srgbClr val="434343"/>
                </a:solidFill>
                <a:latin typeface="Roboto Mono"/>
                <a:ea typeface="Roboto Mono"/>
                <a:cs typeface="Roboto Mono"/>
                <a:sym typeface="Roboto Mono"/>
              </a:rPr>
              <a:t>x </a:t>
            </a:r>
            <a:r>
              <a:rPr lang="en" sz="1800" b="1">
                <a:solidFill>
                  <a:srgbClr val="8264A6"/>
                </a:solidFill>
                <a:latin typeface="Roboto Mono"/>
                <a:ea typeface="Roboto Mono"/>
                <a:cs typeface="Roboto Mono"/>
                <a:sym typeface="Roboto Mono"/>
              </a:rPr>
              <a:t>in </a:t>
            </a:r>
            <a:r>
              <a:rPr lang="en" sz="1800" b="1">
                <a:solidFill>
                  <a:srgbClr val="434343"/>
                </a:solidFill>
                <a:latin typeface="Roboto Mono"/>
                <a:ea typeface="Roboto Mono"/>
                <a:cs typeface="Roboto Mono"/>
                <a:sym typeface="Roboto Mono"/>
              </a:rPr>
              <a:t>dict_name</a:t>
            </a:r>
            <a:r>
              <a:rPr lang="en" sz="1800">
                <a:solidFill>
                  <a:srgbClr val="434343"/>
                </a:solidFill>
                <a:latin typeface="Roboto Mono"/>
                <a:ea typeface="Roboto Mono"/>
                <a:cs typeface="Roboto Mono"/>
                <a:sym typeface="Roboto Mono"/>
              </a:rPr>
              <a:t> </a:t>
            </a:r>
            <a:endParaRPr sz="1800">
              <a:solidFill>
                <a:srgbClr val="434343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90" name="Google Shape;590;g3f526d29b12_0_849"/>
          <p:cNvSpPr txBox="1"/>
          <p:nvPr/>
        </p:nvSpPr>
        <p:spPr>
          <a:xfrm>
            <a:off x="3462329" y="987325"/>
            <a:ext cx="4590600" cy="79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</a:rPr>
              <a:t>is a boolean expression that evaluates to </a:t>
            </a:r>
            <a:r>
              <a:rPr lang="en" sz="1800" b="1">
                <a:solidFill>
                  <a:srgbClr val="577656"/>
                </a:solidFill>
                <a:latin typeface="Calibri"/>
                <a:ea typeface="Calibri"/>
                <a:cs typeface="Calibri"/>
                <a:sym typeface="Calibri"/>
              </a:rPr>
              <a:t>True </a:t>
            </a:r>
            <a:br>
              <a:rPr lang="en" sz="1800" b="1">
                <a:solidFill>
                  <a:srgbClr val="577656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en" sz="1800"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</a:rPr>
              <a:t>if </a:t>
            </a:r>
            <a:r>
              <a:rPr lang="en" sz="1800" b="1">
                <a:solidFill>
                  <a:srgbClr val="434343"/>
                </a:solidFill>
                <a:latin typeface="Roboto Mono"/>
                <a:ea typeface="Roboto Mono"/>
                <a:cs typeface="Roboto Mono"/>
                <a:sym typeface="Roboto Mono"/>
              </a:rPr>
              <a:t>x</a:t>
            </a:r>
            <a:r>
              <a:rPr lang="en" sz="1800"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</a:rPr>
              <a:t> is </a:t>
            </a:r>
            <a:r>
              <a:rPr lang="en" sz="1800" i="1"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</a:rPr>
              <a:t>one of the keys</a:t>
            </a:r>
            <a:r>
              <a:rPr lang="en" sz="1800"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</a:rPr>
              <a:t> in </a:t>
            </a:r>
            <a:r>
              <a:rPr lang="en" sz="1800" b="1">
                <a:solidFill>
                  <a:srgbClr val="434343"/>
                </a:solidFill>
                <a:latin typeface="Roboto Mono"/>
                <a:ea typeface="Roboto Mono"/>
                <a:cs typeface="Roboto Mono"/>
                <a:sym typeface="Roboto Mono"/>
              </a:rPr>
              <a:t>dict_name</a:t>
            </a:r>
            <a:r>
              <a:rPr lang="en" sz="1800"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sz="1800">
              <a:solidFill>
                <a:srgbClr val="434343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434343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5" name="Google Shape;595;g3f526d29b12_0_860"/>
          <p:cNvSpPr txBox="1">
            <a:spLocks noGrp="1"/>
          </p:cNvSpPr>
          <p:nvPr>
            <p:ph type="title"/>
          </p:nvPr>
        </p:nvSpPr>
        <p:spPr>
          <a:xfrm>
            <a:off x="311700" y="281921"/>
            <a:ext cx="8520600" cy="70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More Dictionary Methods</a:t>
            </a:r>
            <a:endParaRPr/>
          </a:p>
        </p:txBody>
      </p:sp>
      <p:sp>
        <p:nvSpPr>
          <p:cNvPr id="596" name="Google Shape;596;g3f526d29b12_0_86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22</a:t>
            </a:fld>
            <a:endParaRPr/>
          </a:p>
        </p:txBody>
      </p:sp>
      <p:sp>
        <p:nvSpPr>
          <p:cNvPr id="597" name="Google Shape;597;g3f526d29b12_0_860"/>
          <p:cNvSpPr txBox="1">
            <a:spLocks noGrp="1"/>
          </p:cNvSpPr>
          <p:nvPr>
            <p:ph type="body" idx="1"/>
          </p:nvPr>
        </p:nvSpPr>
        <p:spPr>
          <a:xfrm>
            <a:off x="311700" y="1050525"/>
            <a:ext cx="8709600" cy="2876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Roboto Mono"/>
              <a:buChar char="●"/>
            </a:pPr>
            <a:r>
              <a:rPr lang="en" b="1">
                <a:latin typeface="Roboto Mono"/>
                <a:ea typeface="Roboto Mono"/>
                <a:cs typeface="Roboto Mono"/>
                <a:sym typeface="Roboto Mono"/>
              </a:rPr>
              <a:t>dict_name.</a:t>
            </a:r>
            <a:r>
              <a:rPr lang="en" b="1">
                <a:solidFill>
                  <a:schemeClr val="accent1"/>
                </a:solidFill>
                <a:latin typeface="Roboto Mono"/>
                <a:ea typeface="Roboto Mono"/>
                <a:cs typeface="Roboto Mono"/>
                <a:sym typeface="Roboto Mono"/>
              </a:rPr>
              <a:t>keys()</a:t>
            </a:r>
            <a:endParaRPr b="1">
              <a:solidFill>
                <a:schemeClr val="accent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914400" lvl="1" indent="-330200" algn="l" rtl="0">
              <a:spcBef>
                <a:spcPts val="0"/>
              </a:spcBef>
              <a:spcAft>
                <a:spcPts val="0"/>
              </a:spcAft>
              <a:buClr>
                <a:srgbClr val="233A44"/>
              </a:buClr>
              <a:buSzPts val="1600"/>
              <a:buChar char="○"/>
            </a:pPr>
            <a:r>
              <a:rPr lang="en" sz="1600">
                <a:solidFill>
                  <a:srgbClr val="233A44"/>
                </a:solidFill>
              </a:rPr>
              <a:t>Retrieve all the keys in the dictionary</a:t>
            </a:r>
            <a:endParaRPr sz="1600">
              <a:solidFill>
                <a:srgbClr val="233A44"/>
              </a:solidFill>
            </a:endParaRPr>
          </a:p>
          <a:p>
            <a:pPr marL="914400" lvl="1" indent="-330200" algn="l" rtl="0">
              <a:spcBef>
                <a:spcPts val="0"/>
              </a:spcBef>
              <a:spcAft>
                <a:spcPts val="0"/>
              </a:spcAft>
              <a:buClr>
                <a:srgbClr val="233A44"/>
              </a:buClr>
              <a:buSzPts val="1600"/>
              <a:buChar char="○"/>
            </a:pPr>
            <a:r>
              <a:rPr lang="en" sz="1600">
                <a:solidFill>
                  <a:srgbClr val="233A44"/>
                </a:solidFill>
              </a:rPr>
              <a:t>Returned in the form: </a:t>
            </a:r>
            <a:r>
              <a:rPr lang="en" sz="1600">
                <a:solidFill>
                  <a:srgbClr val="233A44"/>
                </a:solidFill>
                <a:latin typeface="Roboto Mono"/>
                <a:ea typeface="Roboto Mono"/>
                <a:cs typeface="Roboto Mono"/>
                <a:sym typeface="Roboto Mono"/>
              </a:rPr>
              <a:t>dict_keys([key1, key2,...])</a:t>
            </a:r>
            <a:endParaRPr sz="1600">
              <a:solidFill>
                <a:srgbClr val="233A44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en" b="1">
                <a:latin typeface="Roboto Mono"/>
                <a:ea typeface="Roboto Mono"/>
                <a:cs typeface="Roboto Mono"/>
                <a:sym typeface="Roboto Mono"/>
              </a:rPr>
              <a:t>dict_name.</a:t>
            </a:r>
            <a:r>
              <a:rPr lang="en" b="1">
                <a:solidFill>
                  <a:schemeClr val="accent1"/>
                </a:solidFill>
                <a:latin typeface="Roboto Mono"/>
                <a:ea typeface="Roboto Mono"/>
                <a:cs typeface="Roboto Mono"/>
                <a:sym typeface="Roboto Mono"/>
              </a:rPr>
              <a:t>values()</a:t>
            </a:r>
            <a:endParaRPr b="1">
              <a:solidFill>
                <a:schemeClr val="accent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914400" lvl="1" indent="-330200" algn="l" rtl="0">
              <a:spcBef>
                <a:spcPts val="0"/>
              </a:spcBef>
              <a:spcAft>
                <a:spcPts val="0"/>
              </a:spcAft>
              <a:buClr>
                <a:srgbClr val="233A44"/>
              </a:buClr>
              <a:buSzPts val="1600"/>
              <a:buChar char="○"/>
            </a:pPr>
            <a:r>
              <a:rPr lang="en" sz="1600">
                <a:solidFill>
                  <a:srgbClr val="233A44"/>
                </a:solidFill>
              </a:rPr>
              <a:t>Retrieve all the values in the dictionary</a:t>
            </a:r>
            <a:endParaRPr sz="1600">
              <a:solidFill>
                <a:srgbClr val="233A44"/>
              </a:solidFill>
            </a:endParaRPr>
          </a:p>
          <a:p>
            <a:pPr marL="914400" lvl="1" indent="-330200" algn="l" rtl="0">
              <a:spcBef>
                <a:spcPts val="0"/>
              </a:spcBef>
              <a:spcAft>
                <a:spcPts val="0"/>
              </a:spcAft>
              <a:buClr>
                <a:srgbClr val="233A44"/>
              </a:buClr>
              <a:buSzPts val="1600"/>
              <a:buChar char="○"/>
            </a:pPr>
            <a:r>
              <a:rPr lang="en" sz="1600">
                <a:solidFill>
                  <a:srgbClr val="233A44"/>
                </a:solidFill>
              </a:rPr>
              <a:t>Return in the form: </a:t>
            </a:r>
            <a:r>
              <a:rPr lang="en" sz="1600">
                <a:solidFill>
                  <a:srgbClr val="233A44"/>
                </a:solidFill>
                <a:latin typeface="Roboto Mono"/>
                <a:ea typeface="Roboto Mono"/>
                <a:cs typeface="Roboto Mono"/>
                <a:sym typeface="Roboto Mono"/>
              </a:rPr>
              <a:t>dict_values([value1, value2,...])</a:t>
            </a:r>
            <a:endParaRPr sz="1600">
              <a:solidFill>
                <a:srgbClr val="233A44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Roboto Mono"/>
              <a:buChar char="●"/>
            </a:pPr>
            <a:r>
              <a:rPr lang="en" b="1">
                <a:latin typeface="Roboto Mono"/>
                <a:ea typeface="Roboto Mono"/>
                <a:cs typeface="Roboto Mono"/>
                <a:sym typeface="Roboto Mono"/>
              </a:rPr>
              <a:t>dict_name</a:t>
            </a:r>
            <a:r>
              <a:rPr lang="en" b="1">
                <a:solidFill>
                  <a:schemeClr val="accent1"/>
                </a:solidFill>
                <a:latin typeface="Roboto Mono"/>
                <a:ea typeface="Roboto Mono"/>
                <a:cs typeface="Roboto Mono"/>
                <a:sym typeface="Roboto Mono"/>
              </a:rPr>
              <a:t>.items()</a:t>
            </a:r>
            <a:endParaRPr b="1">
              <a:solidFill>
                <a:schemeClr val="accent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914400" lvl="1" indent="-330200" algn="l" rtl="0">
              <a:spcBef>
                <a:spcPts val="0"/>
              </a:spcBef>
              <a:spcAft>
                <a:spcPts val="0"/>
              </a:spcAft>
              <a:buClr>
                <a:srgbClr val="233A44"/>
              </a:buClr>
              <a:buSzPts val="1600"/>
              <a:buChar char="○"/>
            </a:pPr>
            <a:r>
              <a:rPr lang="en" sz="1600">
                <a:solidFill>
                  <a:srgbClr val="233A44"/>
                </a:solidFill>
              </a:rPr>
              <a:t>Retrieve all the key-value pairs in the dictionary</a:t>
            </a:r>
            <a:endParaRPr sz="1600">
              <a:solidFill>
                <a:srgbClr val="233A44"/>
              </a:solidFill>
            </a:endParaRPr>
          </a:p>
          <a:p>
            <a:pPr marL="914400" lvl="1" indent="-330200" algn="l" rtl="0">
              <a:spcBef>
                <a:spcPts val="0"/>
              </a:spcBef>
              <a:spcAft>
                <a:spcPts val="0"/>
              </a:spcAft>
              <a:buClr>
                <a:srgbClr val="233A44"/>
              </a:buClr>
              <a:buSzPts val="1600"/>
              <a:buChar char="○"/>
            </a:pPr>
            <a:r>
              <a:rPr lang="en" sz="1600">
                <a:solidFill>
                  <a:srgbClr val="233A44"/>
                </a:solidFill>
              </a:rPr>
              <a:t>Returned in the form: </a:t>
            </a:r>
            <a:r>
              <a:rPr lang="en" sz="1600">
                <a:solidFill>
                  <a:srgbClr val="233A44"/>
                </a:solidFill>
                <a:latin typeface="Roboto Mono"/>
                <a:ea typeface="Roboto Mono"/>
                <a:cs typeface="Roboto Mono"/>
                <a:sym typeface="Roboto Mono"/>
              </a:rPr>
              <a:t>dict_items([(key1, value1), (key2, value2), …])</a:t>
            </a:r>
            <a:endParaRPr sz="1600">
              <a:solidFill>
                <a:srgbClr val="233A44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endParaRPr/>
          </a:p>
        </p:txBody>
      </p:sp>
      <p:sp>
        <p:nvSpPr>
          <p:cNvPr id="598" name="Google Shape;598;g3f526d29b12_0_860"/>
          <p:cNvSpPr txBox="1"/>
          <p:nvPr/>
        </p:nvSpPr>
        <p:spPr>
          <a:xfrm>
            <a:off x="580200" y="3927225"/>
            <a:ext cx="7333200" cy="73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These are not lists, but a special dictionary object! 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However, you can iterate through them using a for-loop just like a list!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3" name="Google Shape;603;g3f526d29b12_0_867"/>
          <p:cNvSpPr txBox="1">
            <a:spLocks noGrp="1"/>
          </p:cNvSpPr>
          <p:nvPr>
            <p:ph type="title"/>
          </p:nvPr>
        </p:nvSpPr>
        <p:spPr>
          <a:xfrm>
            <a:off x="311700" y="281921"/>
            <a:ext cx="8520600" cy="70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Iterating through a dictionary</a:t>
            </a:r>
            <a:endParaRPr/>
          </a:p>
        </p:txBody>
      </p:sp>
      <p:sp>
        <p:nvSpPr>
          <p:cNvPr id="604" name="Google Shape;604;g3f526d29b12_0_867"/>
          <p:cNvSpPr/>
          <p:nvPr/>
        </p:nvSpPr>
        <p:spPr>
          <a:xfrm>
            <a:off x="468750" y="2552074"/>
            <a:ext cx="8206500" cy="1810500"/>
          </a:xfrm>
          <a:prstGeom prst="roundRect">
            <a:avLst>
              <a:gd name="adj" fmla="val 16667"/>
            </a:avLst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7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fav_color </a:t>
            </a:r>
            <a:r>
              <a:rPr lang="en" sz="1700" b="1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=</a:t>
            </a:r>
            <a:r>
              <a:rPr lang="en" sz="17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{</a:t>
            </a:r>
            <a:r>
              <a:rPr lang="en" sz="170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"asalguer"</a:t>
            </a:r>
            <a:r>
              <a:rPr lang="en" sz="17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: </a:t>
            </a:r>
            <a:r>
              <a:rPr lang="en" sz="170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"blue"</a:t>
            </a:r>
            <a:r>
              <a:rPr lang="en" sz="17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 </a:t>
            </a:r>
            <a:r>
              <a:rPr lang="en" sz="170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"jamespw"</a:t>
            </a:r>
            <a:r>
              <a:rPr lang="en" sz="17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: </a:t>
            </a:r>
            <a:r>
              <a:rPr lang="en" sz="170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"green"</a:t>
            </a:r>
            <a:r>
              <a:rPr lang="en" sz="17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</a:t>
            </a:r>
            <a:endParaRPr sz="170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914400" lvl="0" indent="45720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7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 </a:t>
            </a:r>
            <a:r>
              <a:rPr lang="en" sz="170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"danimaor"</a:t>
            </a:r>
            <a:r>
              <a:rPr lang="en" sz="17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: </a:t>
            </a:r>
            <a:r>
              <a:rPr lang="en" sz="170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"purple"</a:t>
            </a:r>
            <a:r>
              <a:rPr lang="en" sz="17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 </a:t>
            </a:r>
            <a:r>
              <a:rPr lang="en" sz="170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"kellenx"</a:t>
            </a:r>
            <a:r>
              <a:rPr lang="en" sz="17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: </a:t>
            </a:r>
            <a:r>
              <a:rPr lang="en" sz="170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"blue"</a:t>
            </a:r>
            <a:r>
              <a:rPr lang="en" sz="17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</a:t>
            </a:r>
            <a:endParaRPr sz="170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914400" lvl="0" indent="45720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7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 </a:t>
            </a:r>
            <a:r>
              <a:rPr lang="en" sz="170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"guyzur"</a:t>
            </a:r>
            <a:r>
              <a:rPr lang="en" sz="17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: </a:t>
            </a:r>
            <a:r>
              <a:rPr lang="en" sz="170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"purple"</a:t>
            </a:r>
            <a:r>
              <a:rPr lang="en" sz="17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 </a:t>
            </a:r>
            <a:r>
              <a:rPr lang="en" sz="170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"vatray"</a:t>
            </a:r>
            <a:r>
              <a:rPr lang="en" sz="17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: </a:t>
            </a:r>
            <a:r>
              <a:rPr lang="en" sz="170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"gold"</a:t>
            </a:r>
            <a:r>
              <a:rPr lang="en" sz="17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}</a:t>
            </a:r>
            <a:endParaRPr sz="170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70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700" b="1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for </a:t>
            </a:r>
            <a:r>
              <a:rPr lang="en" sz="17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uwnetid </a:t>
            </a:r>
            <a:r>
              <a:rPr lang="en" sz="1700" b="1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in </a:t>
            </a:r>
            <a:r>
              <a:rPr lang="en" sz="17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fav_color.</a:t>
            </a:r>
            <a:r>
              <a:rPr lang="en" sz="1700">
                <a:solidFill>
                  <a:schemeClr val="accent1"/>
                </a:solidFill>
                <a:latin typeface="Roboto Mono"/>
                <a:ea typeface="Roboto Mono"/>
                <a:cs typeface="Roboto Mono"/>
                <a:sym typeface="Roboto Mono"/>
              </a:rPr>
              <a:t>keys()</a:t>
            </a:r>
            <a:r>
              <a:rPr lang="en" sz="17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:</a:t>
            </a:r>
            <a:endParaRPr sz="170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45720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7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print</a:t>
            </a:r>
            <a:r>
              <a:rPr lang="en" sz="1700" b="1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(</a:t>
            </a:r>
            <a:r>
              <a:rPr lang="en" sz="17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uwnetid, </a:t>
            </a:r>
            <a:r>
              <a:rPr lang="en" sz="170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 fav color is "</a:t>
            </a:r>
            <a:r>
              <a:rPr lang="en" sz="17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 fav_color[uwnetid]) </a:t>
            </a:r>
            <a:endParaRPr sz="1700">
              <a:solidFill>
                <a:schemeClr val="accent3"/>
              </a:solidFill>
              <a:latin typeface="Roboto Mono"/>
              <a:ea typeface="Roboto Mono"/>
              <a:cs typeface="Roboto Mono"/>
              <a:sym typeface="Roboto Mono"/>
            </a:endParaRPr>
          </a:p>
        </p:txBody>
      </p:sp>
      <p:sp>
        <p:nvSpPr>
          <p:cNvPr id="605" name="Google Shape;605;g3f526d29b12_0_867"/>
          <p:cNvSpPr txBox="1">
            <a:spLocks noGrp="1"/>
          </p:cNvSpPr>
          <p:nvPr>
            <p:ph type="body" idx="1"/>
          </p:nvPr>
        </p:nvSpPr>
        <p:spPr>
          <a:xfrm>
            <a:off x="311700" y="821925"/>
            <a:ext cx="8709300" cy="1730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Usually we want to look up what value is a associated with a single key: </a:t>
            </a:r>
            <a:r>
              <a:rPr lang="en" sz="17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print</a:t>
            </a:r>
            <a:r>
              <a:rPr lang="en" sz="1700" b="1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(</a:t>
            </a:r>
            <a:r>
              <a:rPr lang="en" sz="170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"Adrian’s fav color is "</a:t>
            </a:r>
            <a:r>
              <a:rPr lang="en" sz="1700" b="1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, </a:t>
            </a:r>
            <a:r>
              <a:rPr lang="en" sz="1700">
                <a:latin typeface="Roboto Mono"/>
                <a:ea typeface="Roboto Mono"/>
                <a:cs typeface="Roboto Mono"/>
                <a:sym typeface="Roboto Mono"/>
              </a:rPr>
              <a:t>fav_color[</a:t>
            </a:r>
            <a:r>
              <a:rPr lang="en" sz="170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"asalguer"</a:t>
            </a:r>
            <a:r>
              <a:rPr lang="en" sz="1700">
                <a:latin typeface="Roboto Mono"/>
                <a:ea typeface="Roboto Mono"/>
                <a:cs typeface="Roboto Mono"/>
                <a:sym typeface="Roboto Mono"/>
              </a:rPr>
              <a:t>]) </a:t>
            </a:r>
            <a:endParaRPr sz="100">
              <a:latin typeface="Roboto Mono"/>
              <a:ea typeface="Roboto Mono"/>
              <a:cs typeface="Roboto Mono"/>
              <a:sym typeface="Roboto Mono"/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Sometimes it is useful to iterate over an entire dictionary</a:t>
            </a:r>
            <a:endParaRPr/>
          </a:p>
          <a:p>
            <a:pPr marL="914400" lvl="1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○"/>
            </a:pPr>
            <a:r>
              <a:rPr lang="en"/>
              <a:t>Note: It is not necessary to iterate over a dictionary to find a key, just look it up!</a:t>
            </a:r>
            <a:br>
              <a:rPr lang="en"/>
            </a:br>
            <a:r>
              <a:rPr lang="en" sz="17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print</a:t>
            </a:r>
            <a:r>
              <a:rPr lang="en" sz="1700" b="1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(</a:t>
            </a:r>
            <a:r>
              <a:rPr lang="en" sz="170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"The person's fav color is "</a:t>
            </a:r>
            <a:r>
              <a:rPr lang="en" sz="1700" b="1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, </a:t>
            </a:r>
            <a:r>
              <a:rPr lang="en" sz="1700">
                <a:latin typeface="Roboto Mono"/>
                <a:ea typeface="Roboto Mono"/>
                <a:cs typeface="Roboto Mono"/>
                <a:sym typeface="Roboto Mono"/>
              </a:rPr>
              <a:t>fav_color[person])</a:t>
            </a:r>
            <a:endParaRPr/>
          </a:p>
        </p:txBody>
      </p:sp>
      <p:sp>
        <p:nvSpPr>
          <p:cNvPr id="606" name="Google Shape;606;g3f526d29b12_0_867"/>
          <p:cNvSpPr/>
          <p:nvPr/>
        </p:nvSpPr>
        <p:spPr>
          <a:xfrm>
            <a:off x="6406638" y="4416325"/>
            <a:ext cx="2181000" cy="640500"/>
          </a:xfrm>
          <a:prstGeom prst="roundRect">
            <a:avLst>
              <a:gd name="adj" fmla="val 16667"/>
            </a:avLst>
          </a:prstGeom>
          <a:solidFill>
            <a:srgbClr val="3A4C7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b="1" u="sng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Python Tutor</a:t>
            </a:r>
            <a:endParaRPr sz="2400" b="1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07" name="Google Shape;607;g3f526d29b12_0_86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23</a:t>
            </a:fld>
            <a:endParaRPr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2" name="Google Shape;612;g3f526d29b12_0_875"/>
          <p:cNvSpPr txBox="1">
            <a:spLocks noGrp="1"/>
          </p:cNvSpPr>
          <p:nvPr>
            <p:ph type="title"/>
          </p:nvPr>
        </p:nvSpPr>
        <p:spPr>
          <a:xfrm>
            <a:off x="311700" y="281921"/>
            <a:ext cx="8520600" cy="70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Usually you should </a:t>
            </a:r>
            <a:r>
              <a:rPr lang="en" u="sng"/>
              <a:t>not</a:t>
            </a:r>
            <a:r>
              <a:rPr lang="en"/>
              <a:t> iterate over a dictionary</a:t>
            </a:r>
            <a:endParaRPr/>
          </a:p>
        </p:txBody>
      </p:sp>
      <p:sp>
        <p:nvSpPr>
          <p:cNvPr id="613" name="Google Shape;613;g3f526d29b12_0_875"/>
          <p:cNvSpPr/>
          <p:nvPr/>
        </p:nvSpPr>
        <p:spPr>
          <a:xfrm>
            <a:off x="351700" y="2983274"/>
            <a:ext cx="8206500" cy="1810500"/>
          </a:xfrm>
          <a:prstGeom prst="roundRect">
            <a:avLst>
              <a:gd name="adj" fmla="val 16667"/>
            </a:avLst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7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fav_color </a:t>
            </a:r>
            <a:r>
              <a:rPr lang="en" sz="1700" b="1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=</a:t>
            </a:r>
            <a:r>
              <a:rPr lang="en" sz="17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{</a:t>
            </a:r>
            <a:r>
              <a:rPr lang="en" sz="170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"asalguer"</a:t>
            </a:r>
            <a:r>
              <a:rPr lang="en" sz="17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: </a:t>
            </a:r>
            <a:r>
              <a:rPr lang="en" sz="170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"blue"</a:t>
            </a:r>
            <a:r>
              <a:rPr lang="en" sz="17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 </a:t>
            </a:r>
            <a:r>
              <a:rPr lang="en" sz="170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"jamespw"</a:t>
            </a:r>
            <a:r>
              <a:rPr lang="en" sz="17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: </a:t>
            </a:r>
            <a:r>
              <a:rPr lang="en" sz="170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"green"</a:t>
            </a:r>
            <a:r>
              <a:rPr lang="en" sz="17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</a:t>
            </a:r>
            <a:endParaRPr sz="170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914400" lvl="0" indent="45720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7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 </a:t>
            </a:r>
            <a:r>
              <a:rPr lang="en" sz="170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"danimaor"</a:t>
            </a:r>
            <a:r>
              <a:rPr lang="en" sz="17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: </a:t>
            </a:r>
            <a:r>
              <a:rPr lang="en" sz="170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"purple"</a:t>
            </a:r>
            <a:r>
              <a:rPr lang="en" sz="17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 </a:t>
            </a:r>
            <a:r>
              <a:rPr lang="en" sz="170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"kellenx"</a:t>
            </a:r>
            <a:r>
              <a:rPr lang="en" sz="17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: </a:t>
            </a:r>
            <a:r>
              <a:rPr lang="en" sz="170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"blue"</a:t>
            </a:r>
            <a:r>
              <a:rPr lang="en" sz="17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</a:t>
            </a:r>
            <a:endParaRPr sz="170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914400" lvl="0" indent="45720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7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 </a:t>
            </a:r>
            <a:r>
              <a:rPr lang="en" sz="170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"guyzur"</a:t>
            </a:r>
            <a:r>
              <a:rPr lang="en" sz="17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: </a:t>
            </a:r>
            <a:r>
              <a:rPr lang="en" sz="170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"purple"</a:t>
            </a:r>
            <a:r>
              <a:rPr lang="en" sz="17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 </a:t>
            </a:r>
            <a:r>
              <a:rPr lang="en" sz="170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"vatray"</a:t>
            </a:r>
            <a:r>
              <a:rPr lang="en" sz="17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: </a:t>
            </a:r>
            <a:r>
              <a:rPr lang="en" sz="170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"gold"</a:t>
            </a:r>
            <a:r>
              <a:rPr lang="en" sz="17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}</a:t>
            </a:r>
            <a:endParaRPr sz="170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70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700" b="1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for </a:t>
            </a:r>
            <a:r>
              <a:rPr lang="en" sz="17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uwnetid </a:t>
            </a:r>
            <a:r>
              <a:rPr lang="en" sz="1700" b="1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in </a:t>
            </a:r>
            <a:r>
              <a:rPr lang="en" sz="17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fav_color.</a:t>
            </a:r>
            <a:r>
              <a:rPr lang="en" sz="1700">
                <a:solidFill>
                  <a:schemeClr val="accent1"/>
                </a:solidFill>
                <a:latin typeface="Roboto Mono"/>
                <a:ea typeface="Roboto Mono"/>
                <a:cs typeface="Roboto Mono"/>
                <a:sym typeface="Roboto Mono"/>
              </a:rPr>
              <a:t>keys()</a:t>
            </a:r>
            <a:r>
              <a:rPr lang="en" sz="17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:</a:t>
            </a:r>
            <a:endParaRPr sz="170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45720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7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print</a:t>
            </a:r>
            <a:r>
              <a:rPr lang="en" sz="1700" b="1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(</a:t>
            </a:r>
            <a:r>
              <a:rPr lang="en" sz="17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uwnetid, </a:t>
            </a:r>
            <a:r>
              <a:rPr lang="en" sz="170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 fav color is "</a:t>
            </a:r>
            <a:r>
              <a:rPr lang="en" sz="17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 fav_color[uwnetid]) </a:t>
            </a:r>
            <a:endParaRPr sz="1700">
              <a:solidFill>
                <a:schemeClr val="accent3"/>
              </a:solidFill>
              <a:latin typeface="Roboto Mono"/>
              <a:ea typeface="Roboto Mono"/>
              <a:cs typeface="Roboto Mono"/>
              <a:sym typeface="Roboto Mono"/>
            </a:endParaRPr>
          </a:p>
        </p:txBody>
      </p:sp>
      <p:sp>
        <p:nvSpPr>
          <p:cNvPr id="614" name="Google Shape;614;g3f526d29b12_0_875"/>
          <p:cNvSpPr txBox="1">
            <a:spLocks noGrp="1"/>
          </p:cNvSpPr>
          <p:nvPr>
            <p:ph type="body" idx="1"/>
          </p:nvPr>
        </p:nvSpPr>
        <p:spPr>
          <a:xfrm>
            <a:off x="311700" y="821925"/>
            <a:ext cx="8709300" cy="1730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A very common mistake is to iterate over a dictionary with a loop, when all that is needed is to do a look up of a single value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Iterate over a dictionary with a loop when:</a:t>
            </a:r>
            <a:endParaRPr/>
          </a:p>
          <a:p>
            <a:pPr marL="914400" lvl="1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○"/>
            </a:pPr>
            <a:r>
              <a:rPr lang="en"/>
              <a:t>You need to </a:t>
            </a:r>
            <a:r>
              <a:rPr lang="en" b="1"/>
              <a:t>modify </a:t>
            </a:r>
            <a:r>
              <a:rPr lang="en"/>
              <a:t>the values associated with </a:t>
            </a:r>
            <a:r>
              <a:rPr lang="en" u="sng"/>
              <a:t>every</a:t>
            </a:r>
            <a:r>
              <a:rPr lang="en"/>
              <a:t> key in the dictionary</a:t>
            </a:r>
            <a:endParaRPr/>
          </a:p>
          <a:p>
            <a:pPr marL="914400" lvl="1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○"/>
            </a:pPr>
            <a:r>
              <a:rPr lang="en"/>
              <a:t>You need to </a:t>
            </a:r>
            <a:r>
              <a:rPr lang="en" b="1"/>
              <a:t>print </a:t>
            </a:r>
            <a:r>
              <a:rPr lang="en"/>
              <a:t>the values associated with </a:t>
            </a:r>
            <a:r>
              <a:rPr lang="en" u="sng"/>
              <a:t>every</a:t>
            </a:r>
            <a:r>
              <a:rPr lang="en"/>
              <a:t> key in the dictionary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Do NOT use a loop when you just need to look up the value associated with one key!</a:t>
            </a:r>
            <a:endParaRPr/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endParaRPr/>
          </a:p>
        </p:txBody>
      </p:sp>
      <p:sp>
        <p:nvSpPr>
          <p:cNvPr id="615" name="Google Shape;615;g3f526d29b12_0_87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24</a:t>
            </a:fld>
            <a:endParaRPr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0" name="Google Shape;620;g3f526d29b12_0_882"/>
          <p:cNvSpPr txBox="1">
            <a:spLocks noGrp="1"/>
          </p:cNvSpPr>
          <p:nvPr>
            <p:ph type="title"/>
          </p:nvPr>
        </p:nvSpPr>
        <p:spPr>
          <a:xfrm>
            <a:off x="311700" y="281921"/>
            <a:ext cx="8520600" cy="70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Counting words</a:t>
            </a:r>
            <a:endParaRPr/>
          </a:p>
        </p:txBody>
      </p:sp>
      <p:sp>
        <p:nvSpPr>
          <p:cNvPr id="621" name="Google Shape;621;g3f526d29b12_0_882"/>
          <p:cNvSpPr/>
          <p:nvPr/>
        </p:nvSpPr>
        <p:spPr>
          <a:xfrm>
            <a:off x="468750" y="2552074"/>
            <a:ext cx="8206500" cy="941700"/>
          </a:xfrm>
          <a:prstGeom prst="roundRect">
            <a:avLst>
              <a:gd name="adj" fmla="val 16667"/>
            </a:avLst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7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phrase </a:t>
            </a:r>
            <a:r>
              <a:rPr lang="en" sz="1700" b="1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=</a:t>
            </a:r>
            <a:r>
              <a:rPr lang="en" sz="17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</a:t>
            </a:r>
            <a:r>
              <a:rPr lang="en" sz="170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"how much wood could a woodchuck chuck if a woodchuck could chuck wood"</a:t>
            </a:r>
            <a:endParaRPr sz="1700">
              <a:solidFill>
                <a:schemeClr val="accent3"/>
              </a:solidFill>
              <a:latin typeface="Roboto Mono"/>
              <a:ea typeface="Roboto Mono"/>
              <a:cs typeface="Roboto Mono"/>
              <a:sym typeface="Roboto Mono"/>
            </a:endParaRPr>
          </a:p>
        </p:txBody>
      </p:sp>
      <p:sp>
        <p:nvSpPr>
          <p:cNvPr id="622" name="Google Shape;622;g3f526d29b12_0_882"/>
          <p:cNvSpPr txBox="1">
            <a:spLocks noGrp="1"/>
          </p:cNvSpPr>
          <p:nvPr>
            <p:ph type="body" idx="1"/>
          </p:nvPr>
        </p:nvSpPr>
        <p:spPr>
          <a:xfrm>
            <a:off x="217350" y="1194250"/>
            <a:ext cx="8709300" cy="70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r>
              <a:rPr lang="en"/>
              <a:t>Write code that uses a dictionary to count how many times each unique word appears in a phrase.</a:t>
            </a:r>
            <a:endParaRPr/>
          </a:p>
        </p:txBody>
      </p:sp>
      <p:sp>
        <p:nvSpPr>
          <p:cNvPr id="623" name="Google Shape;623;g3f526d29b12_0_88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25</a:t>
            </a:fld>
            <a:endParaRPr/>
          </a:p>
        </p:txBody>
      </p:sp>
      <p:sp>
        <p:nvSpPr>
          <p:cNvPr id="624" name="Google Shape;624;g3f526d29b12_0_882"/>
          <p:cNvSpPr/>
          <p:nvPr/>
        </p:nvSpPr>
        <p:spPr>
          <a:xfrm>
            <a:off x="5921650" y="4144200"/>
            <a:ext cx="2181000" cy="640500"/>
          </a:xfrm>
          <a:prstGeom prst="roundRect">
            <a:avLst>
              <a:gd name="adj" fmla="val 16667"/>
            </a:avLst>
          </a:prstGeom>
          <a:solidFill>
            <a:srgbClr val="3A4C7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b="1" u="sng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Jupyter Hub</a:t>
            </a:r>
            <a:endParaRPr sz="2400" b="1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25" name="Google Shape;625;g3f526d29b12_0_882"/>
          <p:cNvSpPr/>
          <p:nvPr/>
        </p:nvSpPr>
        <p:spPr>
          <a:xfrm>
            <a:off x="431538" y="4144200"/>
            <a:ext cx="2181000" cy="640500"/>
          </a:xfrm>
          <a:prstGeom prst="roundRect">
            <a:avLst>
              <a:gd name="adj" fmla="val 16667"/>
            </a:avLst>
          </a:prstGeom>
          <a:solidFill>
            <a:srgbClr val="3A4C7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b="1" u="sng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Python Tutor</a:t>
            </a:r>
            <a:endParaRPr sz="2400" b="1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19" name="Google Shape;319;g3f526d29b12_0_251"/>
          <p:cNvCxnSpPr>
            <a:endCxn id="320" idx="1"/>
          </p:cNvCxnSpPr>
          <p:nvPr/>
        </p:nvCxnSpPr>
        <p:spPr>
          <a:xfrm rot="-5400000" flipH="1">
            <a:off x="7685333" y="2090210"/>
            <a:ext cx="469800" cy="335700"/>
          </a:xfrm>
          <a:prstGeom prst="bentConnector2">
            <a:avLst/>
          </a:prstGeom>
          <a:noFill/>
          <a:ln w="19050" cap="flat" cmpd="sng">
            <a:solidFill>
              <a:srgbClr val="B7B7B7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321" name="Google Shape;321;g3f526d29b12_0_251"/>
          <p:cNvCxnSpPr>
            <a:stCxn id="322" idx="2"/>
            <a:endCxn id="323" idx="0"/>
          </p:cNvCxnSpPr>
          <p:nvPr/>
        </p:nvCxnSpPr>
        <p:spPr>
          <a:xfrm>
            <a:off x="8205477" y="3347808"/>
            <a:ext cx="0" cy="371400"/>
          </a:xfrm>
          <a:prstGeom prst="straightConnector1">
            <a:avLst/>
          </a:prstGeom>
          <a:noFill/>
          <a:ln w="19050" cap="flat" cmpd="sng">
            <a:solidFill>
              <a:schemeClr val="accent3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324" name="Google Shape;324;g3f526d29b12_0_251"/>
          <p:cNvCxnSpPr>
            <a:endCxn id="322" idx="1"/>
          </p:cNvCxnSpPr>
          <p:nvPr/>
        </p:nvCxnSpPr>
        <p:spPr>
          <a:xfrm rot="-5400000" flipH="1">
            <a:off x="7250863" y="2524612"/>
            <a:ext cx="1211700" cy="208800"/>
          </a:xfrm>
          <a:prstGeom prst="bentConnector2">
            <a:avLst/>
          </a:prstGeom>
          <a:noFill/>
          <a:ln w="19050" cap="flat" cmpd="sng">
            <a:solidFill>
              <a:schemeClr val="accent3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325" name="Google Shape;325;g3f526d29b12_0_251"/>
          <p:cNvSpPr txBox="1"/>
          <p:nvPr/>
        </p:nvSpPr>
        <p:spPr>
          <a:xfrm>
            <a:off x="7695497" y="2625982"/>
            <a:ext cx="1014600" cy="267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 b="1">
                <a:solidFill>
                  <a:schemeClr val="accent5"/>
                </a:solidFill>
                <a:latin typeface="Roboto Mono"/>
                <a:ea typeface="Roboto Mono"/>
                <a:cs typeface="Roboto Mono"/>
                <a:sym typeface="Roboto Mono"/>
              </a:rPr>
              <a:t>files.py</a:t>
            </a:r>
            <a:endParaRPr sz="1200" b="1">
              <a:solidFill>
                <a:schemeClr val="accent5"/>
              </a:solidFill>
              <a:latin typeface="Roboto Mono"/>
              <a:ea typeface="Roboto Mono"/>
              <a:cs typeface="Roboto Mono"/>
              <a:sym typeface="Roboto Mono"/>
            </a:endParaRPr>
          </a:p>
        </p:txBody>
      </p:sp>
      <p:sp>
        <p:nvSpPr>
          <p:cNvPr id="326" name="Google Shape;326;g3f526d29b12_0_25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3</a:t>
            </a:fld>
            <a:endParaRPr/>
          </a:p>
        </p:txBody>
      </p:sp>
      <p:sp>
        <p:nvSpPr>
          <p:cNvPr id="327" name="Google Shape;327;g3f526d29b12_0_251"/>
          <p:cNvSpPr txBox="1">
            <a:spLocks noGrp="1"/>
          </p:cNvSpPr>
          <p:nvPr>
            <p:ph type="title"/>
          </p:nvPr>
        </p:nvSpPr>
        <p:spPr>
          <a:xfrm>
            <a:off x="311700" y="281921"/>
            <a:ext cx="8520600" cy="70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Previously on </a:t>
            </a:r>
            <a:r>
              <a:rPr lang="en" i="1"/>
              <a:t>CSE 160</a:t>
            </a:r>
            <a:r>
              <a:rPr lang="en"/>
              <a:t>…</a:t>
            </a:r>
            <a:endParaRPr/>
          </a:p>
        </p:txBody>
      </p:sp>
      <p:sp>
        <p:nvSpPr>
          <p:cNvPr id="328" name="Google Shape;328;g3f526d29b12_0_251"/>
          <p:cNvSpPr/>
          <p:nvPr/>
        </p:nvSpPr>
        <p:spPr>
          <a:xfrm>
            <a:off x="2005200" y="1758850"/>
            <a:ext cx="5133600" cy="2024700"/>
          </a:xfrm>
          <a:prstGeom prst="roundRect">
            <a:avLst>
              <a:gd name="adj" fmla="val 6026"/>
            </a:avLst>
          </a:prstGeom>
          <a:solidFill>
            <a:srgbClr val="FDF6E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f = </a:t>
            </a:r>
            <a:r>
              <a:rPr lang="en" sz="18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open</a:t>
            </a: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(</a:t>
            </a:r>
            <a:r>
              <a:rPr lang="en" sz="180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"data/file.fl"</a:t>
            </a: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 </a:t>
            </a:r>
            <a:r>
              <a:rPr lang="en" sz="180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"w"</a:t>
            </a: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)</a:t>
            </a:r>
            <a:endParaRPr sz="180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f.</a:t>
            </a:r>
            <a:r>
              <a:rPr lang="en" sz="1800">
                <a:solidFill>
                  <a:schemeClr val="accent1"/>
                </a:solidFill>
                <a:latin typeface="Roboto Mono"/>
                <a:ea typeface="Roboto Mono"/>
                <a:cs typeface="Roboto Mono"/>
                <a:sym typeface="Roboto Mono"/>
              </a:rPr>
              <a:t>read</a:t>
            </a: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()</a:t>
            </a:r>
            <a:endParaRPr sz="180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f.</a:t>
            </a:r>
            <a:r>
              <a:rPr lang="en" sz="1800">
                <a:solidFill>
                  <a:schemeClr val="accent1"/>
                </a:solidFill>
                <a:latin typeface="Roboto Mono"/>
                <a:ea typeface="Roboto Mono"/>
                <a:cs typeface="Roboto Mono"/>
                <a:sym typeface="Roboto Mono"/>
              </a:rPr>
              <a:t>write</a:t>
            </a: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(</a:t>
            </a:r>
            <a:r>
              <a:rPr lang="en" sz="180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"I’m overwriting the file"</a:t>
            </a: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)</a:t>
            </a:r>
            <a:endParaRPr sz="180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f.</a:t>
            </a:r>
            <a:r>
              <a:rPr lang="en" sz="1800">
                <a:solidFill>
                  <a:schemeClr val="accent1"/>
                </a:solidFill>
                <a:latin typeface="Roboto Mono"/>
                <a:ea typeface="Roboto Mono"/>
                <a:cs typeface="Roboto Mono"/>
                <a:sym typeface="Roboto Mono"/>
              </a:rPr>
              <a:t>close</a:t>
            </a: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()</a:t>
            </a:r>
            <a:endParaRPr sz="180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</p:txBody>
      </p:sp>
      <p:grpSp>
        <p:nvGrpSpPr>
          <p:cNvPr id="329" name="Google Shape;329;g3f526d29b12_0_251"/>
          <p:cNvGrpSpPr/>
          <p:nvPr/>
        </p:nvGrpSpPr>
        <p:grpSpPr>
          <a:xfrm>
            <a:off x="3037625" y="1184382"/>
            <a:ext cx="2287521" cy="1097443"/>
            <a:chOff x="3037625" y="1184382"/>
            <a:chExt cx="2287521" cy="1097443"/>
          </a:xfrm>
        </p:grpSpPr>
        <p:sp>
          <p:nvSpPr>
            <p:cNvPr id="330" name="Google Shape;330;g3f526d29b12_0_251"/>
            <p:cNvSpPr/>
            <p:nvPr/>
          </p:nvSpPr>
          <p:spPr>
            <a:xfrm>
              <a:off x="3345446" y="1888225"/>
              <a:ext cx="1979700" cy="393600"/>
            </a:xfrm>
            <a:prstGeom prst="roundRect">
              <a:avLst>
                <a:gd name="adj" fmla="val 16667"/>
              </a:avLst>
            </a:prstGeom>
            <a:noFill/>
            <a:ln w="28575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31" name="Google Shape;331;g3f526d29b12_0_251"/>
            <p:cNvSpPr txBox="1"/>
            <p:nvPr/>
          </p:nvSpPr>
          <p:spPr>
            <a:xfrm>
              <a:off x="3037625" y="1184382"/>
              <a:ext cx="1922700" cy="3936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200" b="1" i="1" u="sng">
                  <a:solidFill>
                    <a:schemeClr val="accent3"/>
                  </a:solidFill>
                  <a:latin typeface="Calibri"/>
                  <a:ea typeface="Calibri"/>
                  <a:cs typeface="Calibri"/>
                  <a:sym typeface="Calibri"/>
                </a:rPr>
                <a:t>path</a:t>
              </a:r>
              <a:r>
                <a:rPr lang="en" sz="1200" b="1" i="1">
                  <a:solidFill>
                    <a:schemeClr val="accent3"/>
                  </a:solidFill>
                  <a:latin typeface="Calibri"/>
                  <a:ea typeface="Calibri"/>
                  <a:cs typeface="Calibri"/>
                  <a:sym typeface="Calibri"/>
                </a:rPr>
                <a:t> to file   </a:t>
              </a:r>
              <a:endParaRPr sz="1200" b="1" i="1">
                <a:solidFill>
                  <a:schemeClr val="accent3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cxnSp>
          <p:nvCxnSpPr>
            <p:cNvPr id="332" name="Google Shape;332;g3f526d29b12_0_251"/>
            <p:cNvCxnSpPr>
              <a:stCxn id="331" idx="2"/>
            </p:cNvCxnSpPr>
            <p:nvPr/>
          </p:nvCxnSpPr>
          <p:spPr>
            <a:xfrm>
              <a:off x="3998975" y="1577982"/>
              <a:ext cx="300" cy="267900"/>
            </a:xfrm>
            <a:prstGeom prst="straightConnector1">
              <a:avLst/>
            </a:prstGeom>
            <a:noFill/>
            <a:ln w="19050" cap="flat" cmpd="sng">
              <a:solidFill>
                <a:schemeClr val="accent3"/>
              </a:solidFill>
              <a:prstDash val="solid"/>
              <a:round/>
              <a:headEnd type="none" w="med" len="med"/>
              <a:tailEnd type="triangle" w="med" len="med"/>
            </a:ln>
          </p:spPr>
        </p:cxnSp>
      </p:grpSp>
      <p:grpSp>
        <p:nvGrpSpPr>
          <p:cNvPr id="333" name="Google Shape;333;g3f526d29b12_0_251"/>
          <p:cNvGrpSpPr/>
          <p:nvPr/>
        </p:nvGrpSpPr>
        <p:grpSpPr>
          <a:xfrm>
            <a:off x="4807925" y="856425"/>
            <a:ext cx="1922700" cy="1425400"/>
            <a:chOff x="4807925" y="856425"/>
            <a:chExt cx="1922700" cy="1425400"/>
          </a:xfrm>
        </p:grpSpPr>
        <p:sp>
          <p:nvSpPr>
            <p:cNvPr id="334" name="Google Shape;334;g3f526d29b12_0_251"/>
            <p:cNvSpPr/>
            <p:nvPr/>
          </p:nvSpPr>
          <p:spPr>
            <a:xfrm>
              <a:off x="5494917" y="1888225"/>
              <a:ext cx="548700" cy="393600"/>
            </a:xfrm>
            <a:prstGeom prst="roundRect">
              <a:avLst>
                <a:gd name="adj" fmla="val 16667"/>
              </a:avLst>
            </a:prstGeom>
            <a:noFill/>
            <a:ln w="28575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35" name="Google Shape;335;g3f526d29b12_0_251"/>
            <p:cNvSpPr txBox="1"/>
            <p:nvPr/>
          </p:nvSpPr>
          <p:spPr>
            <a:xfrm>
              <a:off x="4807925" y="856425"/>
              <a:ext cx="1922700" cy="7074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200" b="1" i="1">
                  <a:solidFill>
                    <a:schemeClr val="accent4"/>
                  </a:solidFill>
                  <a:latin typeface="Calibri"/>
                  <a:ea typeface="Calibri"/>
                  <a:cs typeface="Calibri"/>
                  <a:sym typeface="Calibri"/>
                </a:rPr>
                <a:t>mode argument specifies how the file will be used. default = "r" (read)  </a:t>
              </a:r>
              <a:endParaRPr sz="1200" b="1" i="1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cxnSp>
          <p:nvCxnSpPr>
            <p:cNvPr id="336" name="Google Shape;336;g3f526d29b12_0_251"/>
            <p:cNvCxnSpPr>
              <a:stCxn id="335" idx="2"/>
              <a:endCxn id="334" idx="0"/>
            </p:cNvCxnSpPr>
            <p:nvPr/>
          </p:nvCxnSpPr>
          <p:spPr>
            <a:xfrm>
              <a:off x="5769275" y="1563825"/>
              <a:ext cx="0" cy="324300"/>
            </a:xfrm>
            <a:prstGeom prst="straightConnector1">
              <a:avLst/>
            </a:prstGeom>
            <a:noFill/>
            <a:ln w="19050" cap="flat" cmpd="sng">
              <a:solidFill>
                <a:schemeClr val="accent4"/>
              </a:solidFill>
              <a:prstDash val="solid"/>
              <a:round/>
              <a:headEnd type="none" w="med" len="med"/>
              <a:tailEnd type="triangle" w="med" len="med"/>
            </a:ln>
          </p:spPr>
        </p:cxnSp>
      </p:grpSp>
      <p:grpSp>
        <p:nvGrpSpPr>
          <p:cNvPr id="337" name="Google Shape;337;g3f526d29b12_0_251"/>
          <p:cNvGrpSpPr/>
          <p:nvPr/>
        </p:nvGrpSpPr>
        <p:grpSpPr>
          <a:xfrm>
            <a:off x="381858" y="3606750"/>
            <a:ext cx="1697367" cy="1135075"/>
            <a:chOff x="381858" y="3606750"/>
            <a:chExt cx="1697367" cy="1135075"/>
          </a:xfrm>
        </p:grpSpPr>
        <p:sp>
          <p:nvSpPr>
            <p:cNvPr id="338" name="Google Shape;338;g3f526d29b12_0_251"/>
            <p:cNvSpPr/>
            <p:nvPr/>
          </p:nvSpPr>
          <p:spPr>
            <a:xfrm>
              <a:off x="381858" y="3956725"/>
              <a:ext cx="1272900" cy="785100"/>
            </a:xfrm>
            <a:prstGeom prst="roundRect">
              <a:avLst>
                <a:gd name="adj" fmla="val 8107"/>
              </a:avLst>
            </a:prstGeom>
            <a:noFill/>
            <a:ln w="28575" cap="flat" cmpd="sng">
              <a:solidFill>
                <a:schemeClr val="accent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b="1" i="1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Remember to </a:t>
              </a:r>
              <a:r>
                <a:rPr lang="en" b="1" i="1">
                  <a:solidFill>
                    <a:schemeClr val="accent1"/>
                  </a:solidFill>
                  <a:latin typeface="Calibri"/>
                  <a:ea typeface="Calibri"/>
                  <a:cs typeface="Calibri"/>
                  <a:sym typeface="Calibri"/>
                </a:rPr>
                <a:t>close</a:t>
              </a:r>
              <a:r>
                <a:rPr lang="en" b="1" i="1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 when you’re done!</a:t>
              </a:r>
              <a:endParaRPr b="1" i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cxnSp>
          <p:nvCxnSpPr>
            <p:cNvPr id="339" name="Google Shape;339;g3f526d29b12_0_251"/>
            <p:cNvCxnSpPr/>
            <p:nvPr/>
          </p:nvCxnSpPr>
          <p:spPr>
            <a:xfrm rot="10800000" flipH="1">
              <a:off x="1644225" y="3606750"/>
              <a:ext cx="435000" cy="360600"/>
            </a:xfrm>
            <a:prstGeom prst="straightConnector1">
              <a:avLst/>
            </a:prstGeom>
            <a:noFill/>
            <a:ln w="19050" cap="flat" cmpd="sng">
              <a:solidFill>
                <a:schemeClr val="accent6"/>
              </a:solidFill>
              <a:prstDash val="solid"/>
              <a:round/>
              <a:headEnd type="none" w="med" len="med"/>
              <a:tailEnd type="triangle" w="med" len="med"/>
            </a:ln>
          </p:spPr>
        </p:cxnSp>
      </p:grpSp>
      <p:grpSp>
        <p:nvGrpSpPr>
          <p:cNvPr id="340" name="Google Shape;340;g3f526d29b12_0_251"/>
          <p:cNvGrpSpPr/>
          <p:nvPr/>
        </p:nvGrpSpPr>
        <p:grpSpPr>
          <a:xfrm>
            <a:off x="511000" y="2215050"/>
            <a:ext cx="1557600" cy="509100"/>
            <a:chOff x="511000" y="2215050"/>
            <a:chExt cx="1557600" cy="509100"/>
          </a:xfrm>
        </p:grpSpPr>
        <p:sp>
          <p:nvSpPr>
            <p:cNvPr id="341" name="Google Shape;341;g3f526d29b12_0_251"/>
            <p:cNvSpPr txBox="1"/>
            <p:nvPr/>
          </p:nvSpPr>
          <p:spPr>
            <a:xfrm>
              <a:off x="511000" y="2215050"/>
              <a:ext cx="1014600" cy="5091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200" b="1" i="1">
                  <a:solidFill>
                    <a:schemeClr val="accent1"/>
                  </a:solidFill>
                  <a:latin typeface="Calibri"/>
                  <a:ea typeface="Calibri"/>
                  <a:cs typeface="Calibri"/>
                  <a:sym typeface="Calibri"/>
                </a:rPr>
                <a:t>reads </a:t>
              </a:r>
              <a:r>
                <a:rPr lang="en" sz="1200" b="1" i="1" u="sng">
                  <a:solidFill>
                    <a:schemeClr val="accent1"/>
                  </a:solidFill>
                  <a:latin typeface="Calibri"/>
                  <a:ea typeface="Calibri"/>
                  <a:cs typeface="Calibri"/>
                  <a:sym typeface="Calibri"/>
                </a:rPr>
                <a:t>entire</a:t>
              </a:r>
              <a:r>
                <a:rPr lang="en" sz="1200" b="1" i="1">
                  <a:solidFill>
                    <a:schemeClr val="accent1"/>
                  </a:solidFill>
                  <a:latin typeface="Calibri"/>
                  <a:ea typeface="Calibri"/>
                  <a:cs typeface="Calibri"/>
                  <a:sym typeface="Calibri"/>
                </a:rPr>
                <a:t> file at once</a:t>
              </a:r>
              <a:endParaRPr sz="1200" b="1" i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cxnSp>
          <p:nvCxnSpPr>
            <p:cNvPr id="342" name="Google Shape;342;g3f526d29b12_0_251"/>
            <p:cNvCxnSpPr>
              <a:stCxn id="341" idx="3"/>
            </p:cNvCxnSpPr>
            <p:nvPr/>
          </p:nvCxnSpPr>
          <p:spPr>
            <a:xfrm>
              <a:off x="1525600" y="2469600"/>
              <a:ext cx="543000" cy="87000"/>
            </a:xfrm>
            <a:prstGeom prst="straightConnector1">
              <a:avLst/>
            </a:prstGeom>
            <a:noFill/>
            <a:ln w="19050" cap="flat" cmpd="sng">
              <a:solidFill>
                <a:schemeClr val="accent1"/>
              </a:solidFill>
              <a:prstDash val="solid"/>
              <a:round/>
              <a:headEnd type="none" w="med" len="med"/>
              <a:tailEnd type="triangle" w="med" len="med"/>
            </a:ln>
          </p:spPr>
        </p:cxnSp>
      </p:grpSp>
      <p:grpSp>
        <p:nvGrpSpPr>
          <p:cNvPr id="343" name="Google Shape;343;g3f526d29b12_0_251"/>
          <p:cNvGrpSpPr/>
          <p:nvPr/>
        </p:nvGrpSpPr>
        <p:grpSpPr>
          <a:xfrm>
            <a:off x="478150" y="2851525"/>
            <a:ext cx="1567200" cy="509100"/>
            <a:chOff x="478150" y="2851525"/>
            <a:chExt cx="1567200" cy="509100"/>
          </a:xfrm>
        </p:grpSpPr>
        <p:sp>
          <p:nvSpPr>
            <p:cNvPr id="344" name="Google Shape;344;g3f526d29b12_0_251"/>
            <p:cNvSpPr txBox="1"/>
            <p:nvPr/>
          </p:nvSpPr>
          <p:spPr>
            <a:xfrm>
              <a:off x="478150" y="2851525"/>
              <a:ext cx="1080300" cy="5091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200" b="1" i="1">
                  <a:solidFill>
                    <a:schemeClr val="accent1"/>
                  </a:solidFill>
                  <a:latin typeface="Calibri"/>
                  <a:ea typeface="Calibri"/>
                  <a:cs typeface="Calibri"/>
                  <a:sym typeface="Calibri"/>
                </a:rPr>
                <a:t>Can only write strings!</a:t>
              </a:r>
              <a:endParaRPr sz="1200" b="1" i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cxnSp>
          <p:nvCxnSpPr>
            <p:cNvPr id="345" name="Google Shape;345;g3f526d29b12_0_251"/>
            <p:cNvCxnSpPr>
              <a:stCxn id="344" idx="3"/>
            </p:cNvCxnSpPr>
            <p:nvPr/>
          </p:nvCxnSpPr>
          <p:spPr>
            <a:xfrm rot="10800000" flipH="1">
              <a:off x="1558450" y="2950075"/>
              <a:ext cx="486900" cy="156000"/>
            </a:xfrm>
            <a:prstGeom prst="straightConnector1">
              <a:avLst/>
            </a:prstGeom>
            <a:noFill/>
            <a:ln w="19050" cap="flat" cmpd="sng">
              <a:solidFill>
                <a:schemeClr val="accent1"/>
              </a:solidFill>
              <a:prstDash val="solid"/>
              <a:round/>
              <a:headEnd type="none" w="med" len="med"/>
              <a:tailEnd type="triangle" w="med" len="med"/>
            </a:ln>
          </p:spPr>
        </p:cxnSp>
      </p:grpSp>
      <p:grpSp>
        <p:nvGrpSpPr>
          <p:cNvPr id="346" name="Google Shape;346;g3f526d29b12_0_251"/>
          <p:cNvGrpSpPr/>
          <p:nvPr/>
        </p:nvGrpSpPr>
        <p:grpSpPr>
          <a:xfrm>
            <a:off x="7580838" y="1413691"/>
            <a:ext cx="815407" cy="608208"/>
            <a:chOff x="2096700" y="4214217"/>
            <a:chExt cx="815407" cy="608208"/>
          </a:xfrm>
        </p:grpSpPr>
        <p:sp>
          <p:nvSpPr>
            <p:cNvPr id="347" name="Google Shape;347;g3f526d29b12_0_251"/>
            <p:cNvSpPr/>
            <p:nvPr/>
          </p:nvSpPr>
          <p:spPr>
            <a:xfrm>
              <a:off x="2096700" y="4214217"/>
              <a:ext cx="454200" cy="535800"/>
            </a:xfrm>
            <a:prstGeom prst="roundRect">
              <a:avLst>
                <a:gd name="adj" fmla="val 15220"/>
              </a:avLst>
            </a:prstGeom>
            <a:solidFill>
              <a:srgbClr val="F9E3B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48" name="Google Shape;348;g3f526d29b12_0_251"/>
            <p:cNvSpPr/>
            <p:nvPr/>
          </p:nvSpPr>
          <p:spPr>
            <a:xfrm>
              <a:off x="2096700" y="4286625"/>
              <a:ext cx="815400" cy="535800"/>
            </a:xfrm>
            <a:prstGeom prst="roundRect">
              <a:avLst>
                <a:gd name="adj" fmla="val 15220"/>
              </a:avLst>
            </a:prstGeom>
            <a:solidFill>
              <a:srgbClr val="F7DC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49" name="Google Shape;349;g3f526d29b12_0_251"/>
            <p:cNvSpPr txBox="1"/>
            <p:nvPr/>
          </p:nvSpPr>
          <p:spPr>
            <a:xfrm>
              <a:off x="2096707" y="4386675"/>
              <a:ext cx="815400" cy="3357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200" b="1" i="1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directory</a:t>
              </a:r>
              <a:endParaRPr sz="1200" b="1" i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350" name="Google Shape;350;g3f526d29b12_0_251"/>
          <p:cNvGrpSpPr/>
          <p:nvPr/>
        </p:nvGrpSpPr>
        <p:grpSpPr>
          <a:xfrm>
            <a:off x="7931135" y="3005868"/>
            <a:ext cx="548683" cy="409263"/>
            <a:chOff x="2096700" y="4214217"/>
            <a:chExt cx="815400" cy="608208"/>
          </a:xfrm>
        </p:grpSpPr>
        <p:sp>
          <p:nvSpPr>
            <p:cNvPr id="351" name="Google Shape;351;g3f526d29b12_0_251"/>
            <p:cNvSpPr/>
            <p:nvPr/>
          </p:nvSpPr>
          <p:spPr>
            <a:xfrm>
              <a:off x="2096700" y="4214217"/>
              <a:ext cx="454200" cy="535800"/>
            </a:xfrm>
            <a:prstGeom prst="roundRect">
              <a:avLst>
                <a:gd name="adj" fmla="val 15220"/>
              </a:avLst>
            </a:prstGeom>
            <a:solidFill>
              <a:srgbClr val="F9E3B4"/>
            </a:solidFill>
            <a:ln>
              <a:noFill/>
            </a:ln>
          </p:spPr>
          <p:txBody>
            <a:bodyPr spcFirstLastPara="1" wrap="square" lIns="61525" tIns="61525" rIns="61525" bIns="615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942"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52" name="Google Shape;352;g3f526d29b12_0_251"/>
            <p:cNvSpPr/>
            <p:nvPr/>
          </p:nvSpPr>
          <p:spPr>
            <a:xfrm>
              <a:off x="2096700" y="4286625"/>
              <a:ext cx="815400" cy="535800"/>
            </a:xfrm>
            <a:prstGeom prst="roundRect">
              <a:avLst>
                <a:gd name="adj" fmla="val 15220"/>
              </a:avLst>
            </a:prstGeom>
            <a:solidFill>
              <a:srgbClr val="F7DCA1"/>
            </a:solidFill>
            <a:ln>
              <a:noFill/>
            </a:ln>
          </p:spPr>
          <p:txBody>
            <a:bodyPr spcFirstLastPara="1" wrap="square" lIns="61525" tIns="61525" rIns="61525" bIns="615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942"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22" name="Google Shape;322;g3f526d29b12_0_251"/>
            <p:cNvSpPr txBox="1"/>
            <p:nvPr/>
          </p:nvSpPr>
          <p:spPr>
            <a:xfrm>
              <a:off x="2141250" y="4386675"/>
              <a:ext cx="726300" cy="3357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61525" tIns="61525" rIns="61525" bIns="61525" anchor="t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808" b="1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data</a:t>
              </a:r>
              <a:endParaRPr sz="808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353" name="Google Shape;353;g3f526d29b12_0_251"/>
          <p:cNvGrpSpPr/>
          <p:nvPr/>
        </p:nvGrpSpPr>
        <p:grpSpPr>
          <a:xfrm>
            <a:off x="8050966" y="3719149"/>
            <a:ext cx="309000" cy="393600"/>
            <a:chOff x="7564525" y="4039038"/>
            <a:chExt cx="309000" cy="393600"/>
          </a:xfrm>
        </p:grpSpPr>
        <p:sp>
          <p:nvSpPr>
            <p:cNvPr id="323" name="Google Shape;323;g3f526d29b12_0_251"/>
            <p:cNvSpPr/>
            <p:nvPr/>
          </p:nvSpPr>
          <p:spPr>
            <a:xfrm>
              <a:off x="7564525" y="4039038"/>
              <a:ext cx="309000" cy="393600"/>
            </a:xfrm>
            <a:prstGeom prst="roundRect">
              <a:avLst>
                <a:gd name="adj" fmla="val 12080"/>
              </a:avLst>
            </a:prstGeom>
            <a:noFill/>
            <a:ln w="12425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6250" tIns="16250" rIns="16250" bIns="16250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9"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54" name="Google Shape;354;g3f526d29b12_0_251"/>
            <p:cNvSpPr/>
            <p:nvPr/>
          </p:nvSpPr>
          <p:spPr>
            <a:xfrm>
              <a:off x="7611167" y="4092158"/>
              <a:ext cx="215700" cy="126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16250" tIns="16250" rIns="16250" bIns="16250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9"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55" name="Google Shape;355;g3f526d29b12_0_251"/>
            <p:cNvSpPr/>
            <p:nvPr/>
          </p:nvSpPr>
          <p:spPr>
            <a:xfrm>
              <a:off x="7611167" y="4135872"/>
              <a:ext cx="215700" cy="126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16250" tIns="16250" rIns="16250" bIns="16250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9"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56" name="Google Shape;356;g3f526d29b12_0_251"/>
            <p:cNvSpPr/>
            <p:nvPr/>
          </p:nvSpPr>
          <p:spPr>
            <a:xfrm>
              <a:off x="7611167" y="4179586"/>
              <a:ext cx="215700" cy="126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16250" tIns="16250" rIns="16250" bIns="16250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9"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57" name="Google Shape;357;g3f526d29b12_0_251"/>
            <p:cNvSpPr/>
            <p:nvPr/>
          </p:nvSpPr>
          <p:spPr>
            <a:xfrm>
              <a:off x="7611167" y="4223297"/>
              <a:ext cx="215700" cy="126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16250" tIns="16250" rIns="16250" bIns="16250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9"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58" name="Google Shape;358;g3f526d29b12_0_251"/>
            <p:cNvSpPr/>
            <p:nvPr/>
          </p:nvSpPr>
          <p:spPr>
            <a:xfrm>
              <a:off x="7611167" y="4267011"/>
              <a:ext cx="215700" cy="126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16250" tIns="16250" rIns="16250" bIns="16250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9"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59" name="Google Shape;359;g3f526d29b12_0_251"/>
            <p:cNvSpPr/>
            <p:nvPr/>
          </p:nvSpPr>
          <p:spPr>
            <a:xfrm>
              <a:off x="7687367" y="4310727"/>
              <a:ext cx="123600" cy="126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16250" tIns="16250" rIns="16250" bIns="16250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9"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360" name="Google Shape;360;g3f526d29b12_0_251"/>
          <p:cNvGrpSpPr/>
          <p:nvPr/>
        </p:nvGrpSpPr>
        <p:grpSpPr>
          <a:xfrm>
            <a:off x="8041441" y="2258686"/>
            <a:ext cx="309000" cy="393600"/>
            <a:chOff x="7564525" y="4039038"/>
            <a:chExt cx="309000" cy="393600"/>
          </a:xfrm>
        </p:grpSpPr>
        <p:sp>
          <p:nvSpPr>
            <p:cNvPr id="361" name="Google Shape;361;g3f526d29b12_0_251"/>
            <p:cNvSpPr/>
            <p:nvPr/>
          </p:nvSpPr>
          <p:spPr>
            <a:xfrm>
              <a:off x="7564525" y="4039038"/>
              <a:ext cx="309000" cy="393600"/>
            </a:xfrm>
            <a:prstGeom prst="roundRect">
              <a:avLst>
                <a:gd name="adj" fmla="val 12080"/>
              </a:avLst>
            </a:prstGeom>
            <a:solidFill>
              <a:schemeClr val="lt1"/>
            </a:solidFill>
            <a:ln w="12425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6250" tIns="16250" rIns="16250" bIns="16250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9"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62" name="Google Shape;362;g3f526d29b12_0_251"/>
            <p:cNvSpPr/>
            <p:nvPr/>
          </p:nvSpPr>
          <p:spPr>
            <a:xfrm>
              <a:off x="7611167" y="4092158"/>
              <a:ext cx="215700" cy="12600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txBody>
            <a:bodyPr spcFirstLastPara="1" wrap="square" lIns="16250" tIns="16250" rIns="16250" bIns="16250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9"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63" name="Google Shape;363;g3f526d29b12_0_251"/>
            <p:cNvSpPr/>
            <p:nvPr/>
          </p:nvSpPr>
          <p:spPr>
            <a:xfrm>
              <a:off x="7611167" y="4135872"/>
              <a:ext cx="215700" cy="12600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txBody>
            <a:bodyPr spcFirstLastPara="1" wrap="square" lIns="16250" tIns="16250" rIns="16250" bIns="16250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9"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64" name="Google Shape;364;g3f526d29b12_0_251"/>
            <p:cNvSpPr/>
            <p:nvPr/>
          </p:nvSpPr>
          <p:spPr>
            <a:xfrm>
              <a:off x="7611167" y="4179586"/>
              <a:ext cx="215700" cy="12600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txBody>
            <a:bodyPr spcFirstLastPara="1" wrap="square" lIns="16250" tIns="16250" rIns="16250" bIns="16250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9"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65" name="Google Shape;365;g3f526d29b12_0_251"/>
            <p:cNvSpPr/>
            <p:nvPr/>
          </p:nvSpPr>
          <p:spPr>
            <a:xfrm>
              <a:off x="7611167" y="4223297"/>
              <a:ext cx="215700" cy="12600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txBody>
            <a:bodyPr spcFirstLastPara="1" wrap="square" lIns="16250" tIns="16250" rIns="16250" bIns="16250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9"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20" name="Google Shape;320;g3f526d29b12_0_251"/>
            <p:cNvSpPr/>
            <p:nvPr/>
          </p:nvSpPr>
          <p:spPr>
            <a:xfrm>
              <a:off x="7611167" y="4267011"/>
              <a:ext cx="215700" cy="12600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txBody>
            <a:bodyPr spcFirstLastPara="1" wrap="square" lIns="16250" tIns="16250" rIns="16250" bIns="16250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9"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66" name="Google Shape;366;g3f526d29b12_0_251"/>
            <p:cNvSpPr/>
            <p:nvPr/>
          </p:nvSpPr>
          <p:spPr>
            <a:xfrm>
              <a:off x="7687367" y="4310727"/>
              <a:ext cx="123600" cy="12600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txBody>
            <a:bodyPr spcFirstLastPara="1" wrap="square" lIns="16250" tIns="16250" rIns="16250" bIns="16250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9"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367" name="Google Shape;367;g3f526d29b12_0_251"/>
          <p:cNvSpPr txBox="1"/>
          <p:nvPr/>
        </p:nvSpPr>
        <p:spPr>
          <a:xfrm>
            <a:off x="7688647" y="4142132"/>
            <a:ext cx="1014600" cy="267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 b="1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file.fl</a:t>
            </a:r>
            <a:endParaRPr sz="1200" b="1">
              <a:solidFill>
                <a:schemeClr val="accent3"/>
              </a:solidFill>
              <a:latin typeface="Roboto Mono"/>
              <a:ea typeface="Roboto Mono"/>
              <a:cs typeface="Roboto Mono"/>
              <a:sym typeface="Roboto Mono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2" name="Google Shape;372;g3f526d29b12_0_30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4</a:t>
            </a:fld>
            <a:endParaRPr/>
          </a:p>
        </p:txBody>
      </p:sp>
      <p:sp>
        <p:nvSpPr>
          <p:cNvPr id="373" name="Google Shape;373;g3f526d29b12_0_303"/>
          <p:cNvSpPr txBox="1">
            <a:spLocks noGrp="1"/>
          </p:cNvSpPr>
          <p:nvPr>
            <p:ph type="body" idx="1"/>
          </p:nvPr>
        </p:nvSpPr>
        <p:spPr>
          <a:xfrm>
            <a:off x="311700" y="1050525"/>
            <a:ext cx="8520600" cy="3549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810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400"/>
              <a:buAutoNum type="arabicPeriod"/>
            </a:pPr>
            <a:r>
              <a:rPr lang="en" sz="2400"/>
              <a:t>Data Processing</a:t>
            </a:r>
            <a:endParaRPr sz="2400"/>
          </a:p>
          <a:p>
            <a:pPr marL="457200" lvl="0" indent="-3810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400"/>
              <a:buAutoNum type="arabicPeriod"/>
            </a:pPr>
            <a:r>
              <a:rPr lang="en" sz="2400"/>
              <a:t>Removing Whitespace</a:t>
            </a:r>
            <a:endParaRPr sz="2400"/>
          </a:p>
          <a:p>
            <a:pPr marL="457200" lvl="0" indent="-3810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400"/>
              <a:buAutoNum type="arabicPeriod"/>
            </a:pPr>
            <a:r>
              <a:rPr lang="en" sz="2400"/>
              <a:t>Dictionaries</a:t>
            </a:r>
            <a:endParaRPr sz="2400"/>
          </a:p>
          <a:p>
            <a:pPr marL="457200" lvl="0" indent="-3810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400"/>
              <a:buAutoNum type="arabicPeriod"/>
            </a:pPr>
            <a:r>
              <a:rPr lang="en" sz="2400"/>
              <a:t>Dictionary Methods</a:t>
            </a:r>
            <a:endParaRPr sz="2400"/>
          </a:p>
        </p:txBody>
      </p:sp>
      <p:sp>
        <p:nvSpPr>
          <p:cNvPr id="374" name="Google Shape;374;g3f526d29b12_0_303"/>
          <p:cNvSpPr txBox="1">
            <a:spLocks noGrp="1"/>
          </p:cNvSpPr>
          <p:nvPr>
            <p:ph type="title"/>
          </p:nvPr>
        </p:nvSpPr>
        <p:spPr>
          <a:xfrm>
            <a:off x="311700" y="281921"/>
            <a:ext cx="8520600" cy="70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Today’s Roadmap</a:t>
            </a:r>
            <a:endParaRPr/>
          </a:p>
        </p:txBody>
      </p:sp>
      <p:sp>
        <p:nvSpPr>
          <p:cNvPr id="375" name="Google Shape;375;g3f526d29b12_0_303"/>
          <p:cNvSpPr/>
          <p:nvPr/>
        </p:nvSpPr>
        <p:spPr>
          <a:xfrm>
            <a:off x="5878300" y="2251500"/>
            <a:ext cx="2181000" cy="640500"/>
          </a:xfrm>
          <a:prstGeom prst="roundRect">
            <a:avLst>
              <a:gd name="adj" fmla="val 16667"/>
            </a:avLst>
          </a:prstGeom>
          <a:solidFill>
            <a:srgbClr val="3A4C7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b="1" u="sng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Jupyter Hub</a:t>
            </a:r>
            <a:endParaRPr sz="2400" b="1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0" name="Google Shape;380;g3f526d29b12_0_32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5</a:t>
            </a:fld>
            <a:endParaRPr/>
          </a:p>
        </p:txBody>
      </p:sp>
      <p:sp>
        <p:nvSpPr>
          <p:cNvPr id="381" name="Google Shape;381;g3f526d29b12_0_322"/>
          <p:cNvSpPr txBox="1">
            <a:spLocks noGrp="1"/>
          </p:cNvSpPr>
          <p:nvPr>
            <p:ph type="title"/>
          </p:nvPr>
        </p:nvSpPr>
        <p:spPr>
          <a:xfrm>
            <a:off x="311700" y="281921"/>
            <a:ext cx="8520600" cy="70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with Statements</a:t>
            </a:r>
            <a:endParaRPr/>
          </a:p>
        </p:txBody>
      </p:sp>
      <p:sp>
        <p:nvSpPr>
          <p:cNvPr id="382" name="Google Shape;382;g3f526d29b12_0_322"/>
          <p:cNvSpPr/>
          <p:nvPr/>
        </p:nvSpPr>
        <p:spPr>
          <a:xfrm>
            <a:off x="1597350" y="1762550"/>
            <a:ext cx="5949300" cy="1788300"/>
          </a:xfrm>
          <a:prstGeom prst="roundRect">
            <a:avLst>
              <a:gd name="adj" fmla="val 6026"/>
            </a:avLst>
          </a:prstGeom>
          <a:solidFill>
            <a:srgbClr val="FDF6E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with</a:t>
            </a: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</a:t>
            </a:r>
            <a:r>
              <a:rPr lang="en" sz="18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open</a:t>
            </a: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(</a:t>
            </a:r>
            <a:r>
              <a:rPr lang="en" sz="180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"data/file.fl"</a:t>
            </a: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 </a:t>
            </a:r>
            <a:r>
              <a:rPr lang="en" sz="180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"w"</a:t>
            </a: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) </a:t>
            </a:r>
            <a:r>
              <a:rPr lang="en" sz="1800" b="1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as</a:t>
            </a: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file:</a:t>
            </a:r>
            <a:endParaRPr sz="180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45720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file.</a:t>
            </a:r>
            <a:r>
              <a:rPr lang="en" sz="1800">
                <a:solidFill>
                  <a:schemeClr val="accent1"/>
                </a:solidFill>
                <a:latin typeface="Roboto Mono"/>
                <a:ea typeface="Roboto Mono"/>
                <a:cs typeface="Roboto Mono"/>
                <a:sym typeface="Roboto Mono"/>
              </a:rPr>
              <a:t>read</a:t>
            </a: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()</a:t>
            </a:r>
            <a:endParaRPr sz="180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45720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file.</a:t>
            </a:r>
            <a:r>
              <a:rPr lang="en" sz="1800">
                <a:solidFill>
                  <a:schemeClr val="accent1"/>
                </a:solidFill>
                <a:latin typeface="Roboto Mono"/>
                <a:ea typeface="Roboto Mono"/>
                <a:cs typeface="Roboto Mono"/>
                <a:sym typeface="Roboto Mono"/>
              </a:rPr>
              <a:t>write</a:t>
            </a: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(</a:t>
            </a:r>
            <a:r>
              <a:rPr lang="en" sz="180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"I’m overwriting the file"</a:t>
            </a: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)</a:t>
            </a:r>
            <a:endParaRPr sz="180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</p:txBody>
      </p:sp>
      <p:sp>
        <p:nvSpPr>
          <p:cNvPr id="383" name="Google Shape;383;g3f526d29b12_0_322"/>
          <p:cNvSpPr txBox="1">
            <a:spLocks noGrp="1"/>
          </p:cNvSpPr>
          <p:nvPr>
            <p:ph type="body" idx="1"/>
          </p:nvPr>
        </p:nvSpPr>
        <p:spPr>
          <a:xfrm>
            <a:off x="311700" y="1050525"/>
            <a:ext cx="8520600" cy="623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1200"/>
              </a:spcAft>
              <a:buNone/>
            </a:pPr>
            <a:r>
              <a:rPr lang="en" sz="1600" b="1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with</a:t>
            </a:r>
            <a:r>
              <a:rPr lang="en" b="1">
                <a:solidFill>
                  <a:schemeClr val="accent4"/>
                </a:solidFill>
              </a:rPr>
              <a:t> statements</a:t>
            </a:r>
            <a:r>
              <a:rPr lang="en"/>
              <a:t> simplify file I/O, </a:t>
            </a:r>
            <a:r>
              <a:rPr lang="en" b="1">
                <a:solidFill>
                  <a:schemeClr val="accent1"/>
                </a:solidFill>
              </a:rPr>
              <a:t>automatically closing the file</a:t>
            </a:r>
            <a:r>
              <a:rPr lang="en"/>
              <a:t> when finished.</a:t>
            </a:r>
            <a:endParaRPr/>
          </a:p>
        </p:txBody>
      </p:sp>
      <p:grpSp>
        <p:nvGrpSpPr>
          <p:cNvPr id="384" name="Google Shape;384;g3f526d29b12_0_322"/>
          <p:cNvGrpSpPr/>
          <p:nvPr/>
        </p:nvGrpSpPr>
        <p:grpSpPr>
          <a:xfrm>
            <a:off x="2702700" y="1667250"/>
            <a:ext cx="3924900" cy="403800"/>
            <a:chOff x="2702700" y="1667250"/>
            <a:chExt cx="3924900" cy="403800"/>
          </a:xfrm>
        </p:grpSpPr>
        <p:cxnSp>
          <p:nvCxnSpPr>
            <p:cNvPr id="385" name="Google Shape;385;g3f526d29b12_0_322"/>
            <p:cNvCxnSpPr/>
            <p:nvPr/>
          </p:nvCxnSpPr>
          <p:spPr>
            <a:xfrm rot="10800000" flipH="1">
              <a:off x="2702700" y="1667325"/>
              <a:ext cx="3924900" cy="383100"/>
            </a:xfrm>
            <a:prstGeom prst="bentConnector3">
              <a:avLst>
                <a:gd name="adj1" fmla="val 3"/>
              </a:avLst>
            </a:prstGeom>
            <a:noFill/>
            <a:ln w="19050" cap="flat" cmpd="sng">
              <a:solidFill>
                <a:schemeClr val="accent6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386" name="Google Shape;386;g3f526d29b12_0_322"/>
            <p:cNvCxnSpPr/>
            <p:nvPr/>
          </p:nvCxnSpPr>
          <p:spPr>
            <a:xfrm>
              <a:off x="6627581" y="1667250"/>
              <a:ext cx="0" cy="403800"/>
            </a:xfrm>
            <a:prstGeom prst="straightConnector1">
              <a:avLst/>
            </a:prstGeom>
            <a:noFill/>
            <a:ln w="19050" cap="flat" cmpd="sng">
              <a:solidFill>
                <a:schemeClr val="accent6"/>
              </a:solidFill>
              <a:prstDash val="solid"/>
              <a:round/>
              <a:headEnd type="none" w="med" len="med"/>
              <a:tailEnd type="triangle" w="med" len="med"/>
            </a:ln>
          </p:spPr>
        </p:cxnSp>
      </p:grpSp>
      <p:grpSp>
        <p:nvGrpSpPr>
          <p:cNvPr id="387" name="Google Shape;387;g3f526d29b12_0_322"/>
          <p:cNvGrpSpPr/>
          <p:nvPr/>
        </p:nvGrpSpPr>
        <p:grpSpPr>
          <a:xfrm>
            <a:off x="630375" y="3365725"/>
            <a:ext cx="1513500" cy="1297500"/>
            <a:chOff x="630375" y="3365725"/>
            <a:chExt cx="1513500" cy="1297500"/>
          </a:xfrm>
        </p:grpSpPr>
        <p:cxnSp>
          <p:nvCxnSpPr>
            <p:cNvPr id="388" name="Google Shape;388;g3f526d29b12_0_322"/>
            <p:cNvCxnSpPr>
              <a:stCxn id="389" idx="0"/>
            </p:cNvCxnSpPr>
            <p:nvPr/>
          </p:nvCxnSpPr>
          <p:spPr>
            <a:xfrm rot="10800000" flipH="1">
              <a:off x="1387125" y="3365725"/>
              <a:ext cx="518400" cy="674400"/>
            </a:xfrm>
            <a:prstGeom prst="straightConnector1">
              <a:avLst/>
            </a:prstGeom>
            <a:noFill/>
            <a:ln w="19050" cap="flat" cmpd="sng">
              <a:solidFill>
                <a:schemeClr val="accent6"/>
              </a:solidFill>
              <a:prstDash val="solid"/>
              <a:round/>
              <a:headEnd type="none" w="med" len="med"/>
              <a:tailEnd type="triangle" w="med" len="med"/>
            </a:ln>
          </p:spPr>
        </p:cxnSp>
        <p:sp>
          <p:nvSpPr>
            <p:cNvPr id="389" name="Google Shape;389;g3f526d29b12_0_322"/>
            <p:cNvSpPr/>
            <p:nvPr/>
          </p:nvSpPr>
          <p:spPr>
            <a:xfrm>
              <a:off x="630375" y="4040125"/>
              <a:ext cx="1513500" cy="623100"/>
            </a:xfrm>
            <a:prstGeom prst="roundRect">
              <a:avLst>
                <a:gd name="adj" fmla="val 8107"/>
              </a:avLst>
            </a:prstGeom>
            <a:noFill/>
            <a:ln w="28575" cap="flat" cmpd="sng">
              <a:solidFill>
                <a:schemeClr val="accent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b="1" i="1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No need to call </a:t>
              </a:r>
              <a:r>
                <a:rPr lang="en" sz="1200" b="1">
                  <a:solidFill>
                    <a:schemeClr val="dk1"/>
                  </a:solidFill>
                  <a:latin typeface="Roboto Mono"/>
                  <a:ea typeface="Roboto Mono"/>
                  <a:cs typeface="Roboto Mono"/>
                  <a:sym typeface="Roboto Mono"/>
                </a:rPr>
                <a:t>file.</a:t>
              </a:r>
              <a:r>
                <a:rPr lang="en" sz="1200" b="1">
                  <a:solidFill>
                    <a:schemeClr val="accent1"/>
                  </a:solidFill>
                  <a:latin typeface="Roboto Mono"/>
                  <a:ea typeface="Roboto Mono"/>
                  <a:cs typeface="Roboto Mono"/>
                  <a:sym typeface="Roboto Mono"/>
                </a:rPr>
                <a:t>close</a:t>
              </a:r>
              <a:r>
                <a:rPr lang="en" sz="1200" b="1">
                  <a:solidFill>
                    <a:schemeClr val="dk1"/>
                  </a:solidFill>
                  <a:latin typeface="Roboto Mono"/>
                  <a:ea typeface="Roboto Mono"/>
                  <a:cs typeface="Roboto Mono"/>
                  <a:sym typeface="Roboto Mono"/>
                </a:rPr>
                <a:t>()</a:t>
              </a:r>
              <a:endParaRPr sz="1200" b="1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4" name="Google Shape;394;g3f526d29b12_0_33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6</a:t>
            </a:fld>
            <a:endParaRPr/>
          </a:p>
        </p:txBody>
      </p:sp>
      <p:sp>
        <p:nvSpPr>
          <p:cNvPr id="395" name="Google Shape;395;g3f526d29b12_0_335"/>
          <p:cNvSpPr txBox="1">
            <a:spLocks noGrp="1"/>
          </p:cNvSpPr>
          <p:nvPr>
            <p:ph type="title"/>
          </p:nvPr>
        </p:nvSpPr>
        <p:spPr>
          <a:xfrm>
            <a:off x="311700" y="281921"/>
            <a:ext cx="8520600" cy="70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Data Processing</a:t>
            </a:r>
            <a:endParaRPr/>
          </a:p>
        </p:txBody>
      </p:sp>
      <p:sp>
        <p:nvSpPr>
          <p:cNvPr id="396" name="Google Shape;396;g3f526d29b12_0_335"/>
          <p:cNvSpPr txBox="1"/>
          <p:nvPr/>
        </p:nvSpPr>
        <p:spPr>
          <a:xfrm>
            <a:off x="5496422" y="2595900"/>
            <a:ext cx="2826300" cy="2041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lst </a:t>
            </a:r>
            <a:r>
              <a:rPr lang="en" sz="1000" b="1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=</a:t>
            </a:r>
            <a:r>
              <a:rPr lang="en" sz="10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[</a:t>
            </a:r>
            <a:endParaRPr sz="100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45720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'Frankenstein\n'</a:t>
            </a:r>
            <a:r>
              <a:rPr lang="en" sz="10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 </a:t>
            </a:r>
            <a:endParaRPr sz="100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45720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'Sinners\n'</a:t>
            </a:r>
            <a:r>
              <a:rPr lang="en" sz="10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 </a:t>
            </a:r>
            <a:endParaRPr sz="100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45720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'F1\n'</a:t>
            </a:r>
            <a:r>
              <a:rPr lang="en" sz="10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 </a:t>
            </a:r>
            <a:endParaRPr sz="100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45720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'Hamnet\n'</a:t>
            </a:r>
            <a:r>
              <a:rPr lang="en" sz="10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</a:t>
            </a:r>
            <a:endParaRPr sz="100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45720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'Bugonia\n'</a:t>
            </a:r>
            <a:r>
              <a:rPr lang="en" sz="10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</a:t>
            </a:r>
            <a:endParaRPr sz="100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45720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'Sentimental Value\n'</a:t>
            </a:r>
            <a:r>
              <a:rPr lang="en" sz="10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 </a:t>
            </a:r>
            <a:endParaRPr sz="100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45720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'Train Dreams\n'</a:t>
            </a:r>
            <a:r>
              <a:rPr lang="en" sz="10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</a:t>
            </a:r>
            <a:endParaRPr sz="100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45720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'The Secret Agent\n'</a:t>
            </a:r>
            <a:r>
              <a:rPr lang="en" sz="10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</a:t>
            </a:r>
            <a:endParaRPr sz="100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45720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'Marty Supreme\n'</a:t>
            </a:r>
            <a:r>
              <a:rPr lang="en" sz="10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 </a:t>
            </a:r>
            <a:endParaRPr sz="100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45720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'One Battle After Another</a:t>
            </a:r>
            <a:r>
              <a:rPr lang="en" sz="10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'</a:t>
            </a:r>
            <a:endParaRPr sz="100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]</a:t>
            </a:r>
            <a:endParaRPr sz="100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</p:txBody>
      </p:sp>
      <p:grpSp>
        <p:nvGrpSpPr>
          <p:cNvPr id="397" name="Google Shape;397;g3f526d29b12_0_335"/>
          <p:cNvGrpSpPr/>
          <p:nvPr/>
        </p:nvGrpSpPr>
        <p:grpSpPr>
          <a:xfrm>
            <a:off x="5932172" y="903325"/>
            <a:ext cx="1954800" cy="1692575"/>
            <a:chOff x="7091100" y="842400"/>
            <a:chExt cx="1954800" cy="1692575"/>
          </a:xfrm>
        </p:grpSpPr>
        <p:sp>
          <p:nvSpPr>
            <p:cNvPr id="398" name="Google Shape;398;g3f526d29b12_0_335"/>
            <p:cNvSpPr/>
            <p:nvPr/>
          </p:nvSpPr>
          <p:spPr>
            <a:xfrm>
              <a:off x="7091100" y="842400"/>
              <a:ext cx="1954800" cy="1214700"/>
            </a:xfrm>
            <a:prstGeom prst="roundRect">
              <a:avLst>
                <a:gd name="adj" fmla="val 4221"/>
              </a:avLst>
            </a:prstGeom>
            <a:noFill/>
            <a:ln w="28575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2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Frankenstein</a:t>
              </a:r>
              <a:endParaRPr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2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Sinners</a:t>
              </a:r>
              <a:endParaRPr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2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F1</a:t>
              </a:r>
              <a:endParaRPr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2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Hamnet</a:t>
              </a:r>
              <a:endParaRPr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2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…</a:t>
              </a:r>
              <a:endParaRPr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99" name="Google Shape;399;g3f526d29b12_0_335"/>
            <p:cNvSpPr txBox="1"/>
            <p:nvPr/>
          </p:nvSpPr>
          <p:spPr>
            <a:xfrm>
              <a:off x="7115250" y="2141375"/>
              <a:ext cx="1906500" cy="3936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600" b="1">
                  <a:solidFill>
                    <a:schemeClr val="accent4"/>
                  </a:solidFill>
                  <a:latin typeface="Roboto Mono"/>
                  <a:ea typeface="Roboto Mono"/>
                  <a:cs typeface="Roboto Mono"/>
                  <a:sym typeface="Roboto Mono"/>
                </a:rPr>
                <a:t>nominees.txt</a:t>
              </a:r>
              <a:endParaRPr sz="1600" b="1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endParaRPr>
            </a:p>
          </p:txBody>
        </p:sp>
      </p:grpSp>
      <p:sp>
        <p:nvSpPr>
          <p:cNvPr id="400" name="Google Shape;400;g3f526d29b12_0_335"/>
          <p:cNvSpPr txBox="1">
            <a:spLocks noGrp="1"/>
          </p:cNvSpPr>
          <p:nvPr>
            <p:ph type="body" idx="1"/>
          </p:nvPr>
        </p:nvSpPr>
        <p:spPr>
          <a:xfrm>
            <a:off x="311700" y="1050525"/>
            <a:ext cx="4368900" cy="782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/>
              <a:t>Sometimes, just reading the file contents </a:t>
            </a:r>
            <a:r>
              <a:rPr lang="en" b="1" i="1"/>
              <a:t>isn’t</a:t>
            </a:r>
            <a:r>
              <a:rPr lang="en" b="1"/>
              <a:t> enough.</a:t>
            </a:r>
            <a:endParaRPr b="1"/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endParaRPr/>
          </a:p>
        </p:txBody>
      </p:sp>
      <p:sp>
        <p:nvSpPr>
          <p:cNvPr id="401" name="Google Shape;401;g3f526d29b12_0_335"/>
          <p:cNvSpPr txBox="1"/>
          <p:nvPr/>
        </p:nvSpPr>
        <p:spPr>
          <a:xfrm>
            <a:off x="311700" y="2317500"/>
            <a:ext cx="4368900" cy="1571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To extract </a:t>
            </a:r>
            <a:r>
              <a:rPr lang="en" sz="18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useful </a:t>
            </a:r>
            <a:r>
              <a:rPr lang="en" sz="1800" b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data</a:t>
            </a:r>
            <a:r>
              <a:rPr lang="en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we might need to </a:t>
            </a:r>
            <a:r>
              <a:rPr lang="en" sz="1800" b="1" i="1">
                <a:solidFill>
                  <a:schemeClr val="accent3"/>
                </a:solidFill>
                <a:latin typeface="Calibri"/>
                <a:ea typeface="Calibri"/>
                <a:cs typeface="Calibri"/>
                <a:sym typeface="Calibri"/>
              </a:rPr>
              <a:t>process</a:t>
            </a:r>
            <a:r>
              <a:rPr lang="en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the file contents by: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-34290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●"/>
            </a:pPr>
            <a:r>
              <a:rPr lang="en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Removing </a:t>
            </a:r>
            <a:r>
              <a:rPr lang="en" sz="1800" b="1">
                <a:solidFill>
                  <a:schemeClr val="accent2"/>
                </a:solidFill>
                <a:latin typeface="Calibri"/>
                <a:ea typeface="Calibri"/>
                <a:cs typeface="Calibri"/>
                <a:sym typeface="Calibri"/>
              </a:rPr>
              <a:t>whitespace</a:t>
            </a:r>
            <a:endParaRPr sz="1800" b="1">
              <a:solidFill>
                <a:schemeClr val="accent2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●"/>
            </a:pPr>
            <a:r>
              <a:rPr lang="en" sz="1800" b="1">
                <a:solidFill>
                  <a:schemeClr val="accent5"/>
                </a:solidFill>
                <a:latin typeface="Calibri"/>
                <a:ea typeface="Calibri"/>
                <a:cs typeface="Calibri"/>
                <a:sym typeface="Calibri"/>
              </a:rPr>
              <a:t>Separating</a:t>
            </a:r>
            <a:r>
              <a:rPr lang="en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data values</a:t>
            </a:r>
            <a:endParaRPr/>
          </a:p>
        </p:txBody>
      </p:sp>
      <p:sp>
        <p:nvSpPr>
          <p:cNvPr id="402" name="Google Shape;402;g3f526d29b12_0_335"/>
          <p:cNvSpPr/>
          <p:nvPr/>
        </p:nvSpPr>
        <p:spPr>
          <a:xfrm>
            <a:off x="7010750" y="2785650"/>
            <a:ext cx="248400" cy="269400"/>
          </a:xfrm>
          <a:prstGeom prst="roundRect">
            <a:avLst>
              <a:gd name="adj" fmla="val 16667"/>
            </a:avLst>
          </a:prstGeom>
          <a:noFill/>
          <a:ln w="19050" cap="flat" cmpd="sng">
            <a:solidFill>
              <a:schemeClr val="accent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7" name="Google Shape;407;g3f526d29b12_0_34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7</a:t>
            </a:fld>
            <a:endParaRPr/>
          </a:p>
        </p:txBody>
      </p:sp>
      <p:sp>
        <p:nvSpPr>
          <p:cNvPr id="408" name="Google Shape;408;g3f526d29b12_0_347"/>
          <p:cNvSpPr txBox="1">
            <a:spLocks noGrp="1"/>
          </p:cNvSpPr>
          <p:nvPr>
            <p:ph type="body" idx="1"/>
          </p:nvPr>
        </p:nvSpPr>
        <p:spPr>
          <a:xfrm>
            <a:off x="311700" y="1050525"/>
            <a:ext cx="8520600" cy="534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r>
              <a:rPr lang="en"/>
              <a:t>Recall that </a:t>
            </a:r>
            <a:r>
              <a:rPr lang="en" b="1">
                <a:solidFill>
                  <a:schemeClr val="accent4"/>
                </a:solidFill>
              </a:rPr>
              <a:t>newline characters</a:t>
            </a:r>
            <a:r>
              <a:rPr lang="en"/>
              <a:t> (</a:t>
            </a:r>
            <a:r>
              <a:rPr lang="en" sz="1600" b="1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\n</a:t>
            </a:r>
            <a:r>
              <a:rPr lang="en"/>
              <a:t>) are </a:t>
            </a:r>
            <a:r>
              <a:rPr lang="en" b="1"/>
              <a:t>included</a:t>
            </a:r>
            <a:r>
              <a:rPr lang="en"/>
              <a:t> when reading from a file.</a:t>
            </a:r>
            <a:endParaRPr/>
          </a:p>
        </p:txBody>
      </p:sp>
      <p:sp>
        <p:nvSpPr>
          <p:cNvPr id="409" name="Google Shape;409;g3f526d29b12_0_347"/>
          <p:cNvSpPr txBox="1">
            <a:spLocks noGrp="1"/>
          </p:cNvSpPr>
          <p:nvPr>
            <p:ph type="title"/>
          </p:nvPr>
        </p:nvSpPr>
        <p:spPr>
          <a:xfrm>
            <a:off x="311700" y="281921"/>
            <a:ext cx="8520600" cy="70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Removing Whitespace</a:t>
            </a:r>
            <a:endParaRPr/>
          </a:p>
        </p:txBody>
      </p:sp>
      <p:sp>
        <p:nvSpPr>
          <p:cNvPr id="410" name="Google Shape;410;g3f526d29b12_0_347"/>
          <p:cNvSpPr txBox="1"/>
          <p:nvPr/>
        </p:nvSpPr>
        <p:spPr>
          <a:xfrm>
            <a:off x="667200" y="1781175"/>
            <a:ext cx="78096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file_text = </a:t>
            </a:r>
            <a:r>
              <a:rPr lang="en" sz="160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"This is the first line\nThis is the second"</a:t>
            </a:r>
            <a:endParaRPr sz="160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</p:txBody>
      </p:sp>
      <p:sp>
        <p:nvSpPr>
          <p:cNvPr id="411" name="Google Shape;411;g3f526d29b12_0_347"/>
          <p:cNvSpPr txBox="1"/>
          <p:nvPr/>
        </p:nvSpPr>
        <p:spPr>
          <a:xfrm>
            <a:off x="311700" y="2371425"/>
            <a:ext cx="8520600" cy="46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en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But we often want to remove </a:t>
            </a:r>
            <a:r>
              <a:rPr lang="en" sz="1800" b="1">
                <a:solidFill>
                  <a:schemeClr val="accent2"/>
                </a:solidFill>
                <a:latin typeface="Calibri"/>
                <a:ea typeface="Calibri"/>
                <a:cs typeface="Calibri"/>
                <a:sym typeface="Calibri"/>
              </a:rPr>
              <a:t>whitespace</a:t>
            </a:r>
            <a:r>
              <a:rPr lang="en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from our data…</a:t>
            </a:r>
            <a:endParaRPr/>
          </a:p>
        </p:txBody>
      </p:sp>
      <p:sp>
        <p:nvSpPr>
          <p:cNvPr id="412" name="Google Shape;412;g3f526d29b12_0_347"/>
          <p:cNvSpPr/>
          <p:nvPr/>
        </p:nvSpPr>
        <p:spPr>
          <a:xfrm>
            <a:off x="667200" y="3131275"/>
            <a:ext cx="3338100" cy="707400"/>
          </a:xfrm>
          <a:prstGeom prst="roundRect">
            <a:avLst>
              <a:gd name="adj" fmla="val 16667"/>
            </a:avLst>
          </a:prstGeom>
          <a:solidFill>
            <a:schemeClr val="lt2"/>
          </a:solidFill>
          <a:ln w="28575" cap="flat" cmpd="sng">
            <a:solidFill>
              <a:schemeClr val="accent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 b="1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string</a:t>
            </a:r>
            <a:r>
              <a:rPr lang="en" sz="2000" b="1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.</a:t>
            </a:r>
            <a:r>
              <a:rPr lang="en" sz="2000" b="1">
                <a:solidFill>
                  <a:schemeClr val="accent1"/>
                </a:solidFill>
                <a:latin typeface="Roboto Mono"/>
                <a:ea typeface="Roboto Mono"/>
                <a:cs typeface="Roboto Mono"/>
                <a:sym typeface="Roboto Mono"/>
              </a:rPr>
              <a:t>strip</a:t>
            </a:r>
            <a:r>
              <a:rPr lang="en" sz="2000" b="1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(char)</a:t>
            </a:r>
            <a:endParaRPr sz="2000" b="1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</p:txBody>
      </p:sp>
      <p:sp>
        <p:nvSpPr>
          <p:cNvPr id="413" name="Google Shape;413;g3f526d29b12_0_347"/>
          <p:cNvSpPr txBox="1"/>
          <p:nvPr/>
        </p:nvSpPr>
        <p:spPr>
          <a:xfrm>
            <a:off x="4385400" y="2953575"/>
            <a:ext cx="4091400" cy="127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This </a:t>
            </a:r>
            <a:r>
              <a:rPr lang="en" sz="1800" b="1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rPr>
              <a:t>string method</a:t>
            </a:r>
            <a:r>
              <a:rPr lang="en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removes any </a:t>
            </a:r>
            <a:r>
              <a:rPr lang="en" sz="1800" b="1" i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leading</a:t>
            </a:r>
            <a:r>
              <a:rPr lang="en" sz="18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or </a:t>
            </a:r>
            <a:r>
              <a:rPr lang="en" sz="1800" b="1" i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trailing</a:t>
            </a:r>
            <a:r>
              <a:rPr lang="en" sz="18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characters</a:t>
            </a:r>
            <a:r>
              <a:rPr lang="en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 If </a:t>
            </a:r>
            <a:r>
              <a:rPr lang="en" sz="1600" b="1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char</a:t>
            </a:r>
            <a:r>
              <a:rPr lang="en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is not specified, default is </a:t>
            </a:r>
            <a:r>
              <a:rPr lang="en" sz="1800" b="1">
                <a:solidFill>
                  <a:schemeClr val="accent2"/>
                </a:solidFill>
                <a:latin typeface="Calibri"/>
                <a:ea typeface="Calibri"/>
                <a:cs typeface="Calibri"/>
                <a:sym typeface="Calibri"/>
              </a:rPr>
              <a:t>whitespace</a:t>
            </a:r>
            <a:r>
              <a:rPr lang="en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14" name="Google Shape;414;g3f526d29b12_0_347"/>
          <p:cNvSpPr txBox="1"/>
          <p:nvPr/>
        </p:nvSpPr>
        <p:spPr>
          <a:xfrm>
            <a:off x="357300" y="4136825"/>
            <a:ext cx="39579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 hello     "</a:t>
            </a:r>
            <a:r>
              <a:rPr lang="en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.</a:t>
            </a:r>
            <a:r>
              <a:rPr lang="en">
                <a:solidFill>
                  <a:schemeClr val="accent1"/>
                </a:solidFill>
                <a:latin typeface="Roboto Mono"/>
                <a:ea typeface="Roboto Mono"/>
                <a:cs typeface="Roboto Mono"/>
                <a:sym typeface="Roboto Mono"/>
              </a:rPr>
              <a:t>strip</a:t>
            </a:r>
            <a:r>
              <a:rPr lang="en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() → </a:t>
            </a:r>
            <a:r>
              <a:rPr lang="en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"hello"</a:t>
            </a:r>
            <a:endParaRPr>
              <a:solidFill>
                <a:schemeClr val="accent4"/>
              </a:solidFill>
              <a:latin typeface="Roboto Mono"/>
              <a:ea typeface="Roboto Mono"/>
              <a:cs typeface="Roboto Mono"/>
              <a:sym typeface="Roboto Mono"/>
            </a:endParaRPr>
          </a:p>
        </p:txBody>
      </p:sp>
      <p:sp>
        <p:nvSpPr>
          <p:cNvPr id="415" name="Google Shape;415;g3f526d29b12_0_347"/>
          <p:cNvSpPr txBox="1"/>
          <p:nvPr/>
        </p:nvSpPr>
        <p:spPr>
          <a:xfrm>
            <a:off x="4315200" y="4136825"/>
            <a:ext cx="43800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"22he22llo222"</a:t>
            </a:r>
            <a:r>
              <a:rPr lang="en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.</a:t>
            </a:r>
            <a:r>
              <a:rPr lang="en">
                <a:solidFill>
                  <a:schemeClr val="accent1"/>
                </a:solidFill>
                <a:latin typeface="Roboto Mono"/>
                <a:ea typeface="Roboto Mono"/>
                <a:cs typeface="Roboto Mono"/>
                <a:sym typeface="Roboto Mono"/>
              </a:rPr>
              <a:t>strip</a:t>
            </a:r>
            <a:r>
              <a:rPr lang="en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(</a:t>
            </a:r>
            <a:r>
              <a:rPr lang="en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'2'</a:t>
            </a:r>
            <a:r>
              <a:rPr lang="en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) → </a:t>
            </a:r>
            <a:r>
              <a:rPr lang="en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"he22llo"</a:t>
            </a:r>
            <a:endParaRPr>
              <a:solidFill>
                <a:schemeClr val="accent4"/>
              </a:solidFill>
              <a:latin typeface="Roboto Mono"/>
              <a:ea typeface="Roboto Mono"/>
              <a:cs typeface="Roboto Mono"/>
              <a:sym typeface="Roboto Mono"/>
            </a:endParaRPr>
          </a:p>
        </p:txBody>
      </p:sp>
      <p:grpSp>
        <p:nvGrpSpPr>
          <p:cNvPr id="416" name="Google Shape;416;g3f526d29b12_0_347"/>
          <p:cNvGrpSpPr/>
          <p:nvPr/>
        </p:nvGrpSpPr>
        <p:grpSpPr>
          <a:xfrm>
            <a:off x="6148225" y="4190117"/>
            <a:ext cx="2165100" cy="792450"/>
            <a:chOff x="6148225" y="4190117"/>
            <a:chExt cx="2165100" cy="792450"/>
          </a:xfrm>
        </p:grpSpPr>
        <p:sp>
          <p:nvSpPr>
            <p:cNvPr id="417" name="Google Shape;417;g3f526d29b12_0_347"/>
            <p:cNvSpPr/>
            <p:nvPr/>
          </p:nvSpPr>
          <p:spPr>
            <a:xfrm>
              <a:off x="7841171" y="4190117"/>
              <a:ext cx="265200" cy="286500"/>
            </a:xfrm>
            <a:prstGeom prst="roundRect">
              <a:avLst>
                <a:gd name="adj" fmla="val 16667"/>
              </a:avLst>
            </a:prstGeom>
            <a:noFill/>
            <a:ln w="19050" cap="flat" cmpd="sng">
              <a:solidFill>
                <a:schemeClr val="accent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18" name="Google Shape;418;g3f526d29b12_0_347"/>
            <p:cNvSpPr txBox="1"/>
            <p:nvPr/>
          </p:nvSpPr>
          <p:spPr>
            <a:xfrm>
              <a:off x="6148225" y="4588967"/>
              <a:ext cx="2165100" cy="3936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200" b="1" i="1">
                  <a:solidFill>
                    <a:schemeClr val="accent4"/>
                  </a:solidFill>
                  <a:latin typeface="Calibri"/>
                  <a:ea typeface="Calibri"/>
                  <a:cs typeface="Calibri"/>
                  <a:sym typeface="Calibri"/>
                </a:rPr>
                <a:t>Not removed because it is surrounded on both sides</a:t>
              </a:r>
              <a:endParaRPr sz="1200" b="1" i="1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cxnSp>
          <p:nvCxnSpPr>
            <p:cNvPr id="419" name="Google Shape;419;g3f526d29b12_0_347"/>
            <p:cNvCxnSpPr/>
            <p:nvPr/>
          </p:nvCxnSpPr>
          <p:spPr>
            <a:xfrm rot="10800000">
              <a:off x="7987750" y="4487275"/>
              <a:ext cx="0" cy="190800"/>
            </a:xfrm>
            <a:prstGeom prst="straightConnector1">
              <a:avLst/>
            </a:prstGeom>
            <a:noFill/>
            <a:ln w="19050" cap="flat" cmpd="sng">
              <a:solidFill>
                <a:schemeClr val="accent6"/>
              </a:solidFill>
              <a:prstDash val="solid"/>
              <a:round/>
              <a:headEnd type="none" w="med" len="med"/>
              <a:tailEnd type="triangle" w="med" len="med"/>
            </a:ln>
          </p:spPr>
        </p:cxn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4" name="Google Shape;424;g3f526d29b12_0_36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8</a:t>
            </a:fld>
            <a:endParaRPr/>
          </a:p>
        </p:txBody>
      </p:sp>
      <p:sp>
        <p:nvSpPr>
          <p:cNvPr id="425" name="Google Shape;425;g3f526d29b12_0_363"/>
          <p:cNvSpPr txBox="1">
            <a:spLocks noGrp="1"/>
          </p:cNvSpPr>
          <p:nvPr>
            <p:ph type="body" idx="1"/>
          </p:nvPr>
        </p:nvSpPr>
        <p:spPr>
          <a:xfrm>
            <a:off x="311700" y="1050525"/>
            <a:ext cx="8520600" cy="534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r>
              <a:rPr lang="en"/>
              <a:t>What if we have multiple </a:t>
            </a:r>
            <a:r>
              <a:rPr lang="en" b="1">
                <a:solidFill>
                  <a:schemeClr val="accent1"/>
                </a:solidFill>
              </a:rPr>
              <a:t>data values</a:t>
            </a:r>
            <a:r>
              <a:rPr lang="en"/>
              <a:t> on the same line?</a:t>
            </a:r>
            <a:endParaRPr/>
          </a:p>
        </p:txBody>
      </p:sp>
      <p:sp>
        <p:nvSpPr>
          <p:cNvPr id="426" name="Google Shape;426;g3f526d29b12_0_363"/>
          <p:cNvSpPr txBox="1">
            <a:spLocks noGrp="1"/>
          </p:cNvSpPr>
          <p:nvPr>
            <p:ph type="title"/>
          </p:nvPr>
        </p:nvSpPr>
        <p:spPr>
          <a:xfrm>
            <a:off x="311700" y="281921"/>
            <a:ext cx="8520600" cy="70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Separating Data Values</a:t>
            </a:r>
            <a:endParaRPr/>
          </a:p>
        </p:txBody>
      </p:sp>
      <p:sp>
        <p:nvSpPr>
          <p:cNvPr id="427" name="Google Shape;427;g3f526d29b12_0_363"/>
          <p:cNvSpPr txBox="1"/>
          <p:nvPr/>
        </p:nvSpPr>
        <p:spPr>
          <a:xfrm>
            <a:off x="311700" y="2371425"/>
            <a:ext cx="8520600" cy="46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en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How can we leverage the </a:t>
            </a:r>
            <a:r>
              <a:rPr lang="en" sz="1800" b="1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rPr>
              <a:t>structure</a:t>
            </a:r>
            <a:r>
              <a:rPr lang="en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of the file when processing the </a:t>
            </a:r>
            <a:r>
              <a:rPr lang="en" sz="1800" b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data</a:t>
            </a:r>
            <a:r>
              <a:rPr lang="en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? </a:t>
            </a:r>
            <a:endParaRPr/>
          </a:p>
        </p:txBody>
      </p:sp>
      <p:sp>
        <p:nvSpPr>
          <p:cNvPr id="428" name="Google Shape;428;g3f526d29b12_0_363"/>
          <p:cNvSpPr/>
          <p:nvPr/>
        </p:nvSpPr>
        <p:spPr>
          <a:xfrm>
            <a:off x="667200" y="3131275"/>
            <a:ext cx="3338100" cy="707400"/>
          </a:xfrm>
          <a:prstGeom prst="roundRect">
            <a:avLst>
              <a:gd name="adj" fmla="val 16667"/>
            </a:avLst>
          </a:prstGeom>
          <a:solidFill>
            <a:schemeClr val="lt2"/>
          </a:solidFill>
          <a:ln w="28575" cap="flat" cmpd="sng">
            <a:solidFill>
              <a:schemeClr val="accent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 b="1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string</a:t>
            </a:r>
            <a:r>
              <a:rPr lang="en" sz="2000" b="1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.</a:t>
            </a:r>
            <a:r>
              <a:rPr lang="en" sz="2000" b="1">
                <a:solidFill>
                  <a:schemeClr val="accent1"/>
                </a:solidFill>
                <a:latin typeface="Roboto Mono"/>
                <a:ea typeface="Roboto Mono"/>
                <a:cs typeface="Roboto Mono"/>
                <a:sym typeface="Roboto Mono"/>
              </a:rPr>
              <a:t>split</a:t>
            </a:r>
            <a:r>
              <a:rPr lang="en" sz="2000" b="1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(delim)</a:t>
            </a:r>
            <a:endParaRPr sz="2000" b="1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</p:txBody>
      </p:sp>
      <p:sp>
        <p:nvSpPr>
          <p:cNvPr id="429" name="Google Shape;429;g3f526d29b12_0_363"/>
          <p:cNvSpPr txBox="1"/>
          <p:nvPr/>
        </p:nvSpPr>
        <p:spPr>
          <a:xfrm>
            <a:off x="4385400" y="2953575"/>
            <a:ext cx="4535700" cy="127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This </a:t>
            </a:r>
            <a:r>
              <a:rPr lang="en" sz="1800" b="1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rPr>
              <a:t>string method</a:t>
            </a:r>
            <a:r>
              <a:rPr lang="en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returns a </a:t>
            </a:r>
            <a:r>
              <a:rPr lang="en" sz="18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list</a:t>
            </a:r>
            <a:r>
              <a:rPr lang="en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of strings separated by the given </a:t>
            </a:r>
            <a:r>
              <a:rPr lang="en" sz="1800" b="1" i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delimiter</a:t>
            </a:r>
            <a:r>
              <a:rPr lang="en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(</a:t>
            </a:r>
            <a:r>
              <a:rPr lang="en" sz="1600" b="1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delim</a:t>
            </a:r>
            <a:r>
              <a:rPr lang="en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). If </a:t>
            </a:r>
            <a:r>
              <a:rPr lang="en" sz="1600" b="1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delim</a:t>
            </a:r>
            <a:r>
              <a:rPr lang="en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is not specified, default is </a:t>
            </a:r>
            <a:r>
              <a:rPr lang="en" sz="1800" b="1">
                <a:solidFill>
                  <a:schemeClr val="accent2"/>
                </a:solidFill>
                <a:latin typeface="Calibri"/>
                <a:ea typeface="Calibri"/>
                <a:cs typeface="Calibri"/>
                <a:sym typeface="Calibri"/>
              </a:rPr>
              <a:t>whitespace</a:t>
            </a:r>
            <a:r>
              <a:rPr lang="en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30" name="Google Shape;430;g3f526d29b12_0_363"/>
          <p:cNvSpPr txBox="1"/>
          <p:nvPr/>
        </p:nvSpPr>
        <p:spPr>
          <a:xfrm>
            <a:off x="357300" y="4136825"/>
            <a:ext cx="3957900" cy="583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"1, 2, 5, 0"</a:t>
            </a:r>
            <a:r>
              <a:rPr lang="en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.</a:t>
            </a:r>
            <a:r>
              <a:rPr lang="en">
                <a:solidFill>
                  <a:schemeClr val="accent1"/>
                </a:solidFill>
                <a:latin typeface="Roboto Mono"/>
                <a:ea typeface="Roboto Mono"/>
                <a:cs typeface="Roboto Mono"/>
                <a:sym typeface="Roboto Mono"/>
              </a:rPr>
              <a:t>split</a:t>
            </a:r>
            <a:r>
              <a:rPr lang="en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(</a:t>
            </a:r>
            <a:r>
              <a:rPr lang="en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','</a:t>
            </a:r>
            <a:r>
              <a:rPr lang="en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) </a:t>
            </a:r>
            <a:br>
              <a:rPr lang="en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</a:br>
            <a:r>
              <a:rPr lang="en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→ [</a:t>
            </a:r>
            <a:r>
              <a:rPr lang="en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"1"</a:t>
            </a:r>
            <a:r>
              <a:rPr lang="en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</a:t>
            </a:r>
            <a:r>
              <a:rPr lang="en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 " 2"</a:t>
            </a:r>
            <a:r>
              <a:rPr lang="en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</a:t>
            </a:r>
            <a:r>
              <a:rPr lang="en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 " 5"</a:t>
            </a:r>
            <a:r>
              <a:rPr lang="en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</a:t>
            </a:r>
            <a:r>
              <a:rPr lang="en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 " 0"</a:t>
            </a:r>
            <a:r>
              <a:rPr lang="en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]</a:t>
            </a:r>
            <a:endParaRPr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</p:txBody>
      </p:sp>
      <p:sp>
        <p:nvSpPr>
          <p:cNvPr id="431" name="Google Shape;431;g3f526d29b12_0_363"/>
          <p:cNvSpPr txBox="1"/>
          <p:nvPr/>
        </p:nvSpPr>
        <p:spPr>
          <a:xfrm>
            <a:off x="4315200" y="4136825"/>
            <a:ext cx="43800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"hi CSE 160 \n"</a:t>
            </a:r>
            <a:r>
              <a:rPr lang="en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.</a:t>
            </a:r>
            <a:r>
              <a:rPr lang="en">
                <a:solidFill>
                  <a:schemeClr val="accent1"/>
                </a:solidFill>
                <a:latin typeface="Roboto Mono"/>
                <a:ea typeface="Roboto Mono"/>
                <a:cs typeface="Roboto Mono"/>
                <a:sym typeface="Roboto Mono"/>
              </a:rPr>
              <a:t>split</a:t>
            </a:r>
            <a:r>
              <a:rPr lang="en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() </a:t>
            </a:r>
            <a:br>
              <a:rPr lang="en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</a:br>
            <a:r>
              <a:rPr lang="en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→ [</a:t>
            </a:r>
            <a:r>
              <a:rPr lang="en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"hi"</a:t>
            </a:r>
            <a:r>
              <a:rPr lang="en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</a:t>
            </a:r>
            <a:r>
              <a:rPr lang="en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 "CSE"</a:t>
            </a:r>
            <a:r>
              <a:rPr lang="en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</a:t>
            </a:r>
            <a:r>
              <a:rPr lang="en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 "160"</a:t>
            </a:r>
            <a:r>
              <a:rPr lang="en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]</a:t>
            </a:r>
            <a:endParaRPr>
              <a:solidFill>
                <a:schemeClr val="accent4"/>
              </a:solidFill>
              <a:latin typeface="Roboto Mono"/>
              <a:ea typeface="Roboto Mono"/>
              <a:cs typeface="Roboto Mono"/>
              <a:sym typeface="Roboto Mono"/>
            </a:endParaRPr>
          </a:p>
        </p:txBody>
      </p:sp>
      <p:sp>
        <p:nvSpPr>
          <p:cNvPr id="432" name="Google Shape;432;g3f526d29b12_0_363"/>
          <p:cNvSpPr/>
          <p:nvPr/>
        </p:nvSpPr>
        <p:spPr>
          <a:xfrm>
            <a:off x="2834550" y="1646217"/>
            <a:ext cx="3474900" cy="642300"/>
          </a:xfrm>
          <a:prstGeom prst="roundRect">
            <a:avLst>
              <a:gd name="adj" fmla="val 16667"/>
            </a:avLst>
          </a:prstGeom>
          <a:noFill/>
          <a:ln w="28575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>
                <a:solidFill>
                  <a:schemeClr val="accent1"/>
                </a:solidFill>
                <a:latin typeface="Roboto Mono"/>
                <a:ea typeface="Roboto Mono"/>
                <a:cs typeface="Roboto Mono"/>
                <a:sym typeface="Roboto Mono"/>
              </a:rPr>
              <a:t>1, 2, 5, 0</a:t>
            </a:r>
            <a:endParaRPr sz="1800" b="1">
              <a:solidFill>
                <a:schemeClr val="accent1"/>
              </a:solidFill>
              <a:latin typeface="Roboto Mono"/>
              <a:ea typeface="Roboto Mono"/>
              <a:cs typeface="Roboto Mono"/>
              <a:sym typeface="Roboto Mono"/>
            </a:endParaRPr>
          </a:p>
        </p:txBody>
      </p:sp>
      <p:grpSp>
        <p:nvGrpSpPr>
          <p:cNvPr id="433" name="Google Shape;433;g3f526d29b12_0_363"/>
          <p:cNvGrpSpPr/>
          <p:nvPr/>
        </p:nvGrpSpPr>
        <p:grpSpPr>
          <a:xfrm>
            <a:off x="6309600" y="1541400"/>
            <a:ext cx="2167200" cy="860100"/>
            <a:chOff x="6309600" y="1541400"/>
            <a:chExt cx="2167200" cy="860100"/>
          </a:xfrm>
        </p:grpSpPr>
        <p:sp>
          <p:nvSpPr>
            <p:cNvPr id="434" name="Google Shape;434;g3f526d29b12_0_363"/>
            <p:cNvSpPr txBox="1"/>
            <p:nvPr/>
          </p:nvSpPr>
          <p:spPr>
            <a:xfrm>
              <a:off x="6735900" y="1541400"/>
              <a:ext cx="1740900" cy="8601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b="1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This </a:t>
              </a:r>
              <a:r>
                <a:rPr lang="en" b="1">
                  <a:solidFill>
                    <a:schemeClr val="accent4"/>
                  </a:solidFill>
                  <a:latin typeface="Calibri"/>
                  <a:ea typeface="Calibri"/>
                  <a:cs typeface="Calibri"/>
                  <a:sym typeface="Calibri"/>
                </a:rPr>
                <a:t>file structure</a:t>
              </a:r>
              <a:r>
                <a:rPr lang="en" b="1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 is </a:t>
              </a:r>
              <a:r>
                <a:rPr lang="en" b="1" i="1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comma separated values</a:t>
              </a:r>
              <a:r>
                <a:rPr lang="en" b="1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 (</a:t>
              </a:r>
              <a:r>
                <a:rPr lang="en" sz="1200" b="1">
                  <a:solidFill>
                    <a:schemeClr val="accent4"/>
                  </a:solidFill>
                  <a:latin typeface="Roboto Mono"/>
                  <a:ea typeface="Roboto Mono"/>
                  <a:cs typeface="Roboto Mono"/>
                  <a:sym typeface="Roboto Mono"/>
                </a:rPr>
                <a:t>.csv</a:t>
              </a:r>
              <a:r>
                <a:rPr lang="en" b="1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)</a:t>
              </a:r>
              <a:endParaRPr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cxnSp>
          <p:nvCxnSpPr>
            <p:cNvPr id="435" name="Google Shape;435;g3f526d29b12_0_363"/>
            <p:cNvCxnSpPr>
              <a:stCxn id="434" idx="1"/>
              <a:endCxn id="432" idx="3"/>
            </p:cNvCxnSpPr>
            <p:nvPr/>
          </p:nvCxnSpPr>
          <p:spPr>
            <a:xfrm rot="10800000">
              <a:off x="6309600" y="1967250"/>
              <a:ext cx="426300" cy="4200"/>
            </a:xfrm>
            <a:prstGeom prst="straightConnector1">
              <a:avLst/>
            </a:prstGeom>
            <a:noFill/>
            <a:ln w="19050" cap="flat" cmpd="sng">
              <a:solidFill>
                <a:schemeClr val="accent1"/>
              </a:solidFill>
              <a:prstDash val="solid"/>
              <a:round/>
              <a:headEnd type="none" w="med" len="med"/>
              <a:tailEnd type="triangle" w="med" len="med"/>
            </a:ln>
          </p:spPr>
        </p:cxnSp>
      </p:grpSp>
      <p:grpSp>
        <p:nvGrpSpPr>
          <p:cNvPr id="436" name="Google Shape;436;g3f526d29b12_0_363"/>
          <p:cNvGrpSpPr/>
          <p:nvPr/>
        </p:nvGrpSpPr>
        <p:grpSpPr>
          <a:xfrm>
            <a:off x="65425" y="4667580"/>
            <a:ext cx="3233700" cy="463500"/>
            <a:chOff x="65425" y="4667580"/>
            <a:chExt cx="3233700" cy="463500"/>
          </a:xfrm>
        </p:grpSpPr>
        <p:sp>
          <p:nvSpPr>
            <p:cNvPr id="437" name="Google Shape;437;g3f526d29b12_0_363"/>
            <p:cNvSpPr txBox="1"/>
            <p:nvPr/>
          </p:nvSpPr>
          <p:spPr>
            <a:xfrm>
              <a:off x="65425" y="4737480"/>
              <a:ext cx="1418100" cy="3936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200" b="1" i="1">
                  <a:solidFill>
                    <a:schemeClr val="accent4"/>
                  </a:solidFill>
                  <a:latin typeface="Calibri"/>
                  <a:ea typeface="Calibri"/>
                  <a:cs typeface="Calibri"/>
                  <a:sym typeface="Calibri"/>
                </a:rPr>
                <a:t>Notice the spaces!</a:t>
              </a:r>
              <a:endParaRPr sz="1200" b="1" i="1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cxnSp>
          <p:nvCxnSpPr>
            <p:cNvPr id="438" name="Google Shape;438;g3f526d29b12_0_363"/>
            <p:cNvCxnSpPr>
              <a:stCxn id="437" idx="3"/>
            </p:cNvCxnSpPr>
            <p:nvPr/>
          </p:nvCxnSpPr>
          <p:spPr>
            <a:xfrm rot="10800000" flipH="1">
              <a:off x="1483525" y="4709880"/>
              <a:ext cx="542700" cy="224400"/>
            </a:xfrm>
            <a:prstGeom prst="bentConnector3">
              <a:avLst>
                <a:gd name="adj1" fmla="val 101935"/>
              </a:avLst>
            </a:prstGeom>
            <a:noFill/>
            <a:ln w="19050" cap="flat" cmpd="sng">
              <a:solidFill>
                <a:schemeClr val="accent6"/>
              </a:solidFill>
              <a:prstDash val="solid"/>
              <a:round/>
              <a:headEnd type="none" w="med" len="med"/>
              <a:tailEnd type="triangle" w="med" len="med"/>
            </a:ln>
          </p:spPr>
        </p:cxnSp>
        <p:cxnSp>
          <p:nvCxnSpPr>
            <p:cNvPr id="439" name="Google Shape;439;g3f526d29b12_0_363"/>
            <p:cNvCxnSpPr/>
            <p:nvPr/>
          </p:nvCxnSpPr>
          <p:spPr>
            <a:xfrm rot="10800000" flipH="1">
              <a:off x="1483525" y="4667580"/>
              <a:ext cx="1189800" cy="266700"/>
            </a:xfrm>
            <a:prstGeom prst="bentConnector3">
              <a:avLst>
                <a:gd name="adj1" fmla="val 99989"/>
              </a:avLst>
            </a:prstGeom>
            <a:noFill/>
            <a:ln w="19050" cap="flat" cmpd="sng">
              <a:solidFill>
                <a:schemeClr val="accent6"/>
              </a:solidFill>
              <a:prstDash val="solid"/>
              <a:round/>
              <a:headEnd type="none" w="med" len="med"/>
              <a:tailEnd type="triangle" w="med" len="med"/>
            </a:ln>
          </p:spPr>
        </p:cxnSp>
        <p:cxnSp>
          <p:nvCxnSpPr>
            <p:cNvPr id="440" name="Google Shape;440;g3f526d29b12_0_363"/>
            <p:cNvCxnSpPr/>
            <p:nvPr/>
          </p:nvCxnSpPr>
          <p:spPr>
            <a:xfrm rot="10800000" flipH="1">
              <a:off x="1483525" y="4667580"/>
              <a:ext cx="1815600" cy="266700"/>
            </a:xfrm>
            <a:prstGeom prst="bentConnector3">
              <a:avLst>
                <a:gd name="adj1" fmla="val 100580"/>
              </a:avLst>
            </a:prstGeom>
            <a:noFill/>
            <a:ln w="19050" cap="flat" cmpd="sng">
              <a:solidFill>
                <a:schemeClr val="accent6"/>
              </a:solidFill>
              <a:prstDash val="solid"/>
              <a:round/>
              <a:headEnd type="none" w="med" len="med"/>
              <a:tailEnd type="triangle" w="med" len="med"/>
            </a:ln>
          </p:spPr>
        </p:cxn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5" name="Google Shape;445;g3f526d29b12_0_38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9</a:t>
            </a:fld>
            <a:endParaRPr/>
          </a:p>
        </p:txBody>
      </p:sp>
      <p:sp>
        <p:nvSpPr>
          <p:cNvPr id="446" name="Google Shape;446;g3f526d29b12_0_383"/>
          <p:cNvSpPr txBox="1">
            <a:spLocks noGrp="1"/>
          </p:cNvSpPr>
          <p:nvPr>
            <p:ph type="title"/>
          </p:nvPr>
        </p:nvSpPr>
        <p:spPr>
          <a:xfrm>
            <a:off x="311700" y="281921"/>
            <a:ext cx="8520600" cy="70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accent3"/>
                </a:solidFill>
              </a:rPr>
              <a:t>Data Processing Example</a:t>
            </a:r>
            <a:endParaRPr/>
          </a:p>
        </p:txBody>
      </p:sp>
      <p:sp>
        <p:nvSpPr>
          <p:cNvPr id="447" name="Google Shape;447;g3f526d29b12_0_383"/>
          <p:cNvSpPr/>
          <p:nvPr/>
        </p:nvSpPr>
        <p:spPr>
          <a:xfrm>
            <a:off x="1458150" y="2045200"/>
            <a:ext cx="4486500" cy="797700"/>
          </a:xfrm>
          <a:prstGeom prst="roundRect">
            <a:avLst>
              <a:gd name="adj" fmla="val 10197"/>
            </a:avLst>
          </a:prstGeom>
          <a:solidFill>
            <a:srgbClr val="FDF6E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new_items </a:t>
            </a:r>
            <a:r>
              <a:rPr lang="en" sz="1800" b="1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=</a:t>
            </a: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[</a:t>
            </a:r>
            <a:r>
              <a:rPr lang="en" sz="180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"Chips"</a:t>
            </a: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 </a:t>
            </a:r>
            <a:r>
              <a:rPr lang="en" sz="180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"Guac"</a:t>
            </a: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]</a:t>
            </a:r>
            <a:endParaRPr sz="180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prices </a:t>
            </a:r>
            <a:r>
              <a:rPr lang="en" sz="1800" b="1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=</a:t>
            </a: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[</a:t>
            </a:r>
            <a:r>
              <a:rPr lang="en" sz="18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2.0</a:t>
            </a: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 </a:t>
            </a:r>
            <a:r>
              <a:rPr lang="en" sz="18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4.75</a:t>
            </a: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]</a:t>
            </a:r>
            <a:endParaRPr sz="180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</p:txBody>
      </p:sp>
      <p:grpSp>
        <p:nvGrpSpPr>
          <p:cNvPr id="448" name="Google Shape;448;g3f526d29b12_0_383"/>
          <p:cNvGrpSpPr/>
          <p:nvPr/>
        </p:nvGrpSpPr>
        <p:grpSpPr>
          <a:xfrm>
            <a:off x="7091100" y="1741175"/>
            <a:ext cx="1591200" cy="2384800"/>
            <a:chOff x="7091100" y="1741175"/>
            <a:chExt cx="1591200" cy="2384800"/>
          </a:xfrm>
        </p:grpSpPr>
        <p:sp>
          <p:nvSpPr>
            <p:cNvPr id="449" name="Google Shape;449;g3f526d29b12_0_383"/>
            <p:cNvSpPr/>
            <p:nvPr/>
          </p:nvSpPr>
          <p:spPr>
            <a:xfrm>
              <a:off x="7091100" y="1741175"/>
              <a:ext cx="1591200" cy="1962900"/>
            </a:xfrm>
            <a:prstGeom prst="roundRect">
              <a:avLst>
                <a:gd name="adj" fmla="val 4221"/>
              </a:avLst>
            </a:prstGeom>
            <a:noFill/>
            <a:ln w="28575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Taco - $3.25</a:t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Burrito - $7.50</a:t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50" name="Google Shape;450;g3f526d29b12_0_383"/>
            <p:cNvSpPr txBox="1"/>
            <p:nvPr/>
          </p:nvSpPr>
          <p:spPr>
            <a:xfrm>
              <a:off x="7091100" y="3732375"/>
              <a:ext cx="1591200" cy="3936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800" b="1">
                  <a:solidFill>
                    <a:schemeClr val="accent4"/>
                  </a:solidFill>
                  <a:latin typeface="Roboto Mono"/>
                  <a:ea typeface="Roboto Mono"/>
                  <a:cs typeface="Roboto Mono"/>
                  <a:sym typeface="Roboto Mono"/>
                </a:rPr>
                <a:t>menu.txt</a:t>
              </a:r>
              <a:endParaRPr sz="1800" b="1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endParaRPr>
            </a:p>
          </p:txBody>
        </p:sp>
      </p:grpSp>
      <p:sp>
        <p:nvSpPr>
          <p:cNvPr id="451" name="Google Shape;451;g3f526d29b12_0_383"/>
          <p:cNvSpPr txBox="1"/>
          <p:nvPr/>
        </p:nvSpPr>
        <p:spPr>
          <a:xfrm>
            <a:off x="311700" y="1135450"/>
            <a:ext cx="6779400" cy="45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Given a partial list of items in </a:t>
            </a:r>
            <a:r>
              <a:rPr lang="en" sz="1600" b="1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menu.txt</a:t>
            </a:r>
            <a:r>
              <a:rPr lang="en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and new items and prices in the </a:t>
            </a:r>
            <a:r>
              <a:rPr lang="en" sz="1600" b="1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new_items</a:t>
            </a:r>
            <a:r>
              <a:rPr lang="en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and </a:t>
            </a:r>
            <a:r>
              <a:rPr lang="en" sz="1600" b="1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prices</a:t>
            </a:r>
            <a:r>
              <a:rPr lang="en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lists, respectively:</a:t>
            </a:r>
            <a:r>
              <a:rPr lang="en" sz="1800" b="1" i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</a:t>
            </a:r>
            <a:endParaRPr sz="1800" b="1" i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52" name="Google Shape;452;g3f526d29b12_0_383"/>
          <p:cNvSpPr txBox="1"/>
          <p:nvPr/>
        </p:nvSpPr>
        <p:spPr>
          <a:xfrm>
            <a:off x="311700" y="3133950"/>
            <a:ext cx="6779400" cy="145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AutoNum type="arabicPeriod"/>
            </a:pPr>
            <a:r>
              <a:rPr lang="en" sz="1800" b="1" i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Add</a:t>
            </a:r>
            <a:r>
              <a:rPr lang="en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the new menu items to the </a:t>
            </a:r>
            <a:r>
              <a:rPr lang="en" sz="1600" b="1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menu.txt</a:t>
            </a:r>
            <a:r>
              <a:rPr lang="en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file with the proper formatting</a:t>
            </a:r>
            <a:br>
              <a:rPr lang="en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AutoNum type="arabicPeriod"/>
            </a:pPr>
            <a:r>
              <a:rPr lang="en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Find the </a:t>
            </a:r>
            <a:r>
              <a:rPr lang="en" sz="1800" b="1" i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total price</a:t>
            </a:r>
            <a:r>
              <a:rPr lang="en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of all menu items combined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UW Simple Lecture Slides">
  <a:themeElements>
    <a:clrScheme name="Simple Light">
      <a:dk1>
        <a:srgbClr val="434343"/>
      </a:dk1>
      <a:lt1>
        <a:srgbClr val="FFFFFF"/>
      </a:lt1>
      <a:dk2>
        <a:srgbClr val="767676"/>
      </a:dk2>
      <a:lt2>
        <a:srgbClr val="FDF6E7"/>
      </a:lt2>
      <a:accent1>
        <a:srgbClr val="475D9A"/>
      </a:accent1>
      <a:accent2>
        <a:srgbClr val="8264A6"/>
      </a:accent2>
      <a:accent3>
        <a:srgbClr val="577656"/>
      </a:accent3>
      <a:accent4>
        <a:srgbClr val="AB5457"/>
      </a:accent4>
      <a:accent5>
        <a:srgbClr val="C48554"/>
      </a:accent5>
      <a:accent6>
        <a:srgbClr val="DAB153"/>
      </a:accent6>
      <a:hlink>
        <a:srgbClr val="475D9A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UW Simple Lecture Slides">
  <a:themeElements>
    <a:clrScheme name="Simple Light">
      <a:dk1>
        <a:srgbClr val="434343"/>
      </a:dk1>
      <a:lt1>
        <a:srgbClr val="FFFFFF"/>
      </a:lt1>
      <a:dk2>
        <a:srgbClr val="767676"/>
      </a:dk2>
      <a:lt2>
        <a:srgbClr val="FDF6E7"/>
      </a:lt2>
      <a:accent1>
        <a:srgbClr val="475D9A"/>
      </a:accent1>
      <a:accent2>
        <a:srgbClr val="8264A6"/>
      </a:accent2>
      <a:accent3>
        <a:srgbClr val="577656"/>
      </a:accent3>
      <a:accent4>
        <a:srgbClr val="AB5457"/>
      </a:accent4>
      <a:accent5>
        <a:srgbClr val="C48554"/>
      </a:accent5>
      <a:accent6>
        <a:srgbClr val="DAB153"/>
      </a:accent6>
      <a:hlink>
        <a:srgbClr val="475D9A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UW Simple Lecture Slides">
  <a:themeElements>
    <a:clrScheme name="Simple Light">
      <a:dk1>
        <a:srgbClr val="434343"/>
      </a:dk1>
      <a:lt1>
        <a:srgbClr val="FFFFFF"/>
      </a:lt1>
      <a:dk2>
        <a:srgbClr val="767676"/>
      </a:dk2>
      <a:lt2>
        <a:srgbClr val="FDF6E7"/>
      </a:lt2>
      <a:accent1>
        <a:srgbClr val="475D9A"/>
      </a:accent1>
      <a:accent2>
        <a:srgbClr val="8264A6"/>
      </a:accent2>
      <a:accent3>
        <a:srgbClr val="577656"/>
      </a:accent3>
      <a:accent4>
        <a:srgbClr val="AB5457"/>
      </a:accent4>
      <a:accent5>
        <a:srgbClr val="C48554"/>
      </a:accent5>
      <a:accent6>
        <a:srgbClr val="DAB153"/>
      </a:accent6>
      <a:hlink>
        <a:srgbClr val="475D9A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2589</Words>
  <Application>Microsoft Office PowerPoint</Application>
  <PresentationFormat>On-screen Show (16:9)</PresentationFormat>
  <Paragraphs>315</Paragraphs>
  <Slides>25</Slides>
  <Notes>25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25</vt:i4>
      </vt:variant>
    </vt:vector>
  </HeadingPairs>
  <TitlesOfParts>
    <vt:vector size="31" baseType="lpstr">
      <vt:lpstr>Arial</vt:lpstr>
      <vt:lpstr>Calibri</vt:lpstr>
      <vt:lpstr>Roboto Mono</vt:lpstr>
      <vt:lpstr>UW Simple Lecture Slides</vt:lpstr>
      <vt:lpstr>UW Simple Lecture Slides</vt:lpstr>
      <vt:lpstr>UW Simple Lecture Slides</vt:lpstr>
      <vt:lpstr>More File I/O + Dictionaries</vt:lpstr>
      <vt:lpstr>Announcements</vt:lpstr>
      <vt:lpstr>Previously on CSE 160…</vt:lpstr>
      <vt:lpstr>Today’s Roadmap</vt:lpstr>
      <vt:lpstr>with Statements</vt:lpstr>
      <vt:lpstr>Data Processing</vt:lpstr>
      <vt:lpstr>Removing Whitespace</vt:lpstr>
      <vt:lpstr>Separating Data Values</vt:lpstr>
      <vt:lpstr>Data Processing Example</vt:lpstr>
      <vt:lpstr>Think Pair Share</vt:lpstr>
      <vt:lpstr>What is a Dictionary?</vt:lpstr>
      <vt:lpstr>Dictionary Syntax</vt:lpstr>
      <vt:lpstr>A Dictionary maps Keys to Values</vt:lpstr>
      <vt:lpstr>Creating Dictionaries</vt:lpstr>
      <vt:lpstr>Asking for the Value that goes with a Key</vt:lpstr>
      <vt:lpstr>What if a Key is not present?</vt:lpstr>
      <vt:lpstr>Another way to Create a Dictionary</vt:lpstr>
      <vt:lpstr>Changing the Value that goes with a Key</vt:lpstr>
      <vt:lpstr>Removing a Key</vt:lpstr>
      <vt:lpstr>Think Pair Share</vt:lpstr>
      <vt:lpstr>Is a Key in a dictionary?</vt:lpstr>
      <vt:lpstr>More Dictionary Methods</vt:lpstr>
      <vt:lpstr>Iterating through a dictionary</vt:lpstr>
      <vt:lpstr>Usually you should not iterate over a dictionary</vt:lpstr>
      <vt:lpstr>Counting words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Adrian Salguero</cp:lastModifiedBy>
  <cp:revision>1</cp:revision>
  <dcterms:modified xsi:type="dcterms:W3CDTF">2026-07-15T18:57:13Z</dcterms:modified>
</cp:coreProperties>
</file>