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5" r:id="rId4"/>
    <p:sldId id="260" r:id="rId5"/>
    <p:sldId id="261" r:id="rId6"/>
    <p:sldId id="264" r:id="rId7"/>
    <p:sldId id="266" r:id="rId8"/>
    <p:sldId id="271" r:id="rId9"/>
    <p:sldId id="267" r:id="rId10"/>
    <p:sldId id="268" r:id="rId11"/>
    <p:sldId id="273" r:id="rId12"/>
    <p:sldId id="291" r:id="rId13"/>
    <p:sldId id="277" r:id="rId14"/>
    <p:sldId id="280" r:id="rId15"/>
    <p:sldId id="292" r:id="rId16"/>
    <p:sldId id="293" r:id="rId17"/>
    <p:sldId id="263" r:id="rId18"/>
  </p:sldIdLst>
  <p:sldSz cx="9144000" cy="6858000" type="screen4x3"/>
  <p:notesSz cx="6997700" cy="92837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2"/>
    <p:restoredTop sz="87679" autoAdjust="0"/>
  </p:normalViewPr>
  <p:slideViewPr>
    <p:cSldViewPr>
      <p:cViewPr varScale="1">
        <p:scale>
          <a:sx n="174" d="100"/>
          <a:sy n="174" d="100"/>
        </p:scale>
        <p:origin x="2208" y="176"/>
      </p:cViewPr>
      <p:guideLst>
        <p:guide orient="horz" pos="31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r">
              <a:defRPr sz="1200"/>
            </a:lvl1pPr>
          </a:lstStyle>
          <a:p>
            <a:fld id="{9B4165DA-552D-46AD-B101-BEFB2B9A7386}" type="datetimeFigureOut">
              <a:rPr lang="en-US" smtClean="0"/>
              <a:t>3/11/22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8" tIns="46514" rIns="93028" bIns="465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28" tIns="46514" rIns="93028" bIns="465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r">
              <a:defRPr sz="1200"/>
            </a:lvl1pPr>
          </a:lstStyle>
          <a:p>
            <a:fld id="{18577AFF-980F-4D59-8DF6-919635D8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6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C4C7-A646-498B-B007-81351AC0CE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B09A-7E44-4589-BBCE-36E079967442}" type="datetime1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D81A-6220-4521-AA89-145FCFB06318}" type="datetime1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6EC0-FE37-4544-A0DD-1FAFEC30BF91}" type="datetime1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083-72A3-43A5-976A-9753DB330D35}" type="datetime1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7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F08C-3638-4D8D-B2E1-9CC5B55A73BA}" type="datetime1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2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9BDA-30B5-4AEC-ADF1-4C66B29B8F5F}" type="datetime1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2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44B0-6DB9-4012-971E-A37C687355A5}" type="datetime1">
              <a:rPr lang="en-US" smtClean="0"/>
              <a:t>3/11/22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7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AD64-AB16-4642-AC42-811231CCE05B}" type="datetime1">
              <a:rPr lang="en-US" smtClean="0"/>
              <a:t>3/11/22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4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877C-3BB4-421E-9E52-91F622E7F15E}" type="datetime1">
              <a:rPr lang="en-US" smtClean="0"/>
              <a:t>3/11/22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1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176F-916C-456F-9A97-31016E270820}" type="datetime1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2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6E2A-9501-4F37-B3B5-98145A1B9503}" type="datetime1">
              <a:rPr lang="en-US" smtClean="0"/>
              <a:t>3/11/22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CFAE-C1E9-45D9-A4F7-2399F238E548}" type="datetime1">
              <a:rPr lang="en-US" smtClean="0"/>
              <a:t>3/11/22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3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0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hyperlink" Target="https://courses.cs.washington.edu/courses/cse160/22wi/exams/final.html" TargetMode="External"/><Relationship Id="rId5" Type="http://schemas.openxmlformats.org/officeDocument/2006/relationships/hyperlink" Target="https://www.gradescope.com/courses/345007/assignments/1924914" TargetMode="Externa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CSE 160 Wrap-Up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Andrew S Fitz Gibbon</a:t>
            </a:r>
          </a:p>
          <a:p>
            <a:r>
              <a:rPr lang="en-US" dirty="0">
                <a:solidFill>
                  <a:schemeClr val="tx1"/>
                </a:solidFill>
              </a:rPr>
              <a:t>UW CSE 160</a:t>
            </a:r>
          </a:p>
          <a:p>
            <a:r>
              <a:rPr lang="en-US" dirty="0">
                <a:solidFill>
                  <a:schemeClr val="tx1"/>
                </a:solidFill>
              </a:rPr>
              <a:t>Winter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7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  <a:p>
            <a:pPr lvl="1"/>
            <a:r>
              <a:rPr lang="en-US" dirty="0"/>
              <a:t>Run many simulations</a:t>
            </a:r>
          </a:p>
          <a:p>
            <a:pPr lvl="1"/>
            <a:r>
              <a:rPr lang="en-US" dirty="0"/>
              <a:t>How uncommon is what you actually saw?</a:t>
            </a:r>
          </a:p>
          <a:p>
            <a:r>
              <a:rPr lang="en-US" dirty="0"/>
              <a:t>Graphing/plotting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3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Efficiency &amp; Good Programming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Efficiency:</a:t>
            </a:r>
          </a:p>
          <a:p>
            <a:pPr lvl="1"/>
            <a:r>
              <a:rPr lang="en-US" dirty="0"/>
              <a:t>Focus on expensive operations (e.g. reading &amp; writing files &amp; printing)</a:t>
            </a:r>
          </a:p>
          <a:p>
            <a:pPr lvl="1"/>
            <a:r>
              <a:rPr lang="en-US" dirty="0"/>
              <a:t>Focus on loops (Try to minimize the number of times you iterate over data)</a:t>
            </a:r>
          </a:p>
          <a:p>
            <a:r>
              <a:rPr lang="en-US" dirty="0"/>
              <a:t>Programming Style Matters!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5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DNA</a:t>
            </a:r>
          </a:p>
          <a:p>
            <a:r>
              <a:rPr lang="en-US" dirty="0"/>
              <a:t>Images</a:t>
            </a:r>
          </a:p>
          <a:p>
            <a:r>
              <a:rPr lang="en-US" dirty="0"/>
              <a:t>2D points and Handwriting Samples</a:t>
            </a:r>
          </a:p>
          <a:p>
            <a:r>
              <a:rPr lang="en-US" dirty="0"/>
              <a:t>Social Networks</a:t>
            </a:r>
          </a:p>
          <a:p>
            <a:r>
              <a:rPr lang="en-US" dirty="0"/>
              <a:t>Election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6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What you have learned in CSE 160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/>
              <a:t>Compare your skills today to 10 weeks ago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The assignments would be easy</a:t>
            </a:r>
            <a:r>
              <a:rPr lang="en-US" dirty="0">
                <a:solidFill>
                  <a:schemeClr val="tx1"/>
                </a:solidFill>
              </a:rPr>
              <a:t> for you today</a:t>
            </a:r>
          </a:p>
          <a:p>
            <a:pPr lvl="2">
              <a:lnSpc>
                <a:spcPct val="90000"/>
              </a:lnSpc>
              <a:buNone/>
            </a:pPr>
            <a:r>
              <a:rPr lang="en-US" dirty="0"/>
              <a:t>This is a measure of how much you have learned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There is no such thing as a “born” programmer!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Your next project can be more ambitious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828800" y="5874603"/>
            <a:ext cx="6019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Genius is 1% inspiration and 99% perspiration.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            Thomas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Edison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homas_edison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64254"/>
            <a:ext cx="1219199" cy="159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9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Go forth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3000"/>
              </a:lnSpc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System building and scientific discovery are fun!</a:t>
            </a:r>
          </a:p>
          <a:p>
            <a:pPr lvl="1"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It’s even more fun when your system works</a:t>
            </a:r>
          </a:p>
          <a:p>
            <a:pPr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Pay attention to what matters</a:t>
            </a:r>
          </a:p>
          <a:p>
            <a:pPr lvl="1"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Use the techniques and tools of CSE 160 effectively</a:t>
            </a:r>
          </a:p>
          <a:p>
            <a:pPr lvl="1"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8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19200"/>
            <a:ext cx="8382000" cy="5137150"/>
          </a:xfrm>
        </p:spPr>
        <p:txBody>
          <a:bodyPr>
            <a:normAutofit/>
          </a:bodyPr>
          <a:lstStyle/>
          <a:p>
            <a:r>
              <a:rPr lang="en-US" dirty="0"/>
              <a:t>Topics: Everything in the course up to and including List Comprehensions is fair game. </a:t>
            </a:r>
          </a:p>
          <a:p>
            <a:pPr lvl="1"/>
            <a:r>
              <a:rPr lang="en-US" dirty="0"/>
              <a:t>Part 1 - similar to the midterm: writing small functions, although now dictionaries, sets, and tuples and sorting could be involved. </a:t>
            </a:r>
          </a:p>
          <a:p>
            <a:pPr lvl="1"/>
            <a:r>
              <a:rPr lang="en-US" dirty="0"/>
              <a:t>Part 2 - short answer questions and code writing that involves writing less than an entire function.</a:t>
            </a:r>
          </a:p>
          <a:p>
            <a:r>
              <a:rPr lang="en-US" dirty="0"/>
              <a:t>Released by 5pm Mon, Mar 14, due by 5:30pm Thurs, Mar 17.</a:t>
            </a:r>
          </a:p>
          <a:p>
            <a:r>
              <a:rPr lang="en-US" dirty="0"/>
              <a:t>Similar Policies to Midterm – Groups of up to 4</a:t>
            </a:r>
          </a:p>
          <a:p>
            <a:pPr lvl="1"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9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19200"/>
            <a:ext cx="8382000" cy="5137150"/>
          </a:xfrm>
        </p:spPr>
        <p:txBody>
          <a:bodyPr>
            <a:normAutofit/>
          </a:bodyPr>
          <a:lstStyle/>
          <a:p>
            <a:r>
              <a:rPr lang="en-US" dirty="0"/>
              <a:t>Practice: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https://www.gradescope.com/courses/345007/assignments/1924914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Info: </a:t>
            </a:r>
            <a:r>
              <a:rPr lang="en-US" dirty="0">
                <a:hlinkClick r:id="rId6"/>
              </a:rPr>
              <a:t>https://courses.cs.washington.edu/courses/cse160/22wi/exams/final.html</a:t>
            </a:r>
            <a:r>
              <a:rPr lang="en-US" dirty="0"/>
              <a:t> </a:t>
            </a:r>
          </a:p>
          <a:p>
            <a:pPr lvl="1"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08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Program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How to write a </a:t>
            </a:r>
            <a:r>
              <a:rPr lang="en-US" b="1" dirty="0"/>
              <a:t>function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name, arguments, and documentation string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Write tests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Write body/implementation</a:t>
            </a:r>
          </a:p>
          <a:p>
            <a:pPr marL="0" indent="0">
              <a:buNone/>
            </a:pPr>
            <a:r>
              <a:rPr lang="en-US" dirty="0"/>
              <a:t>How to write a </a:t>
            </a:r>
            <a:r>
              <a:rPr lang="en-US" b="1" dirty="0"/>
              <a:t>program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Decompose into parts (functions, modules)</a:t>
            </a:r>
          </a:p>
          <a:p>
            <a:pPr lvl="2"/>
            <a:r>
              <a:rPr lang="en-US" dirty="0"/>
              <a:t>Each part should be a logical unit, not too large or small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Write each part</a:t>
            </a:r>
          </a:p>
          <a:p>
            <a:pPr lvl="2"/>
            <a:r>
              <a:rPr lang="en-US" dirty="0"/>
              <a:t>Define the problem</a:t>
            </a:r>
          </a:p>
          <a:p>
            <a:pPr lvl="2"/>
            <a:r>
              <a:rPr lang="en-US" dirty="0"/>
              <a:t>Choose an algorithm</a:t>
            </a:r>
          </a:p>
          <a:p>
            <a:pPr lvl="2"/>
            <a:r>
              <a:rPr lang="en-US" dirty="0"/>
              <a:t>In English first; test it via manual simulation</a:t>
            </a:r>
          </a:p>
          <a:p>
            <a:pPr lvl="2"/>
            <a:r>
              <a:rPr lang="en-US" dirty="0"/>
              <a:t>Translate into code</a:t>
            </a:r>
          </a:p>
          <a:p>
            <a:pPr marL="0" indent="0">
              <a:buNone/>
            </a:pPr>
            <a:r>
              <a:rPr lang="en-US" dirty="0"/>
              <a:t>When necessary, use </a:t>
            </a:r>
            <a:r>
              <a:rPr lang="en-US" i="1" dirty="0"/>
              <a:t>wishful thinking</a:t>
            </a:r>
            <a:endParaRPr lang="en-US" dirty="0"/>
          </a:p>
          <a:p>
            <a:pPr lvl="1"/>
            <a:r>
              <a:rPr lang="en-US" dirty="0"/>
              <a:t>Assume a function exists, then write it later</a:t>
            </a:r>
          </a:p>
          <a:p>
            <a:pPr lvl="1"/>
            <a:r>
              <a:rPr lang="en-US" dirty="0"/>
              <a:t>Can test even before you write it, via a stub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Progress in 10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10 weeks ago</a:t>
            </a:r>
            <a:r>
              <a:rPr lang="en-US" dirty="0"/>
              <a:t>: you knew no programming</a:t>
            </a:r>
          </a:p>
          <a:p>
            <a:pPr marL="0" indent="0">
              <a:buNone/>
            </a:pPr>
            <a:r>
              <a:rPr lang="en-US" dirty="0"/>
              <a:t>Goals:</a:t>
            </a:r>
          </a:p>
          <a:p>
            <a:pPr lvl="1"/>
            <a:r>
              <a:rPr lang="en-US" b="1" dirty="0"/>
              <a:t>Computational problem-solving</a:t>
            </a:r>
            <a:endParaRPr lang="en-US" dirty="0"/>
          </a:p>
          <a:p>
            <a:pPr lvl="1"/>
            <a:r>
              <a:rPr lang="en-US" b="1" dirty="0"/>
              <a:t>Python</a:t>
            </a:r>
            <a:r>
              <a:rPr lang="en-US" dirty="0"/>
              <a:t> programming language</a:t>
            </a:r>
          </a:p>
          <a:p>
            <a:pPr lvl="1"/>
            <a:r>
              <a:rPr lang="en-US" dirty="0"/>
              <a:t>Experience with </a:t>
            </a:r>
            <a:r>
              <a:rPr lang="en-US" b="1" dirty="0"/>
              <a:t>real datasets</a:t>
            </a:r>
            <a:r>
              <a:rPr lang="en-US" dirty="0"/>
              <a:t> </a:t>
            </a:r>
          </a:p>
          <a:p>
            <a:pPr lvl="1"/>
            <a:r>
              <a:rPr lang="en-US" b="1" dirty="0"/>
              <a:t>Fun</a:t>
            </a:r>
            <a:r>
              <a:rPr lang="en-US" dirty="0"/>
              <a:t> of extracting understanding and insight from data, and of mastery over the computer</a:t>
            </a:r>
          </a:p>
          <a:p>
            <a:pPr lvl="1"/>
            <a:r>
              <a:rPr lang="en-US" dirty="0"/>
              <a:t>Ability to go on to more advanced </a:t>
            </a:r>
            <a:r>
              <a:rPr lang="en-US" b="1" dirty="0"/>
              <a:t>computing</a:t>
            </a:r>
            <a:r>
              <a:rPr lang="en-US" dirty="0"/>
              <a:t> classes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Today</a:t>
            </a:r>
            <a:r>
              <a:rPr lang="en-US" dirty="0"/>
              <a:t>: you can write a useful program to solve a real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9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Thanks!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2440"/>
            <a:ext cx="13716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16" y="4527550"/>
            <a:ext cx="18288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2" y="2391271"/>
            <a:ext cx="18288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2440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2242556"/>
            <a:ext cx="1463040" cy="1828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090" y="2358629"/>
            <a:ext cx="1243819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E177F-A775-094F-B72C-DA5E13061B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4110" y="1905000"/>
            <a:ext cx="1962300" cy="261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667610-AD85-3144-AD9A-A9224C4468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4190" y="249238"/>
            <a:ext cx="1550823" cy="1792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07EDF2-6DE8-274A-B8B8-F974293F61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562" y="4496000"/>
            <a:ext cx="1962300" cy="196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37621B-2979-8141-AB5C-E16FA4DCD1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4723130" y="4939981"/>
            <a:ext cx="1828801" cy="13690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D17319-53EF-B14A-AF43-F32161CA88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3151" y="4384875"/>
            <a:ext cx="2333359" cy="23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9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 you care about processing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world is awash in data</a:t>
            </a:r>
          </a:p>
          <a:p>
            <a:r>
              <a:rPr lang="en-US" dirty="0"/>
              <a:t>Processing and analyzing it is the difference between </a:t>
            </a:r>
            <a:r>
              <a:rPr lang="en-US" dirty="0">
                <a:solidFill>
                  <a:srgbClr val="FF0000"/>
                </a:solidFill>
              </a:rPr>
              <a:t>success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failure</a:t>
            </a:r>
          </a:p>
          <a:p>
            <a:pPr lvl="1"/>
            <a:r>
              <a:rPr lang="en-US" dirty="0"/>
              <a:t>for a team or for an individual</a:t>
            </a:r>
          </a:p>
          <a:p>
            <a:r>
              <a:rPr lang="en-US" dirty="0"/>
              <a:t>Manipulating and understanding data is essential to:</a:t>
            </a:r>
          </a:p>
          <a:p>
            <a:pPr lvl="1"/>
            <a:r>
              <a:rPr lang="en-US" dirty="0"/>
              <a:t>Astronomers</a:t>
            </a:r>
          </a:p>
          <a:p>
            <a:pPr lvl="1"/>
            <a:r>
              <a:rPr lang="en-US" dirty="0"/>
              <a:t>Biologists</a:t>
            </a:r>
          </a:p>
          <a:p>
            <a:pPr lvl="1"/>
            <a:r>
              <a:rPr lang="en-US" dirty="0"/>
              <a:t>Chemists</a:t>
            </a:r>
          </a:p>
          <a:p>
            <a:pPr lvl="1"/>
            <a:r>
              <a:rPr lang="en-US" dirty="0"/>
              <a:t>Economists</a:t>
            </a:r>
          </a:p>
          <a:p>
            <a:pPr lvl="1"/>
            <a:r>
              <a:rPr lang="en-US" dirty="0"/>
              <a:t>Engineers</a:t>
            </a:r>
          </a:p>
          <a:p>
            <a:pPr lvl="1"/>
            <a:r>
              <a:rPr lang="en-US" dirty="0"/>
              <a:t>Entrepreneurs</a:t>
            </a:r>
          </a:p>
          <a:p>
            <a:pPr lvl="1"/>
            <a:r>
              <a:rPr lang="en-US" dirty="0"/>
              <a:t>Linguists</a:t>
            </a:r>
          </a:p>
          <a:p>
            <a:pPr lvl="1"/>
            <a:r>
              <a:rPr lang="en-US" dirty="0"/>
              <a:t>Political scientists</a:t>
            </a:r>
          </a:p>
          <a:p>
            <a:pPr lvl="1"/>
            <a:r>
              <a:rPr lang="en-US" dirty="0"/>
              <a:t>Zoologists</a:t>
            </a:r>
          </a:p>
          <a:p>
            <a:pPr lvl="1"/>
            <a:r>
              <a:rPr lang="en-US" dirty="0"/>
              <a:t>… and many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1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Programming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Variables</a:t>
            </a:r>
          </a:p>
          <a:p>
            <a:r>
              <a:rPr lang="en-US" dirty="0"/>
              <a:t>Assignments</a:t>
            </a:r>
          </a:p>
          <a:p>
            <a:r>
              <a:rPr lang="en-US" dirty="0"/>
              <a:t>Types</a:t>
            </a:r>
          </a:p>
          <a:p>
            <a:r>
              <a:rPr lang="en-US" dirty="0"/>
              <a:t>Programs &amp; algorithms</a:t>
            </a:r>
          </a:p>
          <a:p>
            <a:r>
              <a:rPr lang="en-US" dirty="0"/>
              <a:t>Control flow:  loops (for), conditionals (if)</a:t>
            </a:r>
          </a:p>
          <a:p>
            <a:r>
              <a:rPr lang="en-US" dirty="0"/>
              <a:t>Functions</a:t>
            </a:r>
          </a:p>
          <a:p>
            <a:r>
              <a:rPr lang="en-US" dirty="0"/>
              <a:t>File I/O</a:t>
            </a:r>
          </a:p>
          <a:p>
            <a:r>
              <a:rPr lang="en-US" dirty="0"/>
              <a:t>Python execution model</a:t>
            </a:r>
          </a:p>
          <a:p>
            <a:pPr lvl="1"/>
            <a:r>
              <a:rPr lang="en-US" dirty="0"/>
              <a:t>How Python evaluates expressions, statements, and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0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structures:  managing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List</a:t>
            </a:r>
          </a:p>
          <a:p>
            <a:r>
              <a:rPr lang="en-US" dirty="0"/>
              <a:t>Set</a:t>
            </a:r>
          </a:p>
          <a:p>
            <a:r>
              <a:rPr lang="en-US" dirty="0"/>
              <a:t>Dictionary</a:t>
            </a:r>
          </a:p>
          <a:p>
            <a:r>
              <a:rPr lang="en-US" dirty="0"/>
              <a:t>Tuple</a:t>
            </a:r>
          </a:p>
          <a:p>
            <a:r>
              <a:rPr lang="en-US" dirty="0"/>
              <a:t>Graph</a:t>
            </a:r>
          </a:p>
          <a:p>
            <a:endParaRPr lang="en-US" dirty="0"/>
          </a:p>
          <a:p>
            <a:r>
              <a:rPr lang="en-US" dirty="0"/>
              <a:t>List slicing (</a:t>
            </a:r>
            <a:r>
              <a:rPr lang="en-US" dirty="0" err="1"/>
              <a:t>sublist</a:t>
            </a:r>
            <a:r>
              <a:rPr lang="en-US" dirty="0"/>
              <a:t>)</a:t>
            </a:r>
          </a:p>
          <a:p>
            <a:r>
              <a:rPr lang="en-US" dirty="0"/>
              <a:t>List comprehension:  shorthand for a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Procedural abstraction</a:t>
            </a:r>
          </a:p>
          <a:p>
            <a:pPr lvl="1"/>
            <a:r>
              <a:rPr lang="en-US" dirty="0"/>
              <a:t>avoid duplicated code</a:t>
            </a:r>
          </a:p>
          <a:p>
            <a:pPr lvl="1"/>
            <a:r>
              <a:rPr lang="en-US" dirty="0"/>
              <a:t>the client does not need to know about the implementation</a:t>
            </a:r>
          </a:p>
          <a:p>
            <a:r>
              <a:rPr lang="en-US" dirty="0"/>
              <a:t>Using functions</a:t>
            </a:r>
          </a:p>
          <a:p>
            <a:r>
              <a:rPr lang="en-US" dirty="0"/>
              <a:t>Defining functions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7543800" y="83246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f</a:t>
            </a:r>
            <a:r>
              <a:rPr lang="en-US" sz="3200" dirty="0"/>
              <a:t>(</a:t>
            </a:r>
            <a:r>
              <a:rPr lang="en-US" sz="3200" i="1" dirty="0"/>
              <a:t>x</a:t>
            </a:r>
            <a:r>
              <a:rPr lang="en-US" sz="3200" dirty="0"/>
              <a:t>) = </a:t>
            </a:r>
            <a:r>
              <a:rPr lang="en-US" sz="3200" i="1" dirty="0"/>
              <a:t>x</a:t>
            </a:r>
            <a:r>
              <a:rPr lang="en-US" sz="3200" baseline="30000" dirty="0"/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3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Dual to procedural abstraction (functions)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module</a:t>
            </a:r>
            <a:r>
              <a:rPr lang="en-US" dirty="0"/>
              <a:t> is:  operations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object</a:t>
            </a:r>
            <a:r>
              <a:rPr lang="en-US" dirty="0"/>
              <a:t> is:  data + operations</a:t>
            </a:r>
          </a:p>
          <a:p>
            <a:pPr lvl="1"/>
            <a:r>
              <a:rPr lang="en-US" dirty="0"/>
              <a:t>Operations:  create, query, modify</a:t>
            </a:r>
          </a:p>
          <a:p>
            <a:pPr lvl="1"/>
            <a:r>
              <a:rPr lang="en-US" dirty="0"/>
              <a:t>Clients use the operations, never directly access data</a:t>
            </a:r>
          </a:p>
          <a:p>
            <a:pPr lvl="1"/>
            <a:r>
              <a:rPr lang="en-US" dirty="0"/>
              <a:t>The client does not need to know about the representation of the data</a:t>
            </a:r>
          </a:p>
          <a:p>
            <a:pPr lvl="1"/>
            <a:r>
              <a:rPr lang="en-US" dirty="0"/>
              <a:t>Programmer defines a </a:t>
            </a:r>
            <a:r>
              <a:rPr lang="en-US" dirty="0">
                <a:solidFill>
                  <a:srgbClr val="FF0000"/>
                </a:solidFill>
              </a:rPr>
              <a:t>class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Each instance of a class is an </a:t>
            </a:r>
            <a:r>
              <a:rPr lang="en-US" dirty="0">
                <a:solidFill>
                  <a:srgbClr val="FF0000"/>
                </a:solidFill>
              </a:rPr>
              <a:t>object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1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and 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Use small data sets to test your </a:t>
            </a:r>
            <a:r>
              <a:rPr lang="en-US" u="sng" dirty="0"/>
              <a:t>program</a:t>
            </a:r>
          </a:p>
          <a:p>
            <a:r>
              <a:rPr lang="en-US" dirty="0"/>
              <a:t>Write enough tests:</a:t>
            </a:r>
          </a:p>
          <a:p>
            <a:pPr lvl="1"/>
            <a:r>
              <a:rPr lang="en-US" dirty="0"/>
              <a:t>Cover every branch of each boolean expression</a:t>
            </a:r>
          </a:p>
          <a:p>
            <a:pPr lvl="2"/>
            <a:r>
              <a:rPr lang="en-US" dirty="0"/>
              <a:t>especially when used in a conditional expression (if statement)</a:t>
            </a:r>
          </a:p>
          <a:p>
            <a:pPr lvl="1"/>
            <a:r>
              <a:rPr lang="en-US" dirty="0"/>
              <a:t>Cover special cases:</a:t>
            </a:r>
          </a:p>
          <a:p>
            <a:pPr lvl="2"/>
            <a:r>
              <a:rPr lang="en-US" dirty="0"/>
              <a:t>numbers:  zero, positive, negative, int vs. float</a:t>
            </a:r>
          </a:p>
          <a:p>
            <a:pPr lvl="2"/>
            <a:r>
              <a:rPr lang="en-US" dirty="0"/>
              <a:t>data structures:  empty, size 1, larger</a:t>
            </a:r>
          </a:p>
          <a:p>
            <a:r>
              <a:rPr lang="en-US" dirty="0"/>
              <a:t>Assertions are useful beyond tests</a:t>
            </a:r>
          </a:p>
          <a:p>
            <a:r>
              <a:rPr lang="en-US" dirty="0"/>
              <a:t>Debugging:  after you observe a failure</a:t>
            </a:r>
          </a:p>
          <a:p>
            <a:pPr lvl="1"/>
            <a:r>
              <a:rPr lang="en-US" dirty="0"/>
              <a:t>Divide and conquer</a:t>
            </a:r>
          </a:p>
          <a:p>
            <a:pPr lvl="2"/>
            <a:r>
              <a:rPr lang="en-US" dirty="0"/>
              <a:t>In time, in data, in program text, in development history</a:t>
            </a:r>
          </a:p>
          <a:p>
            <a:pPr lvl="2"/>
            <a:r>
              <a:rPr lang="en-US" dirty="0"/>
              <a:t>this is also a key program design concept</a:t>
            </a:r>
          </a:p>
          <a:p>
            <a:pPr lvl="1"/>
            <a:r>
              <a:rPr lang="en-US" dirty="0"/>
              <a:t>The scientific method</a:t>
            </a:r>
          </a:p>
          <a:p>
            <a:pPr lvl="2"/>
            <a:r>
              <a:rPr lang="en-US" dirty="0"/>
              <a:t>state a hypothesis; design an experiment; understand results</a:t>
            </a:r>
          </a:p>
          <a:p>
            <a:r>
              <a:rPr lang="en-US" dirty="0"/>
              <a:t>Think first (“lost in the woods” analogy)</a:t>
            </a:r>
          </a:p>
          <a:p>
            <a:pPr lvl="1"/>
            <a:r>
              <a:rPr lang="en-US" dirty="0"/>
              <a:t>Be systematic:  record everything; have a reason for each 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0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824</Words>
  <Application>Microsoft Macintosh PowerPoint</Application>
  <PresentationFormat>On-screen Show (4:3)</PresentationFormat>
  <Paragraphs>155</Paragraphs>
  <Slides>17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CSE 160 Wrap-Up</vt:lpstr>
      <vt:lpstr>Progress in 10 weeks</vt:lpstr>
      <vt:lpstr>Thanks!</vt:lpstr>
      <vt:lpstr>Why do you care about processing data?</vt:lpstr>
      <vt:lpstr>Programming Concepts</vt:lpstr>
      <vt:lpstr>Data structures:  managing data</vt:lpstr>
      <vt:lpstr>Functions</vt:lpstr>
      <vt:lpstr>Data abstraction</vt:lpstr>
      <vt:lpstr>Testing and debugging</vt:lpstr>
      <vt:lpstr>Data analysis</vt:lpstr>
      <vt:lpstr>Efficiency &amp; Good Programming Practice</vt:lpstr>
      <vt:lpstr>Data!</vt:lpstr>
      <vt:lpstr>What you have learned in CSE 160</vt:lpstr>
      <vt:lpstr>Go forth and conquer</vt:lpstr>
      <vt:lpstr>Final Exam</vt:lpstr>
      <vt:lpstr>Final Exam</vt:lpstr>
      <vt:lpstr>Program design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160 Wrap-Up</dc:title>
  <dc:creator>cse</dc:creator>
  <cp:lastModifiedBy>Andrew Fitz Gibbon</cp:lastModifiedBy>
  <cp:revision>89</cp:revision>
  <cp:lastPrinted>2016-03-11T19:13:06Z</cp:lastPrinted>
  <dcterms:created xsi:type="dcterms:W3CDTF">2012-08-17T15:39:44Z</dcterms:created>
  <dcterms:modified xsi:type="dcterms:W3CDTF">2022-03-12T05:18:58Z</dcterms:modified>
</cp:coreProperties>
</file>