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16"/>
  </p:notesMasterIdLst>
  <p:sldIdLst>
    <p:sldId id="256" r:id="rId2"/>
    <p:sldId id="271" r:id="rId3"/>
    <p:sldId id="272" r:id="rId4"/>
    <p:sldId id="279" r:id="rId5"/>
    <p:sldId id="280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82" r:id="rId14"/>
    <p:sldId id="283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1" autoAdjust="0"/>
    <p:restoredTop sz="66205" autoAdjust="0"/>
  </p:normalViewPr>
  <p:slideViewPr>
    <p:cSldViewPr snapToGrid="0">
      <p:cViewPr varScale="1">
        <p:scale>
          <a:sx n="129" d="100"/>
          <a:sy n="129" d="100"/>
        </p:scale>
        <p:origin x="352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the_list</a:t>
            </a:r>
            <a:r>
              <a:rPr lang="en-US" dirty="0"/>
              <a:t> = [10 ** </a:t>
            </a:r>
            <a:r>
              <a:rPr lang="en-US" dirty="0" err="1"/>
              <a:t>i</a:t>
            </a:r>
            <a:r>
              <a:rPr lang="en-US" dirty="0"/>
              <a:t> for </a:t>
            </a:r>
            <a:r>
              <a:rPr lang="en-US" dirty="0" err="1"/>
              <a:t>i</a:t>
            </a:r>
            <a:r>
              <a:rPr lang="en-US" dirty="0"/>
              <a:t> in range(10)]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)):</a:t>
            </a:r>
          </a:p>
          <a:p>
            <a:r>
              <a:rPr lang="en-US" dirty="0"/>
              <a:t>    print(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+ ': ' + </a:t>
            </a:r>
            <a:r>
              <a:rPr lang="en-US" dirty="0" err="1"/>
              <a:t>str</a:t>
            </a:r>
            <a:r>
              <a:rPr lang="en-US" dirty="0"/>
              <a:t>(</a:t>
            </a:r>
            <a:r>
              <a:rPr lang="en-US" dirty="0" err="1"/>
              <a:t>the_list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for index, value in enumerate(</a:t>
            </a:r>
            <a:r>
              <a:rPr lang="en-US" dirty="0" err="1"/>
              <a:t>the_list</a:t>
            </a:r>
            <a:r>
              <a:rPr lang="en-US" dirty="0"/>
              <a:t>):</a:t>
            </a:r>
          </a:p>
          <a:p>
            <a:r>
              <a:rPr lang="en-US" dirty="0"/>
              <a:t>    print(</a:t>
            </a:r>
            <a:r>
              <a:rPr lang="en-US" dirty="0" err="1"/>
              <a:t>tr</a:t>
            </a:r>
            <a:r>
              <a:rPr lang="en-US" dirty="0"/>
              <a:t>(index) + ': ' + </a:t>
            </a:r>
            <a:r>
              <a:rPr lang="en-US" dirty="0" err="1"/>
              <a:t>str</a:t>
            </a:r>
            <a:r>
              <a:rPr lang="en-US" dirty="0"/>
              <a:t>(value))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D2B3-71EA-42C7-8818-3F36F95C3837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1A1-2C15-4CDE-82AD-4422098E4321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709E-B97D-460E-B52B-2A44140B082D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BB91-2D08-44CE-8D4F-F5AF97207B92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0F05-304A-400F-800F-B07656BBBE94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AEC3-7EBB-4E10-A23F-DD2969F0DFEF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4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43115-807B-4F3F-8602-8AF9E064FD61}" type="datetime1">
              <a:rPr lang="en-US" smtClean="0"/>
              <a:t>3/9/22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0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E7F70-BE10-4E49-95ED-787BF454F689}" type="datetime1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BCBD-FA23-4FAD-9D93-102511F05EB0}" type="datetime1">
              <a:rPr lang="en-US" smtClean="0"/>
              <a:t>3/9/22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03F8-19C3-4D60-9AA8-E27E001ED181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6DB9-C015-4EE8-8D6E-76393F1C0266}" type="datetime1">
              <a:rPr lang="en-US" smtClean="0"/>
              <a:t>3/9/22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D5AC3-8A15-480B-9368-9233CF74962E}" type="datetime1">
              <a:rPr lang="en-US" smtClean="0"/>
              <a:t>3/9/22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C6F9-38D3-4FDB-BEB2-73058EC6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3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hyperlink" Target="https://tinyurl.com/5n74chnb" TargetMode="External"/><Relationship Id="rId5" Type="http://schemas.openxmlformats.org/officeDocument/2006/relationships/tags" Target="../tags/tag8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7.xml"/><Relationship Id="rId9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s://tinyurl.com/45kebp9s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s://tinyurl.com/5eret6xa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hyperlink" Target="https://tinyurl.com/4uxsym2j" TargetMode="Externa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hyperlink" Target="https://tinyurl.com/ykrm2mvm" TargetMode="Externa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 tiny bit more Python</a:t>
            </a:r>
            <a:endParaRPr dirty="0"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Andrew S Fitz Gibbon</a:t>
            </a:r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Winter 2022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2" name="CustomShape 4"/>
          <p:cNvSpPr/>
          <p:nvPr>
            <p:custDataLst>
              <p:tags r:id="rId3"/>
            </p:custDataLst>
          </p:nvPr>
        </p:nvSpPr>
        <p:spPr>
          <a:xfrm>
            <a:off x="313899" y="1554120"/>
            <a:ext cx="863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('even')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  <a:endParaRPr sz="22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alibri" panose="020F0502020204030204" pitchFamily="34" charset="0"/>
              </a:rPr>
              <a:t>Or with a list comprehension!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= ['even' if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% 2 == 0 else 'odd' for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in range(8)]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(x, y)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				      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sim(x, y)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"Over" if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"Under"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Bonus: Generator</a:t>
            </a:r>
            <a:endParaRPr dirty="0"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item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sequence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26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dirty="0"/>
              <a:t>So… What can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sequence</a:t>
            </a:r>
            <a:r>
              <a:rPr lang="en-US" sz="2800" dirty="0"/>
              <a:t> be?</a:t>
            </a:r>
          </a:p>
          <a:p>
            <a:pPr>
              <a:lnSpc>
                <a:spcPct val="100000"/>
              </a:lnSpc>
            </a:pPr>
            <a:endParaRPr lang="en-US" sz="28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859040"/>
                </a:solidFill>
                <a:latin typeface="Courier New"/>
              </a:rPr>
              <a:t>[1, 2, 3] </a:t>
            </a:r>
            <a:r>
              <a:rPr lang="en-US" sz="2800" dirty="0"/>
              <a:t>(or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list</a:t>
            </a:r>
            <a:r>
              <a:rPr lang="en-US" sz="2800" dirty="0"/>
              <a:t>, where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list = [1, 2, 3]</a:t>
            </a:r>
            <a:r>
              <a:rPr lang="en-US" sz="2800" dirty="0"/>
              <a:t>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rgbClr val="859040"/>
                </a:solidFill>
                <a:latin typeface="Courier New"/>
              </a:rPr>
              <a:t>range(n)</a:t>
            </a:r>
            <a:r>
              <a:rPr lang="en-US" sz="2800" dirty="0"/>
              <a:t>, 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range(n, step)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Enumerate, list comprehensions, or more…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… like maybe a function?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741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Bonus: Generator</a:t>
            </a:r>
            <a:endParaRPr dirty="0"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600" b="1" dirty="0">
                <a:latin typeface="Courier New"/>
              </a:rPr>
              <a:t>num in </a:t>
            </a:r>
            <a:r>
              <a:rPr lang="en-US" sz="2600" b="1" dirty="0" err="1">
                <a:latin typeface="Courier New"/>
              </a:rPr>
              <a:t>go_until</a:t>
            </a:r>
            <a:r>
              <a:rPr lang="en-US" sz="2600" b="1" dirty="0">
                <a:latin typeface="Courier New"/>
              </a:rPr>
              <a:t>(2):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print(num)</a:t>
            </a:r>
          </a:p>
          <a:p>
            <a:pPr>
              <a:lnSpc>
                <a:spcPct val="100000"/>
              </a:lnSpc>
            </a:pPr>
            <a:endParaRPr lang="en-US" sz="26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def 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go_until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(max):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n = 0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while n &lt; max: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	yield n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	n +=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81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Bonus: Generator</a:t>
            </a:r>
            <a:endParaRPr dirty="0"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600" b="1" dirty="0">
                <a:latin typeface="Courier New"/>
              </a:rPr>
              <a:t>num in </a:t>
            </a:r>
            <a:r>
              <a:rPr lang="en-US" sz="2600" b="1" dirty="0" err="1">
                <a:latin typeface="Courier New"/>
              </a:rPr>
              <a:t>go_until</a:t>
            </a:r>
            <a:r>
              <a:rPr lang="en-US" sz="2600" b="1" dirty="0">
                <a:latin typeface="Courier New"/>
              </a:rPr>
              <a:t>(2):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print(num)</a:t>
            </a:r>
          </a:p>
          <a:p>
            <a:pPr>
              <a:lnSpc>
                <a:spcPct val="100000"/>
              </a:lnSpc>
            </a:pPr>
            <a:endParaRPr lang="en-US" sz="26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def 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go_until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(max):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n = 0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while n &lt; max: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yield</a:t>
            </a:r>
            <a:r>
              <a:rPr lang="en-US" sz="2600" b="1" dirty="0">
                <a:latin typeface="Courier New"/>
              </a:rPr>
              <a:t> n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	n += 1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# A function with no return?!?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692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45" name="CustomShape 2"/>
          <p:cNvSpPr/>
          <p:nvPr>
            <p:custDataLst>
              <p:tags r:id="rId2"/>
            </p:custDataLst>
          </p:nvPr>
        </p:nvSpPr>
        <p:spPr>
          <a:xfrm>
            <a:off x="274320" y="1585151"/>
            <a:ext cx="8912234" cy="400030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[10 ** x for x in range(10)]</a:t>
            </a:r>
          </a:p>
          <a:p>
            <a:pPr>
              <a:lnSpc>
                <a:spcPct val="100000"/>
              </a:lnSpc>
            </a:pPr>
            <a:endParaRPr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print('value at index',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'is', 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/>
              <a:t>Or: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index, value in </a:t>
            </a:r>
            <a:r>
              <a:rPr lang="en-US" sz="2400" b="1" dirty="0">
                <a:solidFill>
                  <a:srgbClr val="0070C0"/>
                </a:solidFill>
                <a:latin typeface="Courier New"/>
              </a:rPr>
              <a:t>enumerate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print(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'value at index',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index,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'is', value)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0000"/>
              </a:solidFill>
              <a:latin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89219" y="3296391"/>
            <a:ext cx="798061" cy="550280"/>
            <a:chOff x="2522219" y="3320681"/>
            <a:chExt cx="798061" cy="550280"/>
          </a:xfrm>
        </p:grpSpPr>
        <p:sp>
          <p:nvSpPr>
            <p:cNvPr id="147" name="CustomShape 4"/>
            <p:cNvSpPr/>
            <p:nvPr>
              <p:custDataLst>
                <p:tags r:id="rId7"/>
              </p:custDataLst>
            </p:nvPr>
          </p:nvSpPr>
          <p:spPr>
            <a:xfrm rot="5400000">
              <a:off x="2795747" y="3182983"/>
              <a:ext cx="166092" cy="441488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8"/>
              </p:custDataLst>
            </p:nvPr>
          </p:nvSpPr>
          <p:spPr>
            <a:xfrm>
              <a:off x="2522219" y="3468785"/>
              <a:ext cx="798061" cy="402176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/>
                </a:rPr>
                <a:t>index</a:t>
              </a:r>
              <a:endParaRPr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223760" y="3430407"/>
            <a:ext cx="913858" cy="577714"/>
            <a:chOff x="5382955" y="2874424"/>
            <a:chExt cx="2754663" cy="1089321"/>
          </a:xfrm>
        </p:grpSpPr>
        <p:sp>
          <p:nvSpPr>
            <p:cNvPr id="149" name="CustomShape 6"/>
            <p:cNvSpPr/>
            <p:nvPr>
              <p:custDataLst>
                <p:tags r:id="rId5"/>
              </p:custDataLst>
            </p:nvPr>
          </p:nvSpPr>
          <p:spPr>
            <a:xfrm rot="5400000">
              <a:off x="6671026" y="1586353"/>
              <a:ext cx="178521" cy="2754663"/>
            </a:xfrm>
            <a:prstGeom prst="rightBrace">
              <a:avLst>
                <a:gd name="adj1" fmla="val 0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50" name="CustomShape 7"/>
            <p:cNvSpPr/>
            <p:nvPr>
              <p:custDataLst>
                <p:tags r:id="rId6"/>
              </p:custDataLst>
            </p:nvPr>
          </p:nvSpPr>
          <p:spPr>
            <a:xfrm>
              <a:off x="5382955" y="3052944"/>
              <a:ext cx="2754663" cy="910801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solidFill>
                    <a:srgbClr val="000000"/>
                  </a:solidFill>
                  <a:latin typeface="Calibri"/>
                </a:rPr>
                <a:t>value</a:t>
              </a:r>
              <a:endParaRPr dirty="0"/>
            </a:p>
          </p:txBody>
        </p:sp>
      </p:grpSp>
      <p:sp>
        <p:nvSpPr>
          <p:cNvPr id="151" name="CustomShape 8"/>
          <p:cNvSpPr/>
          <p:nvPr>
            <p:custDataLst>
              <p:tags r:id="rId3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2</a:t>
            </a:fld>
            <a:endParaRPr lang="en-US" dirty="0"/>
          </a:p>
        </p:txBody>
      </p:sp>
      <p:sp>
        <p:nvSpPr>
          <p:cNvPr id="17" name="TextBox 1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1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element’s 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[x for x in range(10)]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new_lst.append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[x for x in range(10)]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v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Activity: Enumerate 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Racers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racers = ['Dino', 'Wilma', 'Barney', 'Fred']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{'Dino':1, 'Wilma':2, 'Barney':3, 'Fred':4}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2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Activity: Enumerate a list</a:t>
            </a:r>
            <a:endParaRPr dirty="0"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4"/>
          <p:cNvSpPr/>
          <p:nvPr>
            <p:custDataLst>
              <p:tags r:id="rId3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Given a list of participants, in the order they finished a race, create a dictionary that maps their name to their finishing place.</a:t>
            </a:r>
          </a:p>
          <a:p>
            <a:pPr>
              <a:lnSpc>
                <a:spcPct val="100000"/>
              </a:lnSpc>
            </a:pP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Racers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racers = ['Dino', 'Wilma', 'Barney', 'Fred']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{'Dino':1, 'Wilma':2, 'Barney':3, 'Fred':4}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comprehension:</a:t>
            </a:r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race_dict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{v: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+ 1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, v in enumerate(racers)}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4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9" name="CustomShape 4"/>
          <p:cNvSpPr/>
          <p:nvPr>
            <p:custDataLst>
              <p:tags r:id="rId3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3" name="CustomShape 4"/>
          <p:cNvSpPr/>
          <p:nvPr>
            <p:custDataLst>
              <p:tags r:id="rId3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With a ternary expression:</a:t>
            </a: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4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"Three elements”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4"/>
          <p:cNvSpPr/>
          <p:nvPr>
            <p:custDataLst>
              <p:tags r:id="rId3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"Over" if 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4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5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6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7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8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9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8" name="CustomShape 4"/>
          <p:cNvSpPr/>
          <p:nvPr>
            <p:custDataLst>
              <p:tags r:id="rId3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range(8):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if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% 2 == 0: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else: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('odd')</a:t>
            </a:r>
            <a:endParaRPr sz="2200" b="1" dirty="0">
              <a:solidFill>
                <a:srgbClr val="000000"/>
              </a:solidFill>
              <a:latin typeface="Courier New"/>
            </a:endParaRPr>
          </a:p>
          <a:p>
            <a:endParaRPr lang="en-US" dirty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range(8):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lst.append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('even' if </a:t>
            </a:r>
            <a:r>
              <a:rPr lang="en-US" sz="22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 else 'odd')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C6F9-38D3-4FDB-BEB2-73058EC6F096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in python tutor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2229</TotalTime>
  <Words>957</Words>
  <Application>Microsoft Macintosh PowerPoint</Application>
  <PresentationFormat>On-screen Show (4:3)</PresentationFormat>
  <Paragraphs>191</Paragraphs>
  <Slides>14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Andrew Fitz Gibbon</cp:lastModifiedBy>
  <cp:revision>101</cp:revision>
  <cp:lastPrinted>2018-05-17T21:51:24Z</cp:lastPrinted>
  <dcterms:modified xsi:type="dcterms:W3CDTF">2022-03-09T23:19:19Z</dcterms:modified>
</cp:coreProperties>
</file>