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5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7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8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9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0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34" r:id="rId3"/>
    <p:sldId id="335" r:id="rId4"/>
    <p:sldId id="326" r:id="rId5"/>
    <p:sldId id="306" r:id="rId6"/>
    <p:sldId id="336" r:id="rId7"/>
    <p:sldId id="303" r:id="rId8"/>
    <p:sldId id="339" r:id="rId9"/>
    <p:sldId id="333" r:id="rId10"/>
    <p:sldId id="338" r:id="rId11"/>
    <p:sldId id="337" r:id="rId12"/>
    <p:sldId id="307" r:id="rId13"/>
    <p:sldId id="314" r:id="rId14"/>
    <p:sldId id="329" r:id="rId15"/>
    <p:sldId id="330" r:id="rId16"/>
    <p:sldId id="331" r:id="rId17"/>
    <p:sldId id="332" r:id="rId18"/>
    <p:sldId id="320" r:id="rId19"/>
    <p:sldId id="313" r:id="rId20"/>
    <p:sldId id="325" r:id="rId21"/>
    <p:sldId id="316" r:id="rId22"/>
    <p:sldId id="295" r:id="rId23"/>
    <p:sldId id="317" r:id="rId24"/>
    <p:sldId id="319" r:id="rId25"/>
    <p:sldId id="327" r:id="rId26"/>
    <p:sldId id="328" r:id="rId27"/>
    <p:sldId id="321" r:id="rId28"/>
    <p:sldId id="322" r:id="rId29"/>
    <p:sldId id="323" r:id="rId30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5" autoAdjust="0"/>
    <p:restoredTop sz="84286" autoAdjust="0"/>
  </p:normalViewPr>
  <p:slideViewPr>
    <p:cSldViewPr>
      <p:cViewPr>
        <p:scale>
          <a:sx n="167" d="100"/>
          <a:sy n="167" d="100"/>
        </p:scale>
        <p:origin x="20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6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8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0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28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information content, all of them are</a:t>
            </a:r>
            <a:r>
              <a:rPr lang="en-US" baseline="0" dirty="0"/>
              <a:t> the same.</a:t>
            </a:r>
          </a:p>
          <a:p>
            <a:r>
              <a:rPr lang="en-US" baseline="0" dirty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/>
              <a:t>get(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Return the value for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else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 If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  <a:p>
            <a:pPr defTabSz="915772">
              <a:defRPr/>
            </a:pPr>
            <a:r>
              <a:rPr lang="en-US" dirty="0" err="1"/>
              <a:t>setdefault</a:t>
            </a:r>
            <a:r>
              <a:rPr lang="en-US" dirty="0"/>
              <a:t>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return its value. If not, insert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with a value of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and return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/>
              <a:t>get(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Return the value for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else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 If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  <a:p>
            <a:pPr defTabSz="915772">
              <a:defRPr/>
            </a:pPr>
            <a:r>
              <a:rPr lang="en-US" dirty="0" err="1"/>
              <a:t>setdefault</a:t>
            </a:r>
            <a:r>
              <a:rPr lang="en-US" dirty="0"/>
              <a:t>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return its value. If not, insert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with a value of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and return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9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3/2/22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3/2/22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3/2/22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55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63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hyperlink" Target="https://courses.cs.washington.edu/courses/cse160/20au/computing/syntax_examples.html" TargetMode="Externa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hyperlink" Target="https://www.python.org/dev/peps/pep-0008/#class-names" TargetMode="Externa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/>
              <a:t>Data Abstraction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Haven’t I Seen This Before?</a:t>
            </a: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381000" y="1445543"/>
            <a:ext cx="5009705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Graph,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DiGraph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g = Graph()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g.add_node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g.add_edge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(1, 2)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g.nodes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g.edges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rj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Graph()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rj.add_node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("Romeo")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practice_graph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Graph()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practice_graph.add_node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5027222" y="1920544"/>
            <a:ext cx="3811978" cy="612648"/>
          </a:xfrm>
          <a:prstGeom prst="wedgeRectCallout">
            <a:avLst>
              <a:gd name="adj1" fmla="val -130217"/>
              <a:gd name="adj2" fmla="val -56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Similar to how we called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set() </a:t>
            </a:r>
            <a:r>
              <a:rPr lang="en-US" sz="1600" dirty="0">
                <a:solidFill>
                  <a:schemeClr val="tx1"/>
                </a:solidFill>
              </a:rPr>
              <a:t>or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constructors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5027222" y="2802435"/>
            <a:ext cx="3809999" cy="803611"/>
          </a:xfrm>
          <a:prstGeom prst="wedgeRectCallout">
            <a:avLst>
              <a:gd name="adj1" fmla="val -103337"/>
              <a:gd name="adj2" fmla="val -685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Modifies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sz="1600" dirty="0">
                <a:solidFill>
                  <a:schemeClr val="tx1"/>
                </a:solidFill>
              </a:rPr>
              <a:t> object, similar to how we called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.sort()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on instances of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s</a:t>
            </a:r>
            <a:endParaRPr lang="en-US" sz="1600" b="1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5027222" y="3810000"/>
            <a:ext cx="3809999" cy="759747"/>
          </a:xfrm>
          <a:prstGeom prst="wedgeRectCallout">
            <a:avLst>
              <a:gd name="adj1" fmla="val -103159"/>
              <a:gd name="adj2" fmla="val -1021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Queries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sz="1600" dirty="0">
                <a:solidFill>
                  <a:schemeClr val="tx1"/>
                </a:solidFill>
              </a:rPr>
              <a:t> object, similar to how we called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.items()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on instances of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dirty="0" err="1">
                <a:solidFill>
                  <a:schemeClr val="tx1"/>
                </a:solidFill>
                <a:cs typeface="Courier New" panose="02070309020205020404" pitchFamily="49" charset="0"/>
              </a:rPr>
              <a:t>s</a:t>
            </a:r>
            <a:endParaRPr lang="en-US" sz="1600" b="1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2667000" y="2362200"/>
            <a:ext cx="228600" cy="5334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2681844" y="3139049"/>
            <a:ext cx="228600" cy="5334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Representing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graph consists of:</a:t>
            </a:r>
          </a:p>
          <a:p>
            <a:pPr lvl="1"/>
            <a:r>
              <a:rPr lang="en-US" dirty="0"/>
              <a:t>nodes/vertices</a:t>
            </a:r>
          </a:p>
          <a:p>
            <a:pPr lvl="1"/>
            <a:r>
              <a:rPr lang="en-US" dirty="0"/>
              <a:t>edges among the nodes</a:t>
            </a:r>
          </a:p>
          <a:p>
            <a:r>
              <a:rPr lang="en-US" dirty="0"/>
              <a:t>If you were implementing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dirty="0"/>
              <a:t> class, how would you store the nodes and the edges?</a:t>
            </a:r>
          </a:p>
          <a:p>
            <a:pPr lvl="1"/>
            <a:r>
              <a:rPr lang="en-US" dirty="0"/>
              <a:t>Would you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 err="1">
                <a:cs typeface="Courier New" panose="02070309020205020404" pitchFamily="49" charset="0"/>
              </a:rPr>
              <a:t>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would you implement methods like: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edges()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neighbors(a)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092518" y="1730856"/>
            <a:ext cx="1137082" cy="1115257"/>
            <a:chOff x="7092518" y="1730856"/>
            <a:chExt cx="1137082" cy="1115257"/>
          </a:xfrm>
        </p:grpSpPr>
        <p:sp>
          <p:nvSpPr>
            <p:cNvPr id="30" name="Oval 29"/>
            <p:cNvSpPr/>
            <p:nvPr>
              <p:custDataLst>
                <p:tags r:id="rId4"/>
              </p:custDataLst>
            </p:nvPr>
          </p:nvSpPr>
          <p:spPr>
            <a:xfrm>
              <a:off x="7510508" y="1730856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1" name="Oval 30"/>
            <p:cNvSpPr/>
            <p:nvPr>
              <p:custDataLst>
                <p:tags r:id="rId5"/>
              </p:custDataLst>
            </p:nvPr>
          </p:nvSpPr>
          <p:spPr>
            <a:xfrm>
              <a:off x="7092518" y="2442549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32" name="Oval 31"/>
            <p:cNvSpPr/>
            <p:nvPr>
              <p:custDataLst>
                <p:tags r:id="rId6"/>
              </p:custDataLst>
            </p:nvPr>
          </p:nvSpPr>
          <p:spPr>
            <a:xfrm>
              <a:off x="7870054" y="2465113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5" name="Straight Arrow Connector 4"/>
            <p:cNvCxnSpPr>
              <a:endCxn id="32" idx="2"/>
            </p:cNvCxnSpPr>
            <p:nvPr>
              <p:custDataLst>
                <p:tags r:id="rId7"/>
              </p:custDataLst>
            </p:nvPr>
          </p:nvCxnSpPr>
          <p:spPr>
            <a:xfrm>
              <a:off x="7410315" y="2653519"/>
              <a:ext cx="459739" cy="2094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30" idx="3"/>
              <a:endCxn id="31" idx="0"/>
            </p:cNvCxnSpPr>
            <p:nvPr>
              <p:custDataLst>
                <p:tags r:id="rId8"/>
              </p:custDataLst>
            </p:nvPr>
          </p:nvCxnSpPr>
          <p:spPr>
            <a:xfrm flipH="1">
              <a:off x="7272291" y="2056060"/>
              <a:ext cx="290871" cy="386489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1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Representing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A graph consists of:</a:t>
            </a:r>
          </a:p>
          <a:p>
            <a:pPr lvl="1"/>
            <a:r>
              <a:rPr lang="en-US" dirty="0"/>
              <a:t>nodes/vertices</a:t>
            </a:r>
          </a:p>
          <a:p>
            <a:pPr lvl="1"/>
            <a:r>
              <a:rPr lang="en-US" dirty="0"/>
              <a:t>edges among the nodes</a:t>
            </a:r>
          </a:p>
          <a:p>
            <a:r>
              <a:rPr lang="en-US" dirty="0"/>
              <a:t>Possible Representations: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/>
              <a:t> of nodes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/>
              <a:t> of edges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nodes are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{a, b, c}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edges are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{(a, b), (b, c)}</a:t>
            </a:r>
          </a:p>
          <a:p>
            <a:pPr lvl="1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dirty="0"/>
              <a:t> with node for key,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dirty="0"/>
              <a:t> of neighbors as value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{a: [b], b: [a, c], c: [b]}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092518" y="1730856"/>
            <a:ext cx="1137082" cy="1115257"/>
            <a:chOff x="7092518" y="1730856"/>
            <a:chExt cx="1137082" cy="1115257"/>
          </a:xfrm>
        </p:grpSpPr>
        <p:sp>
          <p:nvSpPr>
            <p:cNvPr id="33" name="Oval 32"/>
            <p:cNvSpPr/>
            <p:nvPr>
              <p:custDataLst>
                <p:tags r:id="rId4"/>
              </p:custDataLst>
            </p:nvPr>
          </p:nvSpPr>
          <p:spPr>
            <a:xfrm>
              <a:off x="7510508" y="1730856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5" name="Oval 34"/>
            <p:cNvSpPr/>
            <p:nvPr>
              <p:custDataLst>
                <p:tags r:id="rId5"/>
              </p:custDataLst>
            </p:nvPr>
          </p:nvSpPr>
          <p:spPr>
            <a:xfrm>
              <a:off x="7092518" y="2442549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36" name="Oval 35"/>
            <p:cNvSpPr/>
            <p:nvPr>
              <p:custDataLst>
                <p:tags r:id="rId6"/>
              </p:custDataLst>
            </p:nvPr>
          </p:nvSpPr>
          <p:spPr>
            <a:xfrm>
              <a:off x="7870054" y="2465113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>
              <p:custDataLst>
                <p:tags r:id="rId7"/>
              </p:custDataLst>
            </p:nvPr>
          </p:nvCxnSpPr>
          <p:spPr>
            <a:xfrm>
              <a:off x="7410315" y="2653519"/>
              <a:ext cx="459739" cy="2094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3" idx="3"/>
              <a:endCxn id="35" idx="0"/>
            </p:cNvCxnSpPr>
            <p:nvPr>
              <p:custDataLst>
                <p:tags r:id="rId8"/>
              </p:custDataLst>
            </p:nvPr>
          </p:nvCxnSpPr>
          <p:spPr>
            <a:xfrm flipH="1">
              <a:off x="7272291" y="2056060"/>
              <a:ext cx="290871" cy="386489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dictionary mapping each word in filename to its frequency.""" 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().split()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list of (count, word) tuples of the top k most frequent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the total number of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Text analysis </a:t>
            </a:r>
            <a:r>
              <a:rPr lang="en-US" sz="3600" u="sng" dirty="0"/>
              <a:t>module</a:t>
            </a:r>
            <a:br>
              <a:rPr lang="en-US" sz="3600" dirty="0"/>
            </a:br>
            <a:r>
              <a:rPr lang="en-US" sz="2200" dirty="0"/>
              <a:t>(group of related functions)</a:t>
            </a:r>
            <a:br>
              <a:rPr lang="en-US" sz="2200" dirty="0"/>
            </a:br>
            <a:r>
              <a:rPr lang="en-US" sz="2000" dirty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  in filename to its frequency in the file"""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if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82080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869615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count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key</a:t>
            </a:r>
            <a:r>
              <a:rPr lang="en-US" sz="1900" dirty="0"/>
              <a:t> is in the dictionary, return its value.  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key</a:t>
            </a:r>
            <a:r>
              <a:rPr lang="en-US" sz="1900" dirty="0"/>
              <a:t> is NOT present, </a:t>
            </a:r>
            <a:r>
              <a:rPr lang="en-US" sz="1900" u="sng" dirty="0"/>
              <a:t>insert</a:t>
            </a:r>
            <a:r>
              <a:rPr lang="en-US" sz="1900" dirty="0"/>
              <a:t> </a:t>
            </a:r>
            <a:r>
              <a:rPr lang="en-US" sz="1900" i="1" dirty="0"/>
              <a:t>key</a:t>
            </a:r>
            <a:r>
              <a:rPr lang="en-US" sz="1900" dirty="0"/>
              <a:t> with a value of </a:t>
            </a:r>
            <a:r>
              <a:rPr lang="en-US" sz="1900" i="1" dirty="0"/>
              <a:t>default</a:t>
            </a:r>
            <a:r>
              <a:rPr lang="en-US" sz="1900" dirty="0"/>
              <a:t>, and return </a:t>
            </a:r>
            <a:r>
              <a:rPr lang="en-US" sz="1900" i="1" dirty="0"/>
              <a:t>default</a:t>
            </a:r>
            <a:r>
              <a:rPr lang="en-US" sz="1900" dirty="0"/>
              <a:t>.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default </a:t>
            </a:r>
            <a:r>
              <a:rPr lang="en-US" sz="1900" dirty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/>
              <a:t>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00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  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0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1900" dirty="0"/>
              <a:t>]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/>
              <a:t>Return the value for </a:t>
            </a:r>
            <a:r>
              <a:rPr lang="en-US" sz="2000" i="1" dirty="0"/>
              <a:t>key</a:t>
            </a:r>
            <a:r>
              <a:rPr lang="en-US" sz="2000" dirty="0"/>
              <a:t> if </a:t>
            </a:r>
            <a:r>
              <a:rPr lang="en-US" sz="2000" i="1" dirty="0"/>
              <a:t>key</a:t>
            </a:r>
            <a:r>
              <a:rPr lang="en-US" sz="2000" dirty="0"/>
              <a:t> is in the dictionary, else </a:t>
            </a:r>
            <a:r>
              <a:rPr lang="en-US" sz="2000" i="1" dirty="0"/>
              <a:t>default</a:t>
            </a:r>
            <a:r>
              <a:rPr lang="en-US" sz="2000" dirty="0"/>
              <a:t>.</a:t>
            </a:r>
          </a:p>
          <a:p>
            <a:r>
              <a:rPr lang="en-US" sz="2000" dirty="0"/>
              <a:t>If </a:t>
            </a:r>
            <a:r>
              <a:rPr lang="en-US" sz="2000" i="1" dirty="0"/>
              <a:t>default</a:t>
            </a:r>
            <a:r>
              <a:rPr lang="en-US" sz="2000" dirty="0"/>
              <a:t> is not given, it defaults to None, so that this method never raises a KeyError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cs typeface="Courier New" pitchFamily="49" charset="0"/>
              </a:rPr>
              <a:t>See in CSE 160 Syntax examples: </a:t>
            </a:r>
            <a:r>
              <a:rPr lang="en-US" sz="2000" dirty="0">
                <a:hlinkClick r:id="rId7"/>
              </a:rPr>
              <a:t>https://courses.cs.washington.edu/courses/cse160/20au/computing/syntax_examples.html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685800" y="4724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122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Problems with the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/>
              <a:t> dictionary is exposed to the client:</a:t>
            </a:r>
            <a:br>
              <a:rPr lang="en-US" dirty="0"/>
            </a:br>
            <a:r>
              <a:rPr lang="en-US" dirty="0"/>
              <a:t>the client might corrupt or misuse it.</a:t>
            </a:r>
          </a:p>
          <a:p>
            <a:r>
              <a:rPr lang="en-US" dirty="0"/>
              <a:t>If we change our implementation (say, to use a list of tuples), it 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prefer to</a:t>
            </a:r>
          </a:p>
          <a:p>
            <a:pPr lvl="1"/>
            <a:r>
              <a:rPr lang="en-US" dirty="0"/>
              <a:t>Hide the implementation details from the client</a:t>
            </a:r>
          </a:p>
          <a:p>
            <a:pPr lvl="1"/>
            <a:r>
              <a:rPr lang="en-US" dirty="0"/>
              <a:t>Collect the data and functions together into one unit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Datatypes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creates a </a:t>
            </a:r>
            <a:r>
              <a:rPr lang="en-US" b="1" dirty="0"/>
              <a:t>namespace</a:t>
            </a:r>
            <a:r>
              <a:rPr lang="en-US" dirty="0"/>
              <a:t> for:</a:t>
            </a:r>
          </a:p>
          <a:p>
            <a:pPr lvl="1"/>
            <a:r>
              <a:rPr lang="en-US" b="1" dirty="0"/>
              <a:t>Variables</a:t>
            </a:r>
            <a:r>
              <a:rPr lang="en-US" dirty="0"/>
              <a:t> or “</a:t>
            </a:r>
            <a:r>
              <a:rPr lang="en-US" b="1" dirty="0"/>
              <a:t>fields</a:t>
            </a:r>
            <a:r>
              <a:rPr lang="en-US" dirty="0"/>
              <a:t>” to hold the data</a:t>
            </a:r>
          </a:p>
          <a:p>
            <a:pPr lvl="1"/>
            <a:r>
              <a:rPr lang="en-US" b="1" dirty="0"/>
              <a:t>Functions</a:t>
            </a:r>
            <a:r>
              <a:rPr lang="en-US" dirty="0"/>
              <a:t> to create, query, and modify</a:t>
            </a:r>
          </a:p>
          <a:p>
            <a:pPr lvl="2"/>
            <a:r>
              <a:rPr lang="en-US" dirty="0"/>
              <a:t>Each function defined in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is called a </a:t>
            </a:r>
            <a:r>
              <a:rPr lang="en-US" i="1" u="sng" dirty="0"/>
              <a:t>method</a:t>
            </a:r>
          </a:p>
          <a:p>
            <a:pPr lvl="3"/>
            <a:r>
              <a:rPr lang="en-US" dirty="0"/>
              <a:t>Takes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” (a value of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type) as the first argument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defines a </a:t>
            </a:r>
            <a:r>
              <a:rPr lang="en-US" dirty="0" err="1"/>
              <a:t>datatype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000FF"/>
                </a:solidFill>
              </a:rPr>
              <a:t>object</a:t>
            </a:r>
            <a:r>
              <a:rPr lang="en-US" dirty="0"/>
              <a:t> is a value of that type</a:t>
            </a:r>
          </a:p>
          <a:p>
            <a:pPr lvl="1"/>
            <a:r>
              <a:rPr lang="en-US" dirty="0"/>
              <a:t>Comparison to other types: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y = 22 </a:t>
            </a:r>
          </a:p>
          <a:p>
            <a:pPr lvl="3"/>
            <a:r>
              <a:rPr lang="en-US" dirty="0"/>
              <a:t>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/>
              <a:t>,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bound to</a:t>
            </a:r>
          </a:p>
          <a:p>
            <a:pPr lvl="3"/>
            <a:r>
              <a:rPr lang="en-US" dirty="0"/>
              <a:t>Type is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, value is an </a:t>
            </a:r>
            <a:r>
              <a:rPr lang="en-US" dirty="0">
                <a:solidFill>
                  <a:srgbClr val="0000FF"/>
                </a:solidFill>
              </a:rPr>
              <a:t>object</a:t>
            </a:r>
            <a:r>
              <a:rPr lang="en-US" dirty="0"/>
              <a:t> also known as an instantiation or </a:t>
            </a:r>
            <a:r>
              <a:rPr lang="en-US" b="1" dirty="0"/>
              <a:t>instance</a:t>
            </a:r>
            <a:r>
              <a:rPr lang="en-US" dirty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Two types of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 Ignoring/hiding 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to 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1) Procedural abstraction</a:t>
            </a:r>
            <a:r>
              <a:rPr lang="en-US" dirty="0"/>
              <a:t> - Already covered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2) Data abstraction</a:t>
            </a:r>
            <a:r>
              <a:rPr lang="en-US" dirty="0"/>
              <a:t> - Topic for today!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18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dictionary mapping each word in filename to its frequency.""" 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().split()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list of (count, word) tuples of the top k most frequent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the total number of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Text analysis module</a:t>
            </a:r>
            <a:br>
              <a:rPr lang="en-US" sz="3600" dirty="0"/>
            </a:br>
            <a:r>
              <a:rPr lang="en-US" sz="2200" dirty="0"/>
              <a:t>(group of related functions)</a:t>
            </a:r>
            <a:br>
              <a:rPr lang="en-US" sz="2200" dirty="0"/>
            </a:br>
            <a:r>
              <a:rPr lang="en-US" sz="2000" dirty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Each function in a class is called a </a:t>
            </a:r>
            <a:r>
              <a:rPr lang="en-US" sz="1600" i="1" dirty="0"/>
              <a:t>method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Its first argument is of the type of the class.</a:t>
            </a:r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Text analysis,</a:t>
            </a:r>
            <a:br>
              <a:rPr lang="en-US" dirty="0"/>
            </a:br>
            <a:r>
              <a:rPr lang="en-US" dirty="0"/>
              <a:t>as a class</a:t>
            </a:r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Defines</a:t>
            </a:r>
            <a:r>
              <a:rPr lang="en-US" sz="1600" dirty="0"/>
              <a:t> a class (a </a:t>
            </a:r>
            <a:r>
              <a:rPr lang="en-US" sz="1600" dirty="0" err="1"/>
              <a:t>datatype</a:t>
            </a:r>
            <a:r>
              <a:rPr lang="en-US" sz="1600" dirty="0"/>
              <a:t>) named </a:t>
            </a:r>
            <a:r>
              <a:rPr lang="en-US" sz="1600" dirty="0" err="1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Modifies </a:t>
            </a:r>
            <a:r>
              <a:rPr lang="en-US" sz="1600" dirty="0"/>
              <a:t>a </a:t>
            </a:r>
            <a:r>
              <a:rPr lang="en-US" sz="1600" dirty="0" err="1"/>
              <a:t>WordCounts</a:t>
            </a:r>
            <a:r>
              <a:rPr lang="en-US" sz="1600" dirty="0"/>
              <a:t> object</a:t>
            </a:r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Queries</a:t>
            </a:r>
            <a:r>
              <a:rPr lang="en-US" sz="1600" dirty="0"/>
              <a:t> a </a:t>
            </a:r>
            <a:r>
              <a:rPr lang="en-US" sz="1600" dirty="0" err="1"/>
              <a:t>WordCounts</a:t>
            </a:r>
            <a:r>
              <a:rPr lang="en-US" sz="1600" dirty="0"/>
              <a:t> object</a:t>
            </a:r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>
                <a:solidFill>
                  <a:schemeClr val="tx1"/>
                </a:solidFill>
              </a:rPr>
              <a:t> does not return a value;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it mutates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 type of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>
                <a:solidFill>
                  <a:schemeClr val="tx1"/>
                </a:solidFill>
              </a:rPr>
              <a:t> is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namespace of a </a:t>
            </a:r>
            <a:r>
              <a:rPr lang="en-US" sz="1400" dirty="0" err="1"/>
              <a:t>WordCounts</a:t>
            </a:r>
            <a:r>
              <a:rPr lang="en-US" sz="1400" dirty="0"/>
              <a:t> </a:t>
            </a:r>
            <a:r>
              <a:rPr lang="en-US" sz="1400" b="1" dirty="0"/>
              <a:t>object</a:t>
            </a:r>
            <a:r>
              <a:rPr lang="en-US" sz="1400" dirty="0"/>
              <a:t>:</a:t>
            </a:r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 type of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>
                <a:solidFill>
                  <a:schemeClr val="tx1"/>
                </a:solidFill>
              </a:rPr>
              <a:t> is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(5)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5)</a:t>
            </a: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module</a:t>
            </a:r>
          </a:p>
          <a:p>
            <a:r>
              <a:rPr lang="en-US" dirty="0">
                <a:solidFill>
                  <a:srgbClr val="FF0000"/>
                </a:solidFill>
              </a:rPr>
              <a:t>(the name of the class)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that takes two 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value of type </a:t>
            </a:r>
            <a:r>
              <a:rPr lang="en-US" dirty="0" err="1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equivalent calls</a:t>
            </a:r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have to call a </a:t>
            </a:r>
            <a:r>
              <a:rPr lang="en-US" dirty="0" err="1">
                <a:solidFill>
                  <a:schemeClr val="tx1"/>
                </a:solidFill>
              </a:rPr>
              <a:t>mutator</a:t>
            </a:r>
            <a:r>
              <a:rPr lang="en-US" dirty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But no one does it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this way!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 with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sum([c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__</a:t>
            </a:r>
            <a:r>
              <a:rPr lang="en-US" dirty="0" err="1">
                <a:solidFill>
                  <a:schemeClr val="tx1"/>
                </a:solidFill>
              </a:rPr>
              <a:t>init</a:t>
            </a:r>
            <a:r>
              <a:rPr lang="en-US" dirty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self.words_list.count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w) for w in 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namespace of a </a:t>
            </a:r>
            <a:r>
              <a:rPr lang="en-US" sz="1400" dirty="0" err="1"/>
              <a:t>WordCounts</a:t>
            </a:r>
            <a:r>
              <a:rPr lang="en-US" sz="1400" dirty="0"/>
              <a:t> object:</a:t>
            </a:r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list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Recall the design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We created a module or library:  a set of related functions</a:t>
            </a:r>
          </a:p>
          <a:p>
            <a:r>
              <a:rPr lang="en-US" dirty="0"/>
              <a:t>The functions 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/>
              <a:t>The module contained:</a:t>
            </a:r>
          </a:p>
          <a:p>
            <a:pPr lvl="1"/>
            <a:r>
              <a:rPr lang="en-US" dirty="0"/>
              <a:t>A function to </a:t>
            </a:r>
            <a:r>
              <a:rPr lang="en-US" dirty="0">
                <a:solidFill>
                  <a:srgbClr val="FF0000"/>
                </a:solidFill>
              </a:rPr>
              <a:t>create</a:t>
            </a:r>
            <a:r>
              <a:rPr lang="en-US" dirty="0"/>
              <a:t> the data structure</a:t>
            </a:r>
          </a:p>
          <a:p>
            <a:pPr lvl="1"/>
            <a:r>
              <a:rPr lang="en-US" dirty="0"/>
              <a:t>Functions to </a:t>
            </a:r>
            <a:r>
              <a:rPr lang="en-US" dirty="0">
                <a:solidFill>
                  <a:srgbClr val="FF0000"/>
                </a:solidFill>
              </a:rPr>
              <a:t>query</a:t>
            </a:r>
            <a:r>
              <a:rPr lang="en-US" dirty="0"/>
              <a:t> the data structure</a:t>
            </a:r>
          </a:p>
          <a:p>
            <a:pPr lvl="1"/>
            <a:r>
              <a:rPr lang="en-US" dirty="0"/>
              <a:t>We could have added functions to </a:t>
            </a:r>
            <a:r>
              <a:rPr lang="en-US" dirty="0">
                <a:solidFill>
                  <a:srgbClr val="FF0000"/>
                </a:solidFill>
              </a:rPr>
              <a:t>modify</a:t>
            </a:r>
            <a:r>
              <a:rPr lang="en-US" dirty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73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Describing word counts:</a:t>
            </a:r>
          </a:p>
          <a:p>
            <a:pPr lvl="1"/>
            <a:r>
              <a:rPr lang="en-US" dirty="0"/>
              <a:t>“dictionary mapping each word in filename to its frequency (raw count) in the file, represented as an integer”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WordCounts</a:t>
            </a:r>
            <a:r>
              <a:rPr lang="en-US" dirty="0"/>
              <a:t>”</a:t>
            </a:r>
          </a:p>
          <a:p>
            <a:r>
              <a:rPr lang="en-US" dirty="0"/>
              <a:t>Which do you prefer?  Why?</a:t>
            </a:r>
          </a:p>
          <a:p>
            <a:r>
              <a:rPr lang="en-US" dirty="0"/>
              <a:t>Hint: This must appear in the doc string of every function related to the word count! Ugh!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data.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 analysis,</a:t>
            </a:r>
            <a:br>
              <a:rPr lang="en-US" dirty="0"/>
            </a:br>
            <a:r>
              <a:rPr lang="en-US" dirty="0"/>
              <a:t>as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UWFORMAT.""“</a:t>
            </a: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 analysis,</a:t>
            </a:r>
            <a:br>
              <a:rPr lang="en-US" dirty="0"/>
            </a:br>
            <a:r>
              <a:rPr lang="en-US" dirty="0"/>
              <a:t>with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UWFORMAT.""“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Measurements 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Measurements(filename)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Review: 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Define a function specification that describes how to use the function</a:t>
            </a:r>
          </a:p>
          <a:p>
            <a:pPr lvl="1"/>
            <a:r>
              <a:rPr lang="en-US" sz="2900" dirty="0"/>
              <a:t>Aside: a function is sometimes called a "procedure", "routine", "method", "subroutine"… but they're all functions.</a:t>
            </a:r>
          </a:p>
          <a:p>
            <a:r>
              <a:rPr lang="en-US" dirty="0"/>
              <a:t>Hide implementation details from the </a:t>
            </a:r>
            <a:r>
              <a:rPr lang="en-US" b="1" dirty="0"/>
              <a:t>user/client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You know how to USE the functions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en-US" sz="2900" dirty="0">
                <a:cs typeface="Courier New" panose="02070309020205020404" pitchFamily="49" charset="0"/>
              </a:rPr>
              <a:t>, and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900" dirty="0">
                <a:cs typeface="Courier New" panose="02070309020205020404" pitchFamily="49" charset="0"/>
              </a:rPr>
              <a:t>You do not know how these functions are IMPLEMENTED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x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/>
              <a:t>.</a:t>
            </a:r>
          </a:p>
          <a:p>
            <a:r>
              <a:rPr lang="en-US" dirty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/>
              <a:t> is IMPLEMENTED.</a:t>
            </a:r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Define what the datatype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 from the </a:t>
            </a:r>
            <a:r>
              <a:rPr lang="en-US" b="1" dirty="0"/>
              <a:t>user/client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You know how to USE the datatypes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cs typeface="Courier New" panose="02070309020205020404" pitchFamily="49" charset="0"/>
              </a:rPr>
              <a:t> 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900" dirty="0">
                <a:cs typeface="Courier New" panose="02070309020205020404" pitchFamily="49" charset="0"/>
              </a:rPr>
              <a:t>You do not know how these are actually stored in memory or how operations on them are IMPLEMENTED</a:t>
            </a:r>
          </a:p>
          <a:p>
            <a:pPr lvl="2"/>
            <a:r>
              <a:rPr lang="en-US" sz="2500" dirty="0">
                <a:cs typeface="Courier New" panose="02070309020205020404" pitchFamily="49" charset="0"/>
              </a:rPr>
              <a:t>How is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.sort() </a:t>
            </a:r>
            <a:r>
              <a:rPr lang="en-US" sz="2500" dirty="0">
                <a:cs typeface="Courier New" panose="02070309020205020404" pitchFamily="49" charset="0"/>
              </a:rPr>
              <a:t>implemented on lists?</a:t>
            </a:r>
          </a:p>
          <a:p>
            <a:pPr lvl="2"/>
            <a:r>
              <a:rPr lang="en-US" sz="2500" dirty="0">
                <a:cs typeface="Courier New" panose="02070309020205020404" pitchFamily="49" charset="0"/>
              </a:rPr>
              <a:t>How are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.items()</a:t>
            </a:r>
            <a:r>
              <a:rPr lang="en-US" sz="2500" dirty="0">
                <a:cs typeface="Courier New" panose="02070309020205020404" pitchFamily="49" charset="0"/>
              </a:rPr>
              <a:t> or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.keys()</a:t>
            </a:r>
            <a:r>
              <a:rPr lang="en-US" sz="2500" dirty="0">
                <a:cs typeface="Courier New" panose="02070309020205020404" pitchFamily="49" charset="0"/>
              </a:rPr>
              <a:t> implemented for dictionaries?</a:t>
            </a:r>
          </a:p>
          <a:p>
            <a:pPr lvl="2"/>
            <a:r>
              <a:rPr lang="en-US" sz="2500" dirty="0">
                <a:cs typeface="Courier New" panose="02070309020205020404" pitchFamily="49" charset="0"/>
              </a:rPr>
              <a:t>How is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.remove() </a:t>
            </a:r>
            <a:r>
              <a:rPr lang="en-US" sz="2500" dirty="0">
                <a:cs typeface="Courier New" panose="02070309020205020404" pitchFamily="49" charset="0"/>
              </a:rPr>
              <a:t>implemented for sets?</a:t>
            </a:r>
          </a:p>
          <a:p>
            <a:pPr lvl="2"/>
            <a:endParaRPr lang="en-US" sz="2500" dirty="0"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Types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Built in types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cs typeface="Courier New" panose="02070309020205020404" pitchFamily="49" charset="0"/>
              </a:rPr>
              <a:t> 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3600" b="1" dirty="0">
                <a:cs typeface="Courier New" panose="02070309020205020404" pitchFamily="49" charset="0"/>
              </a:rPr>
              <a:t> </a:t>
            </a:r>
            <a:r>
              <a:rPr lang="en-US" dirty="0"/>
              <a:t>are examples of Data Abstraction</a:t>
            </a:r>
          </a:p>
          <a:p>
            <a:r>
              <a:rPr lang="en-US" dirty="0"/>
              <a:t>Python provides a way for users to essentially create their own types by defining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1"/>
            <a:r>
              <a:rPr lang="en-US" sz="3200" dirty="0"/>
              <a:t>You can then create </a:t>
            </a:r>
            <a:r>
              <a:rPr lang="en-US" sz="3200" b="1" dirty="0"/>
              <a:t>instances</a:t>
            </a:r>
            <a:r>
              <a:rPr lang="en-US" sz="3200" dirty="0"/>
              <a:t> of that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3200" dirty="0"/>
              <a:t> or </a:t>
            </a:r>
            <a:r>
              <a:rPr lang="en-US" sz="3200" b="1" dirty="0"/>
              <a:t>objects</a:t>
            </a:r>
          </a:p>
          <a:p>
            <a:r>
              <a:rPr lang="en-US" dirty="0"/>
              <a:t>You have already used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dirty="0"/>
              <a:t> module!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dirty="0"/>
              <a:t> class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8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10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6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(3)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print(list(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(2)))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5715000" y="5068669"/>
              <a:ext cx="34290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and </a:t>
              </a:r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are the names of </a:t>
              </a:r>
              <a:r>
                <a:rPr lang="en-US" b="1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classes</a:t>
              </a:r>
              <a:endParaRPr lang="en-US" b="1" dirty="0">
                <a:solidFill>
                  <a:schemeClr val="accent2"/>
                </a:solidFill>
              </a:endParaRP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Good style for Python class names use </a:t>
              </a:r>
              <a:r>
                <a:rPr lang="en-US" dirty="0" err="1">
                  <a:solidFill>
                    <a:schemeClr val="accent2"/>
                  </a:solidFill>
                  <a:hlinkClick r:id="rId15"/>
                </a:rPr>
                <a:t>CapWords</a:t>
              </a:r>
              <a:r>
                <a:rPr lang="en-US" dirty="0">
                  <a:solidFill>
                    <a:schemeClr val="accent2"/>
                  </a:solidFill>
                </a:rPr>
                <a:t> (sometimes called </a:t>
              </a:r>
              <a:r>
                <a:rPr lang="en-US" dirty="0" err="1">
                  <a:solidFill>
                    <a:schemeClr val="accent2"/>
                  </a:solidFill>
                </a:rPr>
                <a:t>CamelCase</a:t>
              </a:r>
              <a:r>
                <a:rPr lang="en-US" dirty="0">
                  <a:solidFill>
                    <a:schemeClr val="accent2"/>
                  </a:solidFill>
                </a:rPr>
                <a:t>) </a:t>
              </a: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This is a </a:t>
              </a:r>
              <a:r>
                <a:rPr lang="en-US" b="1" dirty="0">
                  <a:solidFill>
                    <a:schemeClr val="accent2"/>
                  </a:solidFill>
                </a:rPr>
                <a:t>client</a:t>
              </a:r>
              <a:r>
                <a:rPr lang="en-US" dirty="0">
                  <a:solidFill>
                    <a:schemeClr val="accent2"/>
                  </a:solidFill>
                </a:rPr>
                <a:t> program that uses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class. </a:t>
              </a:r>
              <a:br>
                <a:rPr lang="en-US" dirty="0">
                  <a:solidFill>
                    <a:schemeClr val="accent2"/>
                  </a:solidFill>
                </a:rPr>
              </a:br>
              <a:r>
                <a:rPr lang="en-US" dirty="0">
                  <a:solidFill>
                    <a:schemeClr val="accent2"/>
                  </a:solidFill>
                </a:rPr>
                <a:t>The </a:t>
              </a:r>
              <a:r>
                <a:rPr lang="en-US" b="1" dirty="0">
                  <a:solidFill>
                    <a:schemeClr val="accent2"/>
                  </a:solidFill>
                </a:rPr>
                <a:t>client</a:t>
              </a:r>
              <a:r>
                <a:rPr lang="en-US" dirty="0">
                  <a:solidFill>
                    <a:schemeClr val="accent2"/>
                  </a:solidFill>
                </a:rPr>
                <a:t> does not need to know how the class is implemented.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4107868" y="1569313"/>
            <a:ext cx="4883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Aside: With this way of importing you need to use: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b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before referring to something in 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.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With the approach below, you do not.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Constructors, Instances &amp; Objects</a:t>
            </a:r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381000" y="1380001"/>
            <a:ext cx="8763000" cy="5420855"/>
            <a:chOff x="533400" y="5068670"/>
            <a:chExt cx="8763000" cy="3037836"/>
          </a:xfrm>
        </p:grpSpPr>
        <p:sp>
          <p:nvSpPr>
            <p:cNvPr id="11" name="Rectangle 10"/>
            <p:cNvSpPr/>
            <p:nvPr>
              <p:custDataLst>
                <p:tags r:id="rId4"/>
              </p:custDataLst>
            </p:nvPr>
          </p:nvSpPr>
          <p:spPr>
            <a:xfrm>
              <a:off x="533400" y="5105400"/>
              <a:ext cx="5009705" cy="30011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rj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rj.add_node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("Romeo")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practice_graph.add_node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("A")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5"/>
              </p:custDataLst>
            </p:nvPr>
          </p:nvSpPr>
          <p:spPr>
            <a:xfrm>
              <a:off x="5715000" y="5068670"/>
              <a:ext cx="3581400" cy="2535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and </a:t>
              </a:r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the names of </a:t>
              </a:r>
              <a:r>
                <a:rPr lang="en-US" b="1" dirty="0">
                  <a:solidFill>
                    <a:schemeClr val="accent2"/>
                  </a:solidFill>
                </a:rPr>
                <a:t>classes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is the </a:t>
              </a:r>
              <a:r>
                <a:rPr lang="en-US" b="1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constructor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for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b="1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class</a:t>
              </a:r>
            </a:p>
            <a:p>
              <a:endPara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b="1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 is an </a:t>
              </a:r>
              <a:r>
                <a:rPr lang="en-US" b="1" dirty="0">
                  <a:solidFill>
                    <a:schemeClr val="accent2"/>
                  </a:solidFill>
                </a:rPr>
                <a:t>instance</a:t>
              </a:r>
              <a:r>
                <a:rPr lang="en-US" dirty="0">
                  <a:solidFill>
                    <a:schemeClr val="accent2"/>
                  </a:solidFill>
                </a:rPr>
                <a:t> 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</a:t>
              </a:r>
            </a:p>
            <a:p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We also say that </a:t>
              </a:r>
              <a:r>
                <a:rPr lang="en-US" b="1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 is a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b="1" dirty="0">
                  <a:solidFill>
                    <a:schemeClr val="accent2"/>
                  </a:solidFill>
                </a:rPr>
                <a:t>object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rj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and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practice_graph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are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also</a:t>
              </a:r>
              <a:r>
                <a:rPr lang="en-US" b="1" dirty="0">
                  <a:solidFill>
                    <a:schemeClr val="accent2"/>
                  </a:solidFill>
                </a:rPr>
                <a:t> instances</a:t>
              </a:r>
              <a:r>
                <a:rPr lang="en-US" dirty="0">
                  <a:solidFill>
                    <a:schemeClr val="accent2"/>
                  </a:solidFill>
                </a:rPr>
                <a:t> 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 or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b="1" dirty="0">
                  <a:solidFill>
                    <a:schemeClr val="accent2"/>
                  </a:solidFill>
                </a:rPr>
                <a:t>objects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</a:t>
              </a:r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5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Methods and State</a:t>
            </a:r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381000" y="1380001"/>
            <a:ext cx="8763000" cy="5420855"/>
            <a:chOff x="533400" y="5068670"/>
            <a:chExt cx="8763000" cy="3037836"/>
          </a:xfrm>
        </p:grpSpPr>
        <p:sp>
          <p:nvSpPr>
            <p:cNvPr id="11" name="Rectangle 10"/>
            <p:cNvSpPr/>
            <p:nvPr>
              <p:custDataLst>
                <p:tags r:id="rId4"/>
              </p:custDataLst>
            </p:nvPr>
          </p:nvSpPr>
          <p:spPr>
            <a:xfrm>
              <a:off x="533400" y="5105400"/>
              <a:ext cx="5009705" cy="30011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rj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rj.add_node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("Romeo")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practice_graph.add_node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("A")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5"/>
              </p:custDataLst>
            </p:nvPr>
          </p:nvSpPr>
          <p:spPr>
            <a:xfrm>
              <a:off x="5715000" y="5068670"/>
              <a:ext cx="3581400" cy="2535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add_node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, </a:t>
              </a:r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add_edge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,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nodes()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and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edges()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are </a:t>
              </a:r>
              <a:r>
                <a:rPr lang="en-US" b="1" dirty="0">
                  <a:solidFill>
                    <a:schemeClr val="accent2"/>
                  </a:solidFill>
                </a:rPr>
                <a:t>methods</a:t>
              </a:r>
              <a:r>
                <a:rPr lang="en-US" dirty="0">
                  <a:solidFill>
                    <a:schemeClr val="accent2"/>
                  </a:solidFill>
                </a:rPr>
                <a:t> 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</a:t>
              </a: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The nodes and edges of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object </a:t>
              </a:r>
              <a:r>
                <a:rPr lang="en-US" b="1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 are also known as its </a:t>
              </a:r>
              <a:r>
                <a:rPr lang="en-US" b="1" dirty="0">
                  <a:solidFill>
                    <a:schemeClr val="accent2"/>
                  </a:solidFill>
                </a:rPr>
                <a:t>state.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>
                  <a:solidFill>
                    <a:schemeClr val="accent2"/>
                  </a:solidFill>
                </a:rPr>
                <a:t>Each object has different state.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rj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and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practice_graph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each have their own nodes and edges with can be different from the nodes and edges in other objects.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80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34554</TotalTime>
  <Words>4450</Words>
  <Application>Microsoft Macintosh PowerPoint</Application>
  <PresentationFormat>On-screen Show (4:3)</PresentationFormat>
  <Paragraphs>632</Paragraphs>
  <Slides>29</Slides>
  <Notes>10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Data Abstraction</vt:lpstr>
      <vt:lpstr>Two types of abstraction</vt:lpstr>
      <vt:lpstr>Review: Procedural Abstraction</vt:lpstr>
      <vt:lpstr>Review: Procedural Abstraction</vt:lpstr>
      <vt:lpstr>Data Abstraction</vt:lpstr>
      <vt:lpstr>Types and Classes</vt:lpstr>
      <vt:lpstr>Review: Using the Graph class in networkx</vt:lpstr>
      <vt:lpstr>Constructors, Instances &amp; Objects</vt:lpstr>
      <vt:lpstr>Methods and State</vt:lpstr>
      <vt:lpstr>Haven’t I Seen This Before?</vt:lpstr>
      <vt:lpstr>Representing a graph</vt:lpstr>
      <vt:lpstr>Representing a graph</vt:lpstr>
      <vt:lpstr>Text analysis module (group of related functions) representation = dictionary</vt:lpstr>
      <vt:lpstr>Aside: setdefault</vt:lpstr>
      <vt:lpstr>setdefault</vt:lpstr>
      <vt:lpstr>setdefault</vt:lpstr>
      <vt:lpstr>get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Recall the design exercise</vt:lpstr>
      <vt:lpstr>Data abstraction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Andrew Fitz Gibbon</cp:lastModifiedBy>
  <cp:revision>825</cp:revision>
  <cp:lastPrinted>2021-12-01T22:59:40Z</cp:lastPrinted>
  <dcterms:created xsi:type="dcterms:W3CDTF">2012-06-20T04:14:54Z</dcterms:created>
  <dcterms:modified xsi:type="dcterms:W3CDTF">2022-03-02T23:18:08Z</dcterms:modified>
</cp:coreProperties>
</file>