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8" r:id="rId5"/>
    <p:sldId id="259" r:id="rId6"/>
    <p:sldId id="261" r:id="rId7"/>
    <p:sldId id="267" r:id="rId8"/>
    <p:sldId id="272" r:id="rId9"/>
    <p:sldId id="269" r:id="rId10"/>
    <p:sldId id="275" r:id="rId11"/>
    <p:sldId id="262" r:id="rId12"/>
    <p:sldId id="276" r:id="rId13"/>
    <p:sldId id="278" r:id="rId14"/>
    <p:sldId id="277" r:id="rId15"/>
    <p:sldId id="264" r:id="rId16"/>
    <p:sldId id="265" r:id="rId17"/>
    <p:sldId id="270" r:id="rId18"/>
    <p:sldId id="274" r:id="rId19"/>
    <p:sldId id="273" r:id="rId20"/>
  </p:sldIdLst>
  <p:sldSz cx="9144000" cy="6858000" type="screen4x3"/>
  <p:notesSz cx="6997700" cy="92837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2"/>
    <p:restoredTop sz="90938" autoAdjust="0"/>
  </p:normalViewPr>
  <p:slideViewPr>
    <p:cSldViewPr>
      <p:cViewPr varScale="1">
        <p:scale>
          <a:sx n="181" d="100"/>
          <a:sy n="181" d="100"/>
        </p:scale>
        <p:origin x="200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5F89A604-4140-4A33-838D-C1867651196E}" type="datetimeFigureOut">
              <a:rPr lang="en-US" smtClean="0"/>
              <a:t>2/25/22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9F73786-F536-4E8E-B779-BB11A5FBA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one student roll the die, and the other report the outcome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Which chemical process leads to the best-tasting beer?</a:t>
            </a:r>
          </a:p>
          <a:p>
            <a:r>
              <a:rPr lang="en-US" dirty="0"/>
              <a:t>“Student” was William </a:t>
            </a:r>
            <a:r>
              <a:rPr lang="en-US" dirty="0" err="1"/>
              <a:t>Gosset</a:t>
            </a:r>
            <a:r>
              <a:rPr lang="en-US" dirty="0"/>
              <a:t>, a chemist working for the Guinness</a:t>
            </a:r>
            <a:r>
              <a:rPr lang="en-US" baseline="0" dirty="0"/>
              <a:t> brewery in Dublin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D3D-DC04-4E34-8C9C-5229B33DEFF6}" type="datetime1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CE9-FC05-4347-839E-8C311D88342F}" type="datetime1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070C-73C0-4649-852A-ABC8334EF633}" type="datetime1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C051-3422-48C0-B8E9-75CE8CB19392}" type="datetime1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5C58-1AC2-4CC5-B24B-B99603A439E2}" type="datetime1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7ED-902E-4739-AF25-8E1DF2FAFD65}" type="datetime1">
              <a:rPr lang="en-US" smtClean="0"/>
              <a:t>2/25/22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7C7-A5CB-4D3A-B2B2-8DECB13C5C80}" type="datetime1">
              <a:rPr lang="en-US" smtClean="0"/>
              <a:t>2/25/22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A4BA-0075-4CD2-804F-6498E0478B82}" type="datetime1">
              <a:rPr lang="en-US" smtClean="0"/>
              <a:t>2/25/22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BA40-D401-439E-AA2D-21B491E91789}" type="datetime1">
              <a:rPr lang="en-US" smtClean="0"/>
              <a:t>2/25/22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07F7-32DF-417D-A9E9-BD9AA64DA41D}" type="datetime1">
              <a:rPr lang="en-US" smtClean="0"/>
              <a:t>2/25/22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5948-EEFD-47DF-8EBE-8B5C521CE9E9}" type="datetime1">
              <a:rPr lang="en-US" smtClean="0"/>
              <a:t>2/25/22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B379-EB31-400A-8849-E5BF52EB721B}" type="datetime1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7" Type="http://schemas.openxmlformats.org/officeDocument/2006/relationships/hyperlink" Target="http://xkcd.com/882/" TargetMode="Externa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2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882/" TargetMode="External"/><Relationship Id="rId3" Type="http://schemas.openxmlformats.org/officeDocument/2006/relationships/tags" Target="../tags/tag128.xml"/><Relationship Id="rId7" Type="http://schemas.openxmlformats.org/officeDocument/2006/relationships/image" Target="../media/image12.png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552/" TargetMode="External"/><Relationship Id="rId3" Type="http://schemas.openxmlformats.org/officeDocument/2006/relationships/tags" Target="../tags/tag139.xml"/><Relationship Id="rId7" Type="http://schemas.openxmlformats.org/officeDocument/2006/relationships/image" Target="../media/image13.png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9.xml"/><Relationship Id="rId7" Type="http://schemas.openxmlformats.org/officeDocument/2006/relationships/image" Target="../media/image4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47.xml"/><Relationship Id="rId21" Type="http://schemas.openxmlformats.org/officeDocument/2006/relationships/tags" Target="../tags/tag42.xml"/><Relationship Id="rId42" Type="http://schemas.openxmlformats.org/officeDocument/2006/relationships/tags" Target="../tags/tag63.xml"/><Relationship Id="rId47" Type="http://schemas.openxmlformats.org/officeDocument/2006/relationships/tags" Target="../tags/tag68.xml"/><Relationship Id="rId63" Type="http://schemas.openxmlformats.org/officeDocument/2006/relationships/tags" Target="../tags/tag84.xml"/><Relationship Id="rId68" Type="http://schemas.openxmlformats.org/officeDocument/2006/relationships/tags" Target="../tags/tag89.xml"/><Relationship Id="rId84" Type="http://schemas.openxmlformats.org/officeDocument/2006/relationships/tags" Target="../tags/tag105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37.xml"/><Relationship Id="rId11" Type="http://schemas.openxmlformats.org/officeDocument/2006/relationships/tags" Target="../tags/tag32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53" Type="http://schemas.openxmlformats.org/officeDocument/2006/relationships/tags" Target="../tags/tag74.xml"/><Relationship Id="rId58" Type="http://schemas.openxmlformats.org/officeDocument/2006/relationships/tags" Target="../tags/tag79.xml"/><Relationship Id="rId74" Type="http://schemas.openxmlformats.org/officeDocument/2006/relationships/tags" Target="../tags/tag95.xml"/><Relationship Id="rId79" Type="http://schemas.openxmlformats.org/officeDocument/2006/relationships/tags" Target="../tags/tag100.xml"/><Relationship Id="rId5" Type="http://schemas.openxmlformats.org/officeDocument/2006/relationships/tags" Target="../tags/tag26.xml"/><Relationship Id="rId90" Type="http://schemas.openxmlformats.org/officeDocument/2006/relationships/image" Target="../media/image6.png"/><Relationship Id="rId95" Type="http://schemas.openxmlformats.org/officeDocument/2006/relationships/image" Target="../media/image11.png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43" Type="http://schemas.openxmlformats.org/officeDocument/2006/relationships/tags" Target="../tags/tag64.xml"/><Relationship Id="rId48" Type="http://schemas.openxmlformats.org/officeDocument/2006/relationships/tags" Target="../tags/tag69.xml"/><Relationship Id="rId64" Type="http://schemas.openxmlformats.org/officeDocument/2006/relationships/tags" Target="../tags/tag85.xml"/><Relationship Id="rId69" Type="http://schemas.openxmlformats.org/officeDocument/2006/relationships/tags" Target="../tags/tag90.xml"/><Relationship Id="rId8" Type="http://schemas.openxmlformats.org/officeDocument/2006/relationships/tags" Target="../tags/tag29.xml"/><Relationship Id="rId51" Type="http://schemas.openxmlformats.org/officeDocument/2006/relationships/tags" Target="../tags/tag72.xml"/><Relationship Id="rId72" Type="http://schemas.openxmlformats.org/officeDocument/2006/relationships/tags" Target="../tags/tag93.xml"/><Relationship Id="rId80" Type="http://schemas.openxmlformats.org/officeDocument/2006/relationships/tags" Target="../tags/tag101.xml"/><Relationship Id="rId85" Type="http://schemas.openxmlformats.org/officeDocument/2006/relationships/tags" Target="../tags/tag106.xml"/><Relationship Id="rId93" Type="http://schemas.openxmlformats.org/officeDocument/2006/relationships/image" Target="../media/image9.png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Relationship Id="rId46" Type="http://schemas.openxmlformats.org/officeDocument/2006/relationships/tags" Target="../tags/tag67.xml"/><Relationship Id="rId59" Type="http://schemas.openxmlformats.org/officeDocument/2006/relationships/tags" Target="../tags/tag80.xml"/><Relationship Id="rId67" Type="http://schemas.openxmlformats.org/officeDocument/2006/relationships/tags" Target="../tags/tag88.xml"/><Relationship Id="rId20" Type="http://schemas.openxmlformats.org/officeDocument/2006/relationships/tags" Target="../tags/tag41.xml"/><Relationship Id="rId41" Type="http://schemas.openxmlformats.org/officeDocument/2006/relationships/tags" Target="../tags/tag62.xml"/><Relationship Id="rId54" Type="http://schemas.openxmlformats.org/officeDocument/2006/relationships/tags" Target="../tags/tag75.xml"/><Relationship Id="rId62" Type="http://schemas.openxmlformats.org/officeDocument/2006/relationships/tags" Target="../tags/tag83.xml"/><Relationship Id="rId70" Type="http://schemas.openxmlformats.org/officeDocument/2006/relationships/tags" Target="../tags/tag91.xml"/><Relationship Id="rId75" Type="http://schemas.openxmlformats.org/officeDocument/2006/relationships/tags" Target="../tags/tag96.xml"/><Relationship Id="rId83" Type="http://schemas.openxmlformats.org/officeDocument/2006/relationships/tags" Target="../tags/tag104.xml"/><Relationship Id="rId88" Type="http://schemas.openxmlformats.org/officeDocument/2006/relationships/tags" Target="../tags/tag109.xml"/><Relationship Id="rId91" Type="http://schemas.openxmlformats.org/officeDocument/2006/relationships/image" Target="../media/image7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49" Type="http://schemas.openxmlformats.org/officeDocument/2006/relationships/tags" Target="../tags/tag70.xml"/><Relationship Id="rId57" Type="http://schemas.openxmlformats.org/officeDocument/2006/relationships/tags" Target="../tags/tag78.xml"/><Relationship Id="rId10" Type="http://schemas.openxmlformats.org/officeDocument/2006/relationships/tags" Target="../tags/tag31.xml"/><Relationship Id="rId31" Type="http://schemas.openxmlformats.org/officeDocument/2006/relationships/tags" Target="../tags/tag52.xml"/><Relationship Id="rId44" Type="http://schemas.openxmlformats.org/officeDocument/2006/relationships/tags" Target="../tags/tag65.xml"/><Relationship Id="rId52" Type="http://schemas.openxmlformats.org/officeDocument/2006/relationships/tags" Target="../tags/tag73.xml"/><Relationship Id="rId60" Type="http://schemas.openxmlformats.org/officeDocument/2006/relationships/tags" Target="../tags/tag81.xml"/><Relationship Id="rId65" Type="http://schemas.openxmlformats.org/officeDocument/2006/relationships/tags" Target="../tags/tag86.xml"/><Relationship Id="rId73" Type="http://schemas.openxmlformats.org/officeDocument/2006/relationships/tags" Target="../tags/tag94.xml"/><Relationship Id="rId78" Type="http://schemas.openxmlformats.org/officeDocument/2006/relationships/tags" Target="../tags/tag99.xml"/><Relationship Id="rId81" Type="http://schemas.openxmlformats.org/officeDocument/2006/relationships/tags" Target="../tags/tag102.xml"/><Relationship Id="rId86" Type="http://schemas.openxmlformats.org/officeDocument/2006/relationships/tags" Target="../tags/tag107.xml"/><Relationship Id="rId94" Type="http://schemas.openxmlformats.org/officeDocument/2006/relationships/image" Target="../media/image10.png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9" Type="http://schemas.openxmlformats.org/officeDocument/2006/relationships/tags" Target="../tags/tag60.xml"/><Relationship Id="rId34" Type="http://schemas.openxmlformats.org/officeDocument/2006/relationships/tags" Target="../tags/tag55.xml"/><Relationship Id="rId50" Type="http://schemas.openxmlformats.org/officeDocument/2006/relationships/tags" Target="../tags/tag71.xml"/><Relationship Id="rId55" Type="http://schemas.openxmlformats.org/officeDocument/2006/relationships/tags" Target="../tags/tag76.xml"/><Relationship Id="rId76" Type="http://schemas.openxmlformats.org/officeDocument/2006/relationships/tags" Target="../tags/tag97.xml"/><Relationship Id="rId7" Type="http://schemas.openxmlformats.org/officeDocument/2006/relationships/tags" Target="../tags/tag28.xml"/><Relationship Id="rId71" Type="http://schemas.openxmlformats.org/officeDocument/2006/relationships/tags" Target="../tags/tag92.xml"/><Relationship Id="rId92" Type="http://schemas.openxmlformats.org/officeDocument/2006/relationships/image" Target="../media/image8.png"/><Relationship Id="rId2" Type="http://schemas.openxmlformats.org/officeDocument/2006/relationships/tags" Target="../tags/tag23.xml"/><Relationship Id="rId29" Type="http://schemas.openxmlformats.org/officeDocument/2006/relationships/tags" Target="../tags/tag50.xml"/><Relationship Id="rId24" Type="http://schemas.openxmlformats.org/officeDocument/2006/relationships/tags" Target="../tags/tag45.xml"/><Relationship Id="rId40" Type="http://schemas.openxmlformats.org/officeDocument/2006/relationships/tags" Target="../tags/tag61.xml"/><Relationship Id="rId45" Type="http://schemas.openxmlformats.org/officeDocument/2006/relationships/tags" Target="../tags/tag66.xml"/><Relationship Id="rId66" Type="http://schemas.openxmlformats.org/officeDocument/2006/relationships/tags" Target="../tags/tag87.xml"/><Relationship Id="rId87" Type="http://schemas.openxmlformats.org/officeDocument/2006/relationships/tags" Target="../tags/tag108.xml"/><Relationship Id="rId61" Type="http://schemas.openxmlformats.org/officeDocument/2006/relationships/tags" Target="../tags/tag82.xml"/><Relationship Id="rId82" Type="http://schemas.openxmlformats.org/officeDocument/2006/relationships/tags" Target="../tags/tag103.xml"/><Relationship Id="rId19" Type="http://schemas.openxmlformats.org/officeDocument/2006/relationships/tags" Target="../tags/tag40.xml"/><Relationship Id="rId14" Type="http://schemas.openxmlformats.org/officeDocument/2006/relationships/tags" Target="../tags/tag35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56" Type="http://schemas.openxmlformats.org/officeDocument/2006/relationships/tags" Target="../tags/tag77.xml"/><Relationship Id="rId77" Type="http://schemas.openxmlformats.org/officeDocument/2006/relationships/tags" Target="../tags/tag9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Elementary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Andrew S Fitz Gibbon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2022</a:t>
            </a:r>
          </a:p>
        </p:txBody>
      </p:sp>
      <p:pic>
        <p:nvPicPr>
          <p:cNvPr id="1026" name="Picture 2" descr="http://www.washingtoncitypaper.com/blogs/fringe/wp-content/uploads/2011/07/roulette-wheel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h118Ab_NuQY/TpL_njn64RI/AAAAAAAABUo/F7d8Tb8Njcg/s1600/Pathological_Gambling-3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12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8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Null Hypothesis: The common wisdom, “nothing unusual is happening here”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We were using a fair die</a:t>
            </a:r>
          </a:p>
          <a:p>
            <a:r>
              <a:rPr lang="en-US" dirty="0"/>
              <a:t>The accused is innocent</a:t>
            </a:r>
          </a:p>
          <a:p>
            <a:r>
              <a:rPr lang="en-US" dirty="0"/>
              <a:t>This new drug does NOT cure disease</a:t>
            </a:r>
          </a:p>
          <a:p>
            <a:r>
              <a:rPr lang="en-US" dirty="0"/>
              <a:t>The Iranian election results are accurate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4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Interpreting p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 value of 5% or less = statistically significant</a:t>
            </a:r>
          </a:p>
          <a:p>
            <a:pPr lvl="1"/>
            <a:r>
              <a:rPr lang="en-US" dirty="0"/>
              <a:t>This is a </a:t>
            </a:r>
            <a:r>
              <a:rPr lang="en-US" i="1" dirty="0"/>
              <a:t>convention</a:t>
            </a:r>
            <a:r>
              <a:rPr lang="en-US" dirty="0"/>
              <a:t>; there is nothing magical about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Two types of errors may occur in statistical tests: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false positive</a:t>
            </a:r>
            <a:r>
              <a:rPr lang="en-US" dirty="0"/>
              <a:t> (or </a:t>
            </a:r>
            <a:r>
              <a:rPr lang="en-US" dirty="0">
                <a:solidFill>
                  <a:srgbClr val="FF0000"/>
                </a:solidFill>
              </a:rPr>
              <a:t>false alarm </a:t>
            </a:r>
            <a:r>
              <a:rPr lang="en-US" dirty="0"/>
              <a:t>or Type I error):  no real effect, but report an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If no real effect, a false positive occurs about 1 time in 20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false negative</a:t>
            </a:r>
            <a:r>
              <a:rPr lang="en-US" dirty="0"/>
              <a:t> (or </a:t>
            </a:r>
            <a:r>
              <a:rPr lang="en-US" dirty="0">
                <a:solidFill>
                  <a:srgbClr val="FF0000"/>
                </a:solidFill>
              </a:rPr>
              <a:t>miss</a:t>
            </a:r>
            <a:r>
              <a:rPr lang="en-US" dirty="0"/>
              <a:t> or Type II error):  real effect, but report no effect (through good/bad luck or coincidence)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i="1" dirty="0"/>
              <a:t>larger</a:t>
            </a:r>
            <a:r>
              <a:rPr lang="en-US" dirty="0"/>
              <a:t> the sample, the </a:t>
            </a:r>
            <a:r>
              <a:rPr lang="en-US" i="1" dirty="0"/>
              <a:t>less the likelihood </a:t>
            </a:r>
            <a:r>
              <a:rPr lang="en-US" dirty="0"/>
              <a:t>of a false positive or negative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1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Type 1: False Positive (false alarm)</a:t>
            </a:r>
          </a:p>
          <a:p>
            <a:pPr marL="0" indent="0">
              <a:buNone/>
            </a:pPr>
            <a:r>
              <a:rPr lang="en-US" dirty="0"/>
              <a:t>Type 2: False negative (miss)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We were using a fair die</a:t>
            </a:r>
          </a:p>
          <a:p>
            <a:pPr lvl="1"/>
            <a:r>
              <a:rPr lang="en-US" dirty="0"/>
              <a:t>Type 1: Die is actually fair, accuse me of lying!</a:t>
            </a:r>
          </a:p>
          <a:p>
            <a:pPr lvl="1"/>
            <a:r>
              <a:rPr lang="en-US" dirty="0"/>
              <a:t>Type 2: Die is actually biased, you don’t notice</a:t>
            </a:r>
          </a:p>
          <a:p>
            <a:r>
              <a:rPr lang="en-US" dirty="0"/>
              <a:t>The accused is innocent</a:t>
            </a:r>
          </a:p>
          <a:p>
            <a:r>
              <a:rPr lang="en-US" dirty="0"/>
              <a:t>This new drug does NOT cure disease</a:t>
            </a:r>
          </a:p>
          <a:p>
            <a:r>
              <a:rPr lang="en-US" dirty="0"/>
              <a:t>The Iranian election results are accurate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Type 1: False Positive (false alarm)</a:t>
            </a:r>
          </a:p>
          <a:p>
            <a:pPr marL="0" indent="0">
              <a:buNone/>
            </a:pPr>
            <a:r>
              <a:rPr lang="en-US" dirty="0"/>
              <a:t>Type 2: False negative (miss)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We were using a fair die</a:t>
            </a:r>
          </a:p>
          <a:p>
            <a:pPr lvl="1"/>
            <a:r>
              <a:rPr lang="en-US" dirty="0"/>
              <a:t>Type 1: Die is actually fair, accuse me of lying!</a:t>
            </a:r>
          </a:p>
          <a:p>
            <a:pPr lvl="1"/>
            <a:r>
              <a:rPr lang="en-US" dirty="0"/>
              <a:t>Type 2: Die is actually biased, you don’t notice</a:t>
            </a:r>
          </a:p>
          <a:p>
            <a:r>
              <a:rPr lang="en-US" dirty="0"/>
              <a:t>The accused is innocent</a:t>
            </a:r>
          </a:p>
          <a:p>
            <a:pPr lvl="1"/>
            <a:r>
              <a:rPr lang="en-US" dirty="0"/>
              <a:t>Type 1:  </a:t>
            </a:r>
          </a:p>
          <a:p>
            <a:pPr lvl="1"/>
            <a:r>
              <a:rPr lang="en-US" dirty="0"/>
              <a:t>Type 2:  </a:t>
            </a:r>
          </a:p>
          <a:p>
            <a:r>
              <a:rPr lang="en-US" dirty="0"/>
              <a:t>This new drug does NOT cure disease	</a:t>
            </a:r>
          </a:p>
          <a:p>
            <a:pPr lvl="1"/>
            <a:r>
              <a:rPr lang="en-US" dirty="0"/>
              <a:t>Type 1:  </a:t>
            </a:r>
          </a:p>
          <a:p>
            <a:pPr lvl="1"/>
            <a:r>
              <a:rPr lang="en-US" dirty="0"/>
              <a:t>Type 2:  </a:t>
            </a:r>
          </a:p>
          <a:p>
            <a:r>
              <a:rPr lang="en-US" dirty="0"/>
              <a:t>The Iranian election results are fair/accurate</a:t>
            </a:r>
          </a:p>
          <a:p>
            <a:pPr lvl="1"/>
            <a:r>
              <a:rPr lang="en-US" dirty="0"/>
              <a:t>Type 1:  </a:t>
            </a:r>
          </a:p>
          <a:p>
            <a:pPr lvl="1"/>
            <a:r>
              <a:rPr lang="en-US" dirty="0"/>
              <a:t>Type 2: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3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Error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Type 1: False Positive (false alarm)</a:t>
            </a:r>
          </a:p>
          <a:p>
            <a:pPr marL="0" indent="0">
              <a:buNone/>
            </a:pPr>
            <a:r>
              <a:rPr lang="en-US" dirty="0"/>
              <a:t>Type 2: False negative (miss)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We were using a fair die</a:t>
            </a:r>
          </a:p>
          <a:p>
            <a:pPr lvl="1"/>
            <a:r>
              <a:rPr lang="en-US" dirty="0"/>
              <a:t>Type 1: Die is actually fair, accuse me of lying!</a:t>
            </a:r>
          </a:p>
          <a:p>
            <a:pPr lvl="1"/>
            <a:r>
              <a:rPr lang="en-US" dirty="0"/>
              <a:t>Type 2: Die is actually biased, you don’t notice</a:t>
            </a:r>
          </a:p>
          <a:p>
            <a:r>
              <a:rPr lang="en-US" dirty="0"/>
              <a:t>The accused is innocent</a:t>
            </a:r>
          </a:p>
          <a:p>
            <a:pPr lvl="1"/>
            <a:r>
              <a:rPr lang="en-US" dirty="0"/>
              <a:t>Type 1: Actually innocent, court finds guilty</a:t>
            </a:r>
          </a:p>
          <a:p>
            <a:pPr lvl="1"/>
            <a:r>
              <a:rPr lang="en-US" dirty="0"/>
              <a:t>Type 2: Actually guilty, court sets them free</a:t>
            </a:r>
          </a:p>
          <a:p>
            <a:r>
              <a:rPr lang="en-US" dirty="0"/>
              <a:t>This new drug does NOT cure disease	</a:t>
            </a:r>
          </a:p>
          <a:p>
            <a:pPr lvl="1"/>
            <a:r>
              <a:rPr lang="en-US" dirty="0"/>
              <a:t>Type 1: Drug actually does nothing, study claims it does</a:t>
            </a:r>
          </a:p>
          <a:p>
            <a:pPr lvl="1"/>
            <a:r>
              <a:rPr lang="en-US" dirty="0"/>
              <a:t>Type 2: Drug actually does help, study claims it does not</a:t>
            </a:r>
          </a:p>
          <a:p>
            <a:r>
              <a:rPr lang="en-US" dirty="0"/>
              <a:t>The Iranian election results are fair/accurate</a:t>
            </a:r>
          </a:p>
          <a:p>
            <a:pPr lvl="1"/>
            <a:r>
              <a:rPr lang="en-US" dirty="0"/>
              <a:t>Type 1: Results are actually fair, we claim they are fraudulent</a:t>
            </a:r>
          </a:p>
          <a:p>
            <a:pPr lvl="1"/>
            <a:r>
              <a:rPr lang="en-US" dirty="0"/>
              <a:t>Type 2: Results are actually fraudulent, we claim they are fair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04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180441" cy="171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7"/>
              </a:rPr>
              <a:t>http://xkcd.com/882/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72200" y="274638"/>
            <a:ext cx="2971800" cy="1249362"/>
          </a:xfrm>
        </p:spPr>
        <p:txBody>
          <a:bodyPr>
            <a:noAutofit/>
          </a:bodyPr>
          <a:lstStyle/>
          <a:p>
            <a:r>
              <a:rPr lang="en-US" dirty="0"/>
              <a:t>A false positive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1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5600"/>
            <a:ext cx="4779541" cy="132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-10495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pic>
        <p:nvPicPr>
          <p:cNvPr id="4" name="Picture 2" descr="Significa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22" y="-10134600"/>
            <a:ext cx="4878503" cy="135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2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common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Decide on a metric (e.g. bigger value = better)</a:t>
            </a:r>
          </a:p>
          <a:p>
            <a:pPr marL="0" indent="0">
              <a:buNone/>
            </a:pPr>
            <a:r>
              <a:rPr lang="en-US" dirty="0"/>
              <a:t>This is </a:t>
            </a:r>
            <a:r>
              <a:rPr lang="en-US" i="1" dirty="0"/>
              <a:t>backwards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For any observation, there is something unique about it.</a:t>
            </a:r>
          </a:p>
          <a:p>
            <a:pPr marL="0" indent="0">
              <a:buNone/>
            </a:pPr>
            <a:r>
              <a:rPr lang="en-US" dirty="0"/>
              <a:t>Example:  Roll dice, then be amazed because what are the odds you would get exactly that combination of rolls?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2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significance</a:t>
            </a:r>
            <a:br>
              <a:rPr lang="en-US" dirty="0"/>
            </a:br>
            <a:r>
              <a:rPr lang="en-US" dirty="0">
                <a:sym typeface="Symbol"/>
              </a:rPr>
              <a:t> </a:t>
            </a:r>
            <a:r>
              <a:rPr lang="en-US" dirty="0"/>
              <a:t>practical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Aside: Correlation </a:t>
            </a:r>
            <a:r>
              <a:rPr lang="en-US" dirty="0">
                <a:sym typeface="Symbol"/>
              </a:rPr>
              <a:t>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Ice cream sales and rate of </a:t>
            </a:r>
            <a:r>
              <a:rPr lang="en-US"/>
              <a:t>drowning deaths are </a:t>
            </a:r>
            <a:r>
              <a:rPr lang="en-US" dirty="0"/>
              <a:t>correlated</a:t>
            </a:r>
          </a:p>
        </p:txBody>
      </p:sp>
      <p:pic>
        <p:nvPicPr>
          <p:cNvPr id="3074" name="Picture 2" descr="Correlatio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4343400"/>
            <a:ext cx="55063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47199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http://xkcd.com/552/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dice-rolling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Two players each roll a die</a:t>
            </a:r>
          </a:p>
          <a:p>
            <a:r>
              <a:rPr lang="en-US" dirty="0"/>
              <a:t>The higher roll wins</a:t>
            </a:r>
          </a:p>
          <a:p>
            <a:pPr lvl="1"/>
            <a:r>
              <a:rPr lang="en-US" dirty="0"/>
              <a:t>Goal:  roll as high as you can!</a:t>
            </a:r>
          </a:p>
          <a:p>
            <a:r>
              <a:rPr lang="en-US" dirty="0"/>
              <a:t>Repeat the game 6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Hypotheses regarding </a:t>
            </a:r>
            <a:r>
              <a:rPr lang="en-US"/>
              <a:t>the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Luck</a:t>
            </a:r>
          </a:p>
          <a:p>
            <a:r>
              <a:rPr lang="en-US" dirty="0"/>
              <a:t>Fraud</a:t>
            </a:r>
          </a:p>
          <a:p>
            <a:pPr lvl="1"/>
            <a:r>
              <a:rPr lang="en-US" dirty="0"/>
              <a:t>loaded die</a:t>
            </a:r>
          </a:p>
          <a:p>
            <a:pPr lvl="1"/>
            <a:r>
              <a:rPr lang="en-US" dirty="0"/>
              <a:t>inaccurate reporting</a:t>
            </a:r>
          </a:p>
          <a:p>
            <a:pPr lvl="1"/>
            <a:endParaRPr lang="en-US" dirty="0"/>
          </a:p>
          <a:p>
            <a:r>
              <a:rPr lang="en-US" dirty="0"/>
              <a:t>How likely is luck?</a:t>
            </a:r>
          </a:p>
          <a:p>
            <a:r>
              <a:rPr lang="en-US" dirty="0"/>
              <a:t>How do we decide?</a:t>
            </a:r>
          </a:p>
        </p:txBody>
      </p:sp>
      <p:pic>
        <p:nvPicPr>
          <p:cNvPr id="1026" name="Picture 2" descr="C:\cygwin\home\mernst\class\190p\12su\lectures\dice_sixes_die_desktop_800x600_wallpaper-133624.jpe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004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that statistics can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 am flipping a coin.  Is it a fair coin?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How confident am I in my answer?</a:t>
            </a:r>
          </a:p>
          <a:p>
            <a:r>
              <a:rPr lang="en-US" dirty="0"/>
              <a:t>I have two bags of beans, each containing some black and some white beans.  I have a handful of beans.  Which bag did the handful come from?</a:t>
            </a:r>
          </a:p>
          <a:p>
            <a:r>
              <a:rPr lang="en-US" dirty="0"/>
              <a:t>I have a handful of beans, and a single bag.  Did the handful come from that bag?</a:t>
            </a:r>
          </a:p>
          <a:p>
            <a:endParaRPr lang="en-US" dirty="0"/>
          </a:p>
          <a:p>
            <a:r>
              <a:rPr lang="en-US" dirty="0"/>
              <a:t>Does this drug improve patient outcomes?</a:t>
            </a:r>
          </a:p>
          <a:p>
            <a:r>
              <a:rPr lang="en-US" dirty="0"/>
              <a:t>Which website design yields greater revenue?</a:t>
            </a:r>
          </a:p>
          <a:p>
            <a:r>
              <a:rPr lang="en-US" dirty="0"/>
              <a:t>Which baseball player should my team draft?</a:t>
            </a:r>
          </a:p>
          <a:p>
            <a:r>
              <a:rPr lang="en-US" dirty="0"/>
              <a:t>What premium should an insurer charge?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can happen when you roll a die?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likelihood of each?</a:t>
            </a:r>
          </a:p>
        </p:txBody>
      </p:sp>
      <p:pic>
        <p:nvPicPr>
          <p:cNvPr id="2050" name="Picture 2" descr="C:\cygwin\home\mernst\class\190p\12su\lectures\StoneDice_BlueGoldStoneD6GroupWhiteBackground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7" y="3906837"/>
            <a:ext cx="2868613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cygwin\home\mernst\class\190p\12su\lectures\dice_under_development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609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can happen when you roll two dice?</a:t>
            </a:r>
          </a:p>
        </p:txBody>
      </p:sp>
      <p:pic>
        <p:nvPicPr>
          <p:cNvPr id="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1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043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5936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2662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18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1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60" y="228470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2677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452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1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267480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0" y="3455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055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424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42" y="2677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0" y="3062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36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1" y="3058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7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9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1" y="3439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78" y="4198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9" y="3820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47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1" y="3443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4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3058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9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0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50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2681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1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1" y="3824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2" y="3439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0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8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67" y="3076192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1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2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4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3441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5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7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67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18" y="4201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07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7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36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03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3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96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TextBox 211"/>
          <p:cNvSpPr txBox="1"/>
          <p:nvPr>
            <p:custDataLst>
              <p:tags r:id="rId74"/>
            </p:custDataLst>
          </p:nvPr>
        </p:nvSpPr>
        <p:spPr>
          <a:xfrm>
            <a:off x="5257800" y="47961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213" name="TextBox 212"/>
          <p:cNvSpPr txBox="1"/>
          <p:nvPr>
            <p:custDataLst>
              <p:tags r:id="rId75"/>
            </p:custDataLst>
          </p:nvPr>
        </p:nvSpPr>
        <p:spPr>
          <a:xfrm>
            <a:off x="6110724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214" name="TextBox 213"/>
          <p:cNvSpPr txBox="1"/>
          <p:nvPr>
            <p:custDataLst>
              <p:tags r:id="rId76"/>
            </p:custDataLst>
          </p:nvPr>
        </p:nvSpPr>
        <p:spPr>
          <a:xfrm>
            <a:off x="68580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215" name="TextBox 214"/>
          <p:cNvSpPr txBox="1"/>
          <p:nvPr>
            <p:custDataLst>
              <p:tags r:id="rId77"/>
            </p:custDataLst>
          </p:nvPr>
        </p:nvSpPr>
        <p:spPr>
          <a:xfrm>
            <a:off x="7657751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</a:t>
            </a:r>
          </a:p>
        </p:txBody>
      </p:sp>
      <p:sp>
        <p:nvSpPr>
          <p:cNvPr id="216" name="TextBox 215"/>
          <p:cNvSpPr txBox="1"/>
          <p:nvPr>
            <p:custDataLst>
              <p:tags r:id="rId78"/>
            </p:custDataLst>
          </p:nvPr>
        </p:nvSpPr>
        <p:spPr>
          <a:xfrm>
            <a:off x="84582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</a:t>
            </a:r>
          </a:p>
        </p:txBody>
      </p:sp>
      <p:sp>
        <p:nvSpPr>
          <p:cNvPr id="217" name="TextBox 216"/>
          <p:cNvSpPr txBox="1"/>
          <p:nvPr>
            <p:custDataLst>
              <p:tags r:id="rId79"/>
            </p:custDataLst>
          </p:nvPr>
        </p:nvSpPr>
        <p:spPr>
          <a:xfrm>
            <a:off x="43842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18" name="TextBox 217"/>
          <p:cNvSpPr txBox="1"/>
          <p:nvPr>
            <p:custDataLst>
              <p:tags r:id="rId80"/>
            </p:custDataLst>
          </p:nvPr>
        </p:nvSpPr>
        <p:spPr>
          <a:xfrm>
            <a:off x="35814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19" name="TextBox 218"/>
          <p:cNvSpPr txBox="1"/>
          <p:nvPr>
            <p:custDataLst>
              <p:tags r:id="rId81"/>
            </p:custDataLst>
          </p:nvPr>
        </p:nvSpPr>
        <p:spPr>
          <a:xfrm>
            <a:off x="27432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20" name="TextBox 219"/>
          <p:cNvSpPr txBox="1"/>
          <p:nvPr>
            <p:custDataLst>
              <p:tags r:id="rId82"/>
            </p:custDataLst>
          </p:nvPr>
        </p:nvSpPr>
        <p:spPr>
          <a:xfrm>
            <a:off x="19050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21" name="TextBox 220"/>
          <p:cNvSpPr txBox="1"/>
          <p:nvPr>
            <p:custDataLst>
              <p:tags r:id="rId83"/>
            </p:custDataLst>
          </p:nvPr>
        </p:nvSpPr>
        <p:spPr>
          <a:xfrm>
            <a:off x="10314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22" name="TextBox 221"/>
          <p:cNvSpPr txBox="1"/>
          <p:nvPr>
            <p:custDataLst>
              <p:tags r:id="rId84"/>
            </p:custDataLst>
          </p:nvPr>
        </p:nvSpPr>
        <p:spPr>
          <a:xfrm>
            <a:off x="2286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7" name="TextBox 6"/>
          <p:cNvSpPr txBox="1"/>
          <p:nvPr>
            <p:custDataLst>
              <p:tags r:id="rId85"/>
            </p:custDataLst>
          </p:nvPr>
        </p:nvSpPr>
        <p:spPr>
          <a:xfrm>
            <a:off x="6433473" y="1371600"/>
            <a:ext cx="2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likely are you to roll </a:t>
            </a:r>
            <a:r>
              <a:rPr lang="en-US" i="1" dirty="0">
                <a:solidFill>
                  <a:srgbClr val="FF0000"/>
                </a:solidFill>
              </a:rPr>
              <a:t>11 or higher</a:t>
            </a:r>
            <a:r>
              <a:rPr lang="en-US" dirty="0"/>
              <a:t>?</a:t>
            </a:r>
          </a:p>
        </p:txBody>
      </p:sp>
      <p:sp>
        <p:nvSpPr>
          <p:cNvPr id="9" name="Down Arrow 8"/>
          <p:cNvSpPr/>
          <p:nvPr>
            <p:custDataLst>
              <p:tags r:id="rId86"/>
            </p:custDataLst>
          </p:nvPr>
        </p:nvSpPr>
        <p:spPr>
          <a:xfrm>
            <a:off x="7778831" y="1981200"/>
            <a:ext cx="2534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87"/>
            </p:custDataLst>
          </p:nvPr>
        </p:nvSpPr>
        <p:spPr>
          <a:xfrm>
            <a:off x="5946772" y="2120205"/>
            <a:ext cx="147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This probability is  known as the “p value”.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88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7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to compute p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Via a statistical formula</a:t>
            </a:r>
          </a:p>
          <a:p>
            <a:pPr lvl="1"/>
            <a:r>
              <a:rPr lang="en-US" dirty="0"/>
              <a:t>Requires you to make assumptions and know which formula to use</a:t>
            </a:r>
          </a:p>
          <a:p>
            <a:pPr lvl="1"/>
            <a:endParaRPr lang="en-US" dirty="0"/>
          </a:p>
          <a:p>
            <a:r>
              <a:rPr lang="en-US" dirty="0"/>
              <a:t>Computationally (simulation)</a:t>
            </a:r>
          </a:p>
          <a:p>
            <a:pPr lvl="1"/>
            <a:r>
              <a:rPr lang="en-US" dirty="0"/>
              <a:t>Run many experiments</a:t>
            </a:r>
          </a:p>
          <a:p>
            <a:pPr lvl="1"/>
            <a:r>
              <a:rPr lang="en-US" dirty="0"/>
              <a:t>Count the fraction with a better result</a:t>
            </a:r>
          </a:p>
          <a:p>
            <a:pPr lvl="2"/>
            <a:r>
              <a:rPr lang="en-US" dirty="0"/>
              <a:t>Requires a metric/measurement for “better”</a:t>
            </a:r>
          </a:p>
          <a:p>
            <a:pPr lvl="1"/>
            <a:r>
              <a:rPr lang="en-US" dirty="0"/>
              <a:t>Requires you to be able to run the experiments</a:t>
            </a:r>
          </a:p>
          <a:p>
            <a:pPr lvl="1"/>
            <a:r>
              <a:rPr lang="en-US" dirty="0"/>
              <a:t>We will use this approach exclusively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Aside: Analogy between hypothesis testing and mathematical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“The underlying logic [of hypothesis testing] is similar to a proof by contradiction. To prove a mathematical statement, A, you assume temporarily that A is false. If that assumption leads to a contradiction, you conclude that A must actually be true.”</a:t>
            </a:r>
          </a:p>
          <a:p>
            <a:pPr marL="0" indent="0" algn="r">
              <a:buNone/>
            </a:pPr>
            <a:r>
              <a:rPr lang="en-US" dirty="0"/>
              <a:t>From the book </a:t>
            </a:r>
            <a:r>
              <a:rPr lang="en-US" i="1" dirty="0"/>
              <a:t>Think Statistics</a:t>
            </a:r>
            <a:r>
              <a:rPr lang="en-US" dirty="0"/>
              <a:t> by Allen Downey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3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statistical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Decide on a metric (e.g. bigger value = better)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Hypothesize that what you saw is normal/typical</a:t>
            </a:r>
          </a:p>
          <a:p>
            <a:pPr marL="400050" lvl="1" indent="0">
              <a:buNone/>
            </a:pPr>
            <a:r>
              <a:rPr lang="en-US" dirty="0"/>
              <a:t>This is the “null hypothesis”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Simulate the real world many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different is what you observed from the simulations?</a:t>
            </a:r>
          </a:p>
          <a:p>
            <a:pPr marL="400050" lvl="1" indent="0">
              <a:buNone/>
            </a:pPr>
            <a:r>
              <a:rPr lang="en-US" dirty="0"/>
              <a:t>What percent of the simulation values are the real world values bigger than?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percentage is 95% or more, reject the null hypothesis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912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1064</Words>
  <Application>Microsoft Macintosh PowerPoint</Application>
  <PresentationFormat>On-screen Show (4:3)</PresentationFormat>
  <Paragraphs>170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Elementary statistics</vt:lpstr>
      <vt:lpstr>A dice-rolling game</vt:lpstr>
      <vt:lpstr>Hypotheses regarding the outcome</vt:lpstr>
      <vt:lpstr>Questions that statistics can answer</vt:lpstr>
      <vt:lpstr>What can happen when you roll a die?</vt:lpstr>
      <vt:lpstr>What can happen when you roll two dice?</vt:lpstr>
      <vt:lpstr>How to compute p values</vt:lpstr>
      <vt:lpstr>Aside: Analogy between hypothesis testing and mathematical proofs</vt:lpstr>
      <vt:lpstr>Summary of statistical methodology</vt:lpstr>
      <vt:lpstr>Null Hypothesis</vt:lpstr>
      <vt:lpstr>Interpreting p values</vt:lpstr>
      <vt:lpstr>Errors</vt:lpstr>
      <vt:lpstr>Error Examples</vt:lpstr>
      <vt:lpstr>Answer: Error Examples</vt:lpstr>
      <vt:lpstr>A false positive</vt:lpstr>
      <vt:lpstr>PowerPoint Presentation</vt:lpstr>
      <vt:lpstr>A common error</vt:lpstr>
      <vt:lpstr>Statistical significance  practical importance</vt:lpstr>
      <vt:lpstr>Aside: Correlation  causation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statistical analysis</dc:title>
  <dc:creator>Michael D Ernst</dc:creator>
  <cp:lastModifiedBy>Andrew Fitz Gibbon</cp:lastModifiedBy>
  <cp:revision>59</cp:revision>
  <cp:lastPrinted>2015-05-08T23:45:33Z</cp:lastPrinted>
  <dcterms:created xsi:type="dcterms:W3CDTF">2012-07-18T18:48:47Z</dcterms:created>
  <dcterms:modified xsi:type="dcterms:W3CDTF">2022-02-26T00:19:01Z</dcterms:modified>
</cp:coreProperties>
</file>