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90" r:id="rId3"/>
    <p:sldId id="291" r:id="rId4"/>
    <p:sldId id="292" r:id="rId5"/>
    <p:sldId id="293" r:id="rId6"/>
    <p:sldId id="296" r:id="rId7"/>
    <p:sldId id="294" r:id="rId8"/>
    <p:sldId id="295" r:id="rId9"/>
  </p:sldIdLst>
  <p:sldSz cx="9144000" cy="6858000" type="screen4x3"/>
  <p:notesSz cx="6858000" cy="9144000"/>
  <p:custDataLst>
    <p:tags r:id="rId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3A8A"/>
    <a:srgbClr val="DC62E1"/>
    <a:srgbClr val="859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27"/>
    <p:restoredTop sz="71497"/>
  </p:normalViewPr>
  <p:slideViewPr>
    <p:cSldViewPr>
      <p:cViewPr varScale="1">
        <p:scale>
          <a:sx n="89" d="100"/>
          <a:sy n="89" d="100"/>
        </p:scale>
        <p:origin x="3008"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6E28EE-BA29-4401-BD5A-7C6D018C3FE2}" type="datetimeFigureOut">
              <a:rPr lang="en-US" smtClean="0"/>
              <a:t>2/23/22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265537-8977-4085-8470-8324F5D5ADD1}" type="slidenum">
              <a:rPr lang="en-US" smtClean="0"/>
              <a:t>‹#›</a:t>
            </a:fld>
            <a:endParaRPr lang="en-US"/>
          </a:p>
        </p:txBody>
      </p:sp>
    </p:spTree>
    <p:extLst>
      <p:ext uri="{BB962C8B-B14F-4D97-AF65-F5344CB8AC3E}">
        <p14:creationId xmlns:p14="http://schemas.microsoft.com/office/powerpoint/2010/main" val="3648525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265537-8977-4085-8470-8324F5D5ADD1}" type="slidenum">
              <a:rPr lang="en-US" smtClean="0"/>
              <a:t>1</a:t>
            </a:fld>
            <a:endParaRPr lang="en-US"/>
          </a:p>
        </p:txBody>
      </p:sp>
    </p:spTree>
    <p:extLst>
      <p:ext uri="{BB962C8B-B14F-4D97-AF65-F5344CB8AC3E}">
        <p14:creationId xmlns:p14="http://schemas.microsoft.com/office/powerpoint/2010/main" val="958549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Some anomalies are worth noting. Although the large workhouse just north of Broad Street housed over 500 paupers, it suffered very few cholera deaths because it had its own well (not shown on the map).  Likewise, The workers at the brewery one block east of the Broad Street pump could drink all the beer they wanted; the fermentation killed the cholera bacteria, and none of the brewery workers contracted cholera. Many of the deaths further away from the Broad Street pump were people who walked to work or market on the Broad Street and drank from that well. The water from the Broad Street well reportedly tasted better than water from most of the neighboring wells, particularly the smelly water from the </a:t>
            </a:r>
            <a:r>
              <a:rPr lang="en-US" sz="1200" b="0" i="0" kern="1200" dirty="0" err="1">
                <a:solidFill>
                  <a:schemeClr val="tx1"/>
                </a:solidFill>
                <a:effectLst/>
                <a:latin typeface="+mn-lt"/>
                <a:ea typeface="+mn-ea"/>
                <a:cs typeface="+mn-cs"/>
              </a:rPr>
              <a:t>Carnaby</a:t>
            </a:r>
            <a:r>
              <a:rPr lang="en-US" sz="1200" b="0" i="0" kern="1200" dirty="0">
                <a:solidFill>
                  <a:schemeClr val="tx1"/>
                </a:solidFill>
                <a:effectLst/>
                <a:latin typeface="+mn-lt"/>
                <a:ea typeface="+mn-ea"/>
                <a:cs typeface="+mn-cs"/>
              </a:rPr>
              <a:t> Street/Little Marlborough Street well a few blocks to the northeast.</a:t>
            </a:r>
            <a:endParaRPr lang="en-US" dirty="0"/>
          </a:p>
        </p:txBody>
      </p:sp>
      <p:sp>
        <p:nvSpPr>
          <p:cNvPr id="4" name="Slide Number Placeholder 3"/>
          <p:cNvSpPr>
            <a:spLocks noGrp="1"/>
          </p:cNvSpPr>
          <p:nvPr>
            <p:ph type="sldNum" sz="quarter" idx="10"/>
          </p:nvPr>
        </p:nvSpPr>
        <p:spPr/>
        <p:txBody>
          <a:bodyPr/>
          <a:lstStyle/>
          <a:p>
            <a:fld id="{29265537-8977-4085-8470-8324F5D5ADD1}" type="slidenum">
              <a:rPr lang="en-US" smtClean="0"/>
              <a:t>7</a:t>
            </a:fld>
            <a:endParaRPr lang="en-US"/>
          </a:p>
        </p:txBody>
      </p:sp>
    </p:spTree>
    <p:extLst>
      <p:ext uri="{BB962C8B-B14F-4D97-AF65-F5344CB8AC3E}">
        <p14:creationId xmlns:p14="http://schemas.microsoft.com/office/powerpoint/2010/main" val="393977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B278CCF-B7EB-4025-A076-44858CCF5A86}" type="datetime1">
              <a:rPr lang="en-US" smtClean="0"/>
              <a:t>2/23/22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3268648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C360614-7F64-43B0-BA74-B329658E383C}" type="datetime1">
              <a:rPr lang="en-US" smtClean="0"/>
              <a:t>2/23/22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2104217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A6AD9E0-7382-4D01-B96B-86235B358379}" type="datetime1">
              <a:rPr lang="en-US" smtClean="0"/>
              <a:t>2/23/22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826757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14AE8ED-AE57-481F-AEA2-F242D7969F37}" type="datetime1">
              <a:rPr lang="en-US" smtClean="0"/>
              <a:t>2/23/22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573055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192E4AC-3671-4064-B10B-1AA598F56DA0}" type="datetime1">
              <a:rPr lang="en-US" smtClean="0"/>
              <a:t>2/23/22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4272701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648E073-D6EA-4BF0-9D6D-4E19C53B9E0B}" type="datetime1">
              <a:rPr lang="en-US" smtClean="0"/>
              <a:t>2/23/22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4078819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EE16943-E3EA-4EF3-8E51-BFD60088578E}" type="datetime1">
              <a:rPr lang="en-US" smtClean="0"/>
              <a:t>2/23/22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1083660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0D51F0A-6C8A-4DF3-A6C2-1FE56FD63CB6}" type="datetime1">
              <a:rPr lang="en-US" smtClean="0"/>
              <a:t>2/23/22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1968331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8200AF9-A324-4519-B0D7-C1FA917BF2B0}" type="datetime1">
              <a:rPr lang="en-US" smtClean="0"/>
              <a:t>2/23/22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3990881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3FA8EF9-66B5-4FBE-A5E0-5C7852439D1E}" type="datetime1">
              <a:rPr lang="en-US" smtClean="0"/>
              <a:t>2/23/22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2920542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011BB75-EC1D-41AD-B7D4-B2375CD3CAEF}" type="datetime1">
              <a:rPr lang="en-US" smtClean="0"/>
              <a:t>2/23/22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367886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CE558-C476-4373-B415-9E6F3874DDF1}" type="slidenum">
              <a:rPr lang="en-US" smtClean="0"/>
              <a:t>‹#›</a:t>
            </a:fld>
            <a:endParaRPr lang="en-US"/>
          </a:p>
        </p:txBody>
      </p:sp>
    </p:spTree>
    <p:extLst>
      <p:ext uri="{BB962C8B-B14F-4D97-AF65-F5344CB8AC3E}">
        <p14:creationId xmlns:p14="http://schemas.microsoft.com/office/powerpoint/2010/main" val="563603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b="1" kern="1200">
          <a:solidFill>
            <a:srgbClr val="7030A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s>
</file>

<file path=ppt/slides/_rels/slide4.xml.rels><?xml version="1.0" encoding="UTF-8" standalone="yes"?>
<Relationships xmlns="http://schemas.openxmlformats.org/package/2006/relationships"><Relationship Id="rId8" Type="http://schemas.openxmlformats.org/officeDocument/2006/relationships/tags" Target="../tags/tag22.xml"/><Relationship Id="rId3" Type="http://schemas.openxmlformats.org/officeDocument/2006/relationships/tags" Target="../tags/tag17.xml"/><Relationship Id="rId7" Type="http://schemas.openxmlformats.org/officeDocument/2006/relationships/tags" Target="../tags/tag2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s://venngage.com/blog/misleading-graph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tiff"/><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6.gif"/><Relationship Id="rId5" Type="http://schemas.openxmlformats.org/officeDocument/2006/relationships/slideLayout" Target="../slideLayouts/slideLayout2.xml"/><Relationship Id="rId4" Type="http://schemas.openxmlformats.org/officeDocument/2006/relationships/tags" Target="../tags/tag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524000" y="2667000"/>
            <a:ext cx="5410200" cy="933451"/>
          </a:xfrm>
        </p:spPr>
        <p:txBody>
          <a:bodyPr>
            <a:normAutofit/>
          </a:bodyPr>
          <a:lstStyle/>
          <a:p>
            <a:r>
              <a:rPr lang="en-US" dirty="0"/>
              <a:t>Visualization</a:t>
            </a:r>
          </a:p>
        </p:txBody>
      </p:sp>
      <p:sp>
        <p:nvSpPr>
          <p:cNvPr id="3" name="Subtitle 2"/>
          <p:cNvSpPr>
            <a:spLocks noGrp="1"/>
          </p:cNvSpPr>
          <p:nvPr>
            <p:ph type="subTitle" idx="1"/>
            <p:custDataLst>
              <p:tags r:id="rId2"/>
            </p:custDataLst>
          </p:nvPr>
        </p:nvSpPr>
        <p:spPr>
          <a:xfrm>
            <a:off x="990600" y="3886200"/>
            <a:ext cx="6400800" cy="1752600"/>
          </a:xfrm>
        </p:spPr>
        <p:txBody>
          <a:bodyPr/>
          <a:lstStyle/>
          <a:p>
            <a:r>
              <a:rPr lang="en-US" dirty="0">
                <a:solidFill>
                  <a:schemeClr val="tx1"/>
                </a:solidFill>
              </a:rPr>
              <a:t>Andrew S Fitz Gibbon</a:t>
            </a:r>
          </a:p>
          <a:p>
            <a:r>
              <a:rPr lang="en-US" dirty="0">
                <a:solidFill>
                  <a:schemeClr val="tx1"/>
                </a:solidFill>
              </a:rPr>
              <a:t>UW CSE 160</a:t>
            </a:r>
          </a:p>
          <a:p>
            <a:r>
              <a:rPr lang="en-US" dirty="0">
                <a:solidFill>
                  <a:schemeClr val="tx1"/>
                </a:solidFill>
              </a:rPr>
              <a:t>Winter 2022</a:t>
            </a:r>
          </a:p>
        </p:txBody>
      </p:sp>
      <p:sp>
        <p:nvSpPr>
          <p:cNvPr id="4" name="Slide Number Placeholder 3"/>
          <p:cNvSpPr>
            <a:spLocks noGrp="1"/>
          </p:cNvSpPr>
          <p:nvPr>
            <p:ph type="sldNum" sz="quarter" idx="12"/>
            <p:custDataLst>
              <p:tags r:id="rId3"/>
            </p:custDataLst>
          </p:nvPr>
        </p:nvSpPr>
        <p:spPr/>
        <p:txBody>
          <a:bodyPr/>
          <a:lstStyle/>
          <a:p>
            <a:fld id="{788CE558-C476-4373-B415-9E6F3874DDF1}" type="slidenum">
              <a:rPr lang="en-US" smtClean="0"/>
              <a:t>1</a:t>
            </a:fld>
            <a:endParaRPr lang="en-US"/>
          </a:p>
        </p:txBody>
      </p:sp>
    </p:spTree>
    <p:extLst>
      <p:ext uri="{BB962C8B-B14F-4D97-AF65-F5344CB8AC3E}">
        <p14:creationId xmlns:p14="http://schemas.microsoft.com/office/powerpoint/2010/main" val="2146418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p:txBody>
          <a:bodyPr/>
          <a:lstStyle/>
          <a:p>
            <a:r>
              <a:rPr lang="en-US"/>
              <a:t>matplotlib</a:t>
            </a:r>
          </a:p>
        </p:txBody>
      </p:sp>
      <p:sp>
        <p:nvSpPr>
          <p:cNvPr id="5" name="Content Placeholder 4"/>
          <p:cNvSpPr>
            <a:spLocks noGrp="1"/>
          </p:cNvSpPr>
          <p:nvPr>
            <p:ph idx="1"/>
            <p:custDataLst>
              <p:tags r:id="rId2"/>
            </p:custDataLst>
          </p:nvPr>
        </p:nvSpPr>
        <p:spPr/>
        <p:txBody>
          <a:bodyPr>
            <a:normAutofit/>
          </a:bodyPr>
          <a:lstStyle/>
          <a:p>
            <a:r>
              <a:rPr lang="en-US" dirty="0"/>
              <a:t>Strives to emulate MATLAB</a:t>
            </a:r>
          </a:p>
          <a:p>
            <a:pPr lvl="1"/>
            <a:r>
              <a:rPr lang="en-US" dirty="0"/>
              <a:t>Pro:  familiar to MATLAB users</a:t>
            </a:r>
          </a:p>
          <a:p>
            <a:pPr lvl="1"/>
            <a:r>
              <a:rPr lang="en-US" dirty="0"/>
              <a:t>Pro:  powerful</a:t>
            </a:r>
          </a:p>
          <a:p>
            <a:pPr lvl="1"/>
            <a:r>
              <a:rPr lang="en-US" dirty="0"/>
              <a:t>Con:  not the best design for a plotting library</a:t>
            </a:r>
          </a:p>
          <a:p>
            <a:r>
              <a:rPr lang="en-US" dirty="0"/>
              <a:t>One important function for HW6: </a:t>
            </a:r>
          </a:p>
          <a:p>
            <a:pPr marL="0" indent="0">
              <a:buNone/>
            </a:pPr>
            <a:endParaRPr lang="en-US" sz="2400" b="1" dirty="0">
              <a:latin typeface="Courier New"/>
              <a:cs typeface="Courier New"/>
            </a:endParaRPr>
          </a:p>
          <a:p>
            <a:pPr marL="0" indent="0">
              <a:buNone/>
            </a:pPr>
            <a:r>
              <a:rPr lang="en-US" sz="2400" b="1" dirty="0">
                <a:latin typeface="Courier New"/>
                <a:cs typeface="Courier New"/>
              </a:rPr>
              <a:t>plot(</a:t>
            </a:r>
            <a:r>
              <a:rPr lang="en-US" sz="2400" b="1" dirty="0" err="1">
                <a:latin typeface="Courier New"/>
                <a:cs typeface="Courier New"/>
              </a:rPr>
              <a:t>xvalues</a:t>
            </a:r>
            <a:r>
              <a:rPr lang="en-US" sz="2400" b="1" dirty="0">
                <a:latin typeface="Courier New"/>
                <a:cs typeface="Courier New"/>
              </a:rPr>
              <a:t>, </a:t>
            </a:r>
            <a:r>
              <a:rPr lang="en-US" sz="2400" b="1" dirty="0" err="1">
                <a:latin typeface="Courier New"/>
                <a:cs typeface="Courier New"/>
              </a:rPr>
              <a:t>yvalues</a:t>
            </a:r>
            <a:r>
              <a:rPr lang="en-US" sz="2400" b="1" dirty="0">
                <a:latin typeface="Courier New"/>
                <a:cs typeface="Courier New"/>
              </a:rPr>
              <a:t>)</a:t>
            </a:r>
          </a:p>
          <a:p>
            <a:endParaRPr lang="en-US" dirty="0"/>
          </a:p>
        </p:txBody>
      </p:sp>
      <p:sp>
        <p:nvSpPr>
          <p:cNvPr id="2" name="Slide Number Placeholder 1"/>
          <p:cNvSpPr>
            <a:spLocks noGrp="1"/>
          </p:cNvSpPr>
          <p:nvPr>
            <p:ph type="sldNum" sz="quarter" idx="12"/>
            <p:custDataLst>
              <p:tags r:id="rId3"/>
            </p:custDataLst>
          </p:nvPr>
        </p:nvSpPr>
        <p:spPr/>
        <p:txBody>
          <a:bodyPr/>
          <a:lstStyle/>
          <a:p>
            <a:fld id="{788CE558-C476-4373-B415-9E6F3874DDF1}" type="slidenum">
              <a:rPr lang="en-US" smtClean="0"/>
              <a:t>2</a:t>
            </a:fld>
            <a:endParaRPr lang="en-US"/>
          </a:p>
        </p:txBody>
      </p:sp>
    </p:spTree>
    <p:extLst>
      <p:ext uri="{BB962C8B-B14F-4D97-AF65-F5344CB8AC3E}">
        <p14:creationId xmlns:p14="http://schemas.microsoft.com/office/powerpoint/2010/main" val="3838878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Plot</a:t>
            </a:r>
          </a:p>
        </p:txBody>
      </p:sp>
      <p:sp>
        <p:nvSpPr>
          <p:cNvPr id="4" name="Rectangle 3"/>
          <p:cNvSpPr/>
          <p:nvPr>
            <p:custDataLst>
              <p:tags r:id="rId2"/>
            </p:custDataLst>
          </p:nvPr>
        </p:nvSpPr>
        <p:spPr>
          <a:xfrm>
            <a:off x="838200" y="1676400"/>
            <a:ext cx="7848600" cy="3416320"/>
          </a:xfrm>
          <a:prstGeom prst="rect">
            <a:avLst/>
          </a:prstGeom>
        </p:spPr>
        <p:txBody>
          <a:bodyPr wrap="square">
            <a:spAutoFit/>
          </a:bodyPr>
          <a:lstStyle/>
          <a:p>
            <a:r>
              <a:rPr lang="en-US" b="1" dirty="0">
                <a:latin typeface="Courier New" pitchFamily="49" charset="0"/>
                <a:cs typeface="Courier New" pitchFamily="49" charset="0"/>
              </a:rPr>
              <a:t>import </a:t>
            </a:r>
            <a:r>
              <a:rPr lang="en-US" b="1" dirty="0" err="1">
                <a:latin typeface="Courier New" pitchFamily="49" charset="0"/>
                <a:cs typeface="Courier New" pitchFamily="49" charset="0"/>
              </a:rPr>
              <a:t>matplotlib.pyplot</a:t>
            </a:r>
            <a:r>
              <a:rPr lang="en-US" b="1" dirty="0">
                <a:latin typeface="Courier New" pitchFamily="49" charset="0"/>
                <a:cs typeface="Courier New" pitchFamily="49" charset="0"/>
              </a:rPr>
              <a:t> as </a:t>
            </a:r>
            <a:r>
              <a:rPr lang="en-US" b="1" dirty="0" err="1">
                <a:latin typeface="Courier New" pitchFamily="49" charset="0"/>
                <a:cs typeface="Courier New" pitchFamily="49" charset="0"/>
              </a:rPr>
              <a:t>plt</a:t>
            </a:r>
            <a:endParaRPr lang="en-US" b="1" dirty="0">
              <a:latin typeface="Courier New" pitchFamily="49" charset="0"/>
              <a:cs typeface="Courier New" pitchFamily="49" charset="0"/>
            </a:endParaRPr>
          </a:p>
          <a:p>
            <a:endParaRPr lang="en-US" b="1" dirty="0">
              <a:latin typeface="Courier New" pitchFamily="49" charset="0"/>
              <a:cs typeface="Courier New" pitchFamily="49" charset="0"/>
            </a:endParaRPr>
          </a:p>
          <a:p>
            <a:r>
              <a:rPr lang="en-US" b="1" dirty="0" err="1">
                <a:latin typeface="Courier New" pitchFamily="49" charset="0"/>
                <a:cs typeface="Courier New" pitchFamily="49" charset="0"/>
              </a:rPr>
              <a:t>xs</a:t>
            </a:r>
            <a:r>
              <a:rPr lang="en-US" b="1" dirty="0">
                <a:latin typeface="Courier New" pitchFamily="49" charset="0"/>
                <a:cs typeface="Courier New" pitchFamily="49" charset="0"/>
              </a:rPr>
              <a:t> = [1, 2, 3, 4, 5]</a:t>
            </a:r>
          </a:p>
          <a:p>
            <a:r>
              <a:rPr lang="en-US" b="1" dirty="0">
                <a:latin typeface="Courier New" pitchFamily="49" charset="0"/>
                <a:cs typeface="Courier New" pitchFamily="49" charset="0"/>
              </a:rPr>
              <a:t># </a:t>
            </a:r>
            <a:r>
              <a:rPr lang="en-US" b="1" dirty="0" err="1">
                <a:latin typeface="Courier New" pitchFamily="49" charset="0"/>
                <a:cs typeface="Courier New" pitchFamily="49" charset="0"/>
              </a:rPr>
              <a:t>ys</a:t>
            </a:r>
            <a:r>
              <a:rPr lang="en-US" b="1" dirty="0">
                <a:latin typeface="Courier New" pitchFamily="49" charset="0"/>
                <a:cs typeface="Courier New" pitchFamily="49" charset="0"/>
              </a:rPr>
              <a:t> = [x**2 for x in </a:t>
            </a:r>
            <a:r>
              <a:rPr lang="en-US" b="1" dirty="0" err="1">
                <a:latin typeface="Courier New" pitchFamily="49" charset="0"/>
                <a:cs typeface="Courier New" pitchFamily="49" charset="0"/>
              </a:rPr>
              <a:t>xs</a:t>
            </a:r>
            <a:r>
              <a:rPr lang="en-US" b="1" dirty="0">
                <a:latin typeface="Courier New" pitchFamily="49" charset="0"/>
                <a:cs typeface="Courier New" pitchFamily="49" charset="0"/>
              </a:rPr>
              <a:t>]</a:t>
            </a:r>
          </a:p>
          <a:p>
            <a:r>
              <a:rPr lang="en-US" b="1" dirty="0" err="1">
                <a:latin typeface="Courier New" pitchFamily="49" charset="0"/>
                <a:cs typeface="Courier New" pitchFamily="49" charset="0"/>
              </a:rPr>
              <a:t>ys</a:t>
            </a:r>
            <a:r>
              <a:rPr lang="en-US" b="1" dirty="0">
                <a:latin typeface="Courier New" pitchFamily="49" charset="0"/>
                <a:cs typeface="Courier New" pitchFamily="49" charset="0"/>
              </a:rPr>
              <a:t> = []</a:t>
            </a:r>
          </a:p>
          <a:p>
            <a:r>
              <a:rPr lang="en-US" b="1" dirty="0">
                <a:latin typeface="Courier New" pitchFamily="49" charset="0"/>
                <a:cs typeface="Courier New" pitchFamily="49" charset="0"/>
              </a:rPr>
              <a:t>for x in </a:t>
            </a:r>
            <a:r>
              <a:rPr lang="en-US" b="1" dirty="0" err="1">
                <a:latin typeface="Courier New" pitchFamily="49" charset="0"/>
                <a:cs typeface="Courier New" pitchFamily="49" charset="0"/>
              </a:rPr>
              <a:t>xs</a:t>
            </a:r>
            <a:r>
              <a:rPr lang="en-US" b="1" dirty="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err="1">
                <a:latin typeface="Courier New" pitchFamily="49" charset="0"/>
                <a:cs typeface="Courier New" pitchFamily="49" charset="0"/>
              </a:rPr>
              <a:t>ys.append</a:t>
            </a:r>
            <a:r>
              <a:rPr lang="en-US" b="1" dirty="0">
                <a:latin typeface="Courier New" pitchFamily="49" charset="0"/>
                <a:cs typeface="Courier New" pitchFamily="49" charset="0"/>
              </a:rPr>
              <a:t>(x**2)</a:t>
            </a:r>
          </a:p>
          <a:p>
            <a:endParaRPr lang="en-US" b="1" dirty="0">
              <a:latin typeface="Courier New" pitchFamily="49" charset="0"/>
              <a:cs typeface="Courier New" pitchFamily="49" charset="0"/>
            </a:endParaRPr>
          </a:p>
          <a:p>
            <a:r>
              <a:rPr lang="en-US" b="1" dirty="0" err="1">
                <a:latin typeface="Courier New" pitchFamily="49" charset="0"/>
                <a:cs typeface="Courier New" pitchFamily="49" charset="0"/>
              </a:rPr>
              <a:t>plt.plot</a:t>
            </a:r>
            <a:r>
              <a:rPr lang="en-US" b="1" dirty="0">
                <a:latin typeface="Courier New" pitchFamily="49" charset="0"/>
                <a:cs typeface="Courier New" pitchFamily="49" charset="0"/>
              </a:rPr>
              <a:t>(</a:t>
            </a:r>
            <a:r>
              <a:rPr lang="en-US" b="1" dirty="0" err="1">
                <a:latin typeface="Courier New" pitchFamily="49" charset="0"/>
                <a:cs typeface="Courier New" pitchFamily="49" charset="0"/>
              </a:rPr>
              <a:t>xs</a:t>
            </a:r>
            <a:r>
              <a:rPr lang="en-US" b="1" dirty="0">
                <a:latin typeface="Courier New" pitchFamily="49" charset="0"/>
                <a:cs typeface="Courier New" pitchFamily="49" charset="0"/>
              </a:rPr>
              <a:t>, </a:t>
            </a:r>
            <a:r>
              <a:rPr lang="en-US" b="1" dirty="0" err="1">
                <a:latin typeface="Courier New" pitchFamily="49" charset="0"/>
                <a:cs typeface="Courier New" pitchFamily="49" charset="0"/>
              </a:rPr>
              <a:t>ys</a:t>
            </a:r>
            <a:r>
              <a:rPr lang="en-US" b="1" dirty="0">
                <a:latin typeface="Courier New" pitchFamily="49" charset="0"/>
                <a:cs typeface="Courier New" pitchFamily="49" charset="0"/>
              </a:rPr>
              <a:t>)</a:t>
            </a:r>
          </a:p>
          <a:p>
            <a:endParaRPr lang="en-US" b="1" dirty="0">
              <a:latin typeface="Courier New" pitchFamily="49" charset="0"/>
              <a:cs typeface="Courier New" pitchFamily="49" charset="0"/>
            </a:endParaRPr>
          </a:p>
          <a:p>
            <a:r>
              <a:rPr lang="en-US" b="1" dirty="0" err="1">
                <a:latin typeface="Courier New" pitchFamily="49" charset="0"/>
                <a:cs typeface="Courier New" pitchFamily="49" charset="0"/>
              </a:rPr>
              <a:t>plt.show</a:t>
            </a:r>
            <a:r>
              <a:rPr lang="en-US" b="1" dirty="0">
                <a:latin typeface="Courier New" pitchFamily="49" charset="0"/>
                <a:cs typeface="Courier New" pitchFamily="49" charset="0"/>
              </a:rPr>
              <a:t>()</a:t>
            </a:r>
          </a:p>
          <a:p>
            <a:endParaRPr lang="en-US" b="1" dirty="0">
              <a:latin typeface="Courier New" pitchFamily="49" charset="0"/>
              <a:cs typeface="Courier New" pitchFamily="49" charset="0"/>
            </a:endParaRPr>
          </a:p>
        </p:txBody>
      </p:sp>
      <p:grpSp>
        <p:nvGrpSpPr>
          <p:cNvPr id="3" name="Group 2"/>
          <p:cNvGrpSpPr/>
          <p:nvPr>
            <p:custDataLst>
              <p:tags r:id="rId3"/>
            </p:custDataLst>
          </p:nvPr>
        </p:nvGrpSpPr>
        <p:grpSpPr>
          <a:xfrm>
            <a:off x="990600" y="4201184"/>
            <a:ext cx="4267200" cy="1132816"/>
            <a:chOff x="990600" y="4201184"/>
            <a:chExt cx="4267200" cy="1132816"/>
          </a:xfrm>
        </p:grpSpPr>
        <p:sp>
          <p:nvSpPr>
            <p:cNvPr id="5" name="TextBox 4"/>
            <p:cNvSpPr txBox="1"/>
            <p:nvPr>
              <p:custDataLst>
                <p:tags r:id="rId6"/>
              </p:custDataLst>
            </p:nvPr>
          </p:nvSpPr>
          <p:spPr>
            <a:xfrm>
              <a:off x="1752600" y="4810780"/>
              <a:ext cx="3505200" cy="523220"/>
            </a:xfrm>
            <a:prstGeom prst="rect">
              <a:avLst/>
            </a:prstGeom>
            <a:noFill/>
          </p:spPr>
          <p:txBody>
            <a:bodyPr wrap="square" rtlCol="0">
              <a:spAutoFit/>
            </a:bodyPr>
            <a:lstStyle/>
            <a:p>
              <a:r>
                <a:rPr lang="en-US" sz="2800" dirty="0">
                  <a:solidFill>
                    <a:schemeClr val="accent2"/>
                  </a:solidFill>
                </a:rPr>
                <a:t>no return value?</a:t>
              </a:r>
            </a:p>
          </p:txBody>
        </p:sp>
        <p:cxnSp>
          <p:nvCxnSpPr>
            <p:cNvPr id="7" name="Curved Connector 6"/>
            <p:cNvCxnSpPr>
              <a:stCxn id="5" idx="1"/>
            </p:cNvCxnSpPr>
            <p:nvPr>
              <p:custDataLst>
                <p:tags r:id="rId7"/>
              </p:custDataLst>
            </p:nvPr>
          </p:nvCxnSpPr>
          <p:spPr>
            <a:xfrm rot="10800000">
              <a:off x="990600" y="4201184"/>
              <a:ext cx="762000" cy="871206"/>
            </a:xfrm>
            <a:prstGeom prst="curvedConnector2">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sp>
        <p:nvSpPr>
          <p:cNvPr id="8" name="TextBox 7"/>
          <p:cNvSpPr txBox="1"/>
          <p:nvPr>
            <p:custDataLst>
              <p:tags r:id="rId4"/>
            </p:custDataLst>
          </p:nvPr>
        </p:nvSpPr>
        <p:spPr>
          <a:xfrm>
            <a:off x="381000" y="5619690"/>
            <a:ext cx="8610600" cy="400110"/>
          </a:xfrm>
          <a:prstGeom prst="rect">
            <a:avLst/>
          </a:prstGeom>
          <a:noFill/>
        </p:spPr>
        <p:txBody>
          <a:bodyPr wrap="square" rtlCol="0">
            <a:spAutoFit/>
          </a:bodyPr>
          <a:lstStyle/>
          <a:p>
            <a:r>
              <a:rPr lang="en-US" sz="2000" dirty="0">
                <a:solidFill>
                  <a:schemeClr val="accent2"/>
                </a:solidFill>
              </a:rPr>
              <a:t>Has a side effect on the figure (like “print” statement)</a:t>
            </a:r>
          </a:p>
        </p:txBody>
      </p:sp>
      <p:sp>
        <p:nvSpPr>
          <p:cNvPr id="6" name="Slide Number Placeholder 5"/>
          <p:cNvSpPr>
            <a:spLocks noGrp="1"/>
          </p:cNvSpPr>
          <p:nvPr>
            <p:ph type="sldNum" sz="quarter" idx="12"/>
            <p:custDataLst>
              <p:tags r:id="rId5"/>
            </p:custDataLst>
          </p:nvPr>
        </p:nvSpPr>
        <p:spPr/>
        <p:txBody>
          <a:bodyPr/>
          <a:lstStyle/>
          <a:p>
            <a:fld id="{788CE558-C476-4373-B415-9E6F3874DDF1}" type="slidenum">
              <a:rPr lang="en-US" smtClean="0"/>
              <a:t>3</a:t>
            </a:fld>
            <a:endParaRPr lang="en-US"/>
          </a:p>
        </p:txBody>
      </p:sp>
    </p:spTree>
    <p:extLst>
      <p:ext uri="{BB962C8B-B14F-4D97-AF65-F5344CB8AC3E}">
        <p14:creationId xmlns:p14="http://schemas.microsoft.com/office/powerpoint/2010/main" val="318782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57200" y="381000"/>
            <a:ext cx="8229600" cy="5943600"/>
          </a:xfrm>
        </p:spPr>
        <p:txBody>
          <a:bodyPr>
            <a:normAutofit fontScale="77500" lnSpcReduction="20000"/>
          </a:bodyPr>
          <a:lstStyle/>
          <a:p>
            <a:pPr marL="0" indent="0">
              <a:buNone/>
            </a:pPr>
            <a:r>
              <a:rPr lang="en-US" b="1" dirty="0">
                <a:solidFill>
                  <a:srgbClr val="A23A8A"/>
                </a:solidFill>
                <a:latin typeface="Courier New"/>
                <a:cs typeface="Courier New"/>
              </a:rPr>
              <a:t>import </a:t>
            </a:r>
            <a:r>
              <a:rPr lang="en-US" b="1" dirty="0" err="1">
                <a:latin typeface="Courier New"/>
                <a:cs typeface="Courier New"/>
              </a:rPr>
              <a:t>matplotlib.pyplot</a:t>
            </a:r>
            <a:r>
              <a:rPr lang="en-US" b="1" dirty="0">
                <a:latin typeface="Courier New"/>
                <a:cs typeface="Courier New"/>
              </a:rPr>
              <a:t> </a:t>
            </a:r>
            <a:r>
              <a:rPr lang="en-US" b="1" dirty="0">
                <a:solidFill>
                  <a:srgbClr val="A23A8A"/>
                </a:solidFill>
                <a:latin typeface="Courier New"/>
                <a:cs typeface="Courier New"/>
              </a:rPr>
              <a:t>as</a:t>
            </a:r>
            <a:r>
              <a:rPr lang="en-US" b="1" dirty="0">
                <a:latin typeface="Courier New"/>
                <a:cs typeface="Courier New"/>
              </a:rPr>
              <a:t> </a:t>
            </a:r>
            <a:r>
              <a:rPr lang="en-US" b="1" dirty="0" err="1">
                <a:latin typeface="Courier New"/>
                <a:cs typeface="Courier New"/>
              </a:rPr>
              <a:t>plt</a:t>
            </a:r>
            <a:endParaRPr lang="en-US" b="1" dirty="0">
              <a:latin typeface="Courier New"/>
              <a:cs typeface="Courier New"/>
            </a:endParaRPr>
          </a:p>
          <a:p>
            <a:pPr marL="0" indent="0">
              <a:buNone/>
            </a:pPr>
            <a:endParaRPr lang="en-US" b="1" dirty="0">
              <a:latin typeface="Courier New"/>
              <a:cs typeface="Courier New"/>
            </a:endParaRPr>
          </a:p>
          <a:p>
            <a:pPr marL="0" indent="0">
              <a:buNone/>
            </a:pPr>
            <a:r>
              <a:rPr lang="en-US" b="1" dirty="0" err="1">
                <a:latin typeface="Courier New"/>
                <a:cs typeface="Courier New"/>
              </a:rPr>
              <a:t>xs</a:t>
            </a:r>
            <a:r>
              <a:rPr lang="en-US" b="1" dirty="0">
                <a:latin typeface="Courier New"/>
                <a:cs typeface="Courier New"/>
              </a:rPr>
              <a:t> = range(-100, 110, 10)</a:t>
            </a:r>
          </a:p>
          <a:p>
            <a:pPr marL="0" indent="0">
              <a:buNone/>
            </a:pPr>
            <a:r>
              <a:rPr lang="en-US" b="1" dirty="0">
                <a:latin typeface="Courier New"/>
                <a:cs typeface="Courier New"/>
              </a:rPr>
              <a:t>x2 = [x**2 </a:t>
            </a:r>
            <a:r>
              <a:rPr lang="en-US" b="1" dirty="0">
                <a:solidFill>
                  <a:srgbClr val="859040"/>
                </a:solidFill>
                <a:latin typeface="Courier New"/>
                <a:cs typeface="Courier New"/>
              </a:rPr>
              <a:t>for</a:t>
            </a:r>
            <a:r>
              <a:rPr lang="en-US" b="1" dirty="0">
                <a:latin typeface="Courier New"/>
                <a:cs typeface="Courier New"/>
              </a:rPr>
              <a:t> x </a:t>
            </a:r>
            <a:r>
              <a:rPr lang="en-US" b="1" dirty="0">
                <a:solidFill>
                  <a:srgbClr val="859040"/>
                </a:solidFill>
                <a:latin typeface="Courier New"/>
                <a:cs typeface="Courier New"/>
              </a:rPr>
              <a:t>in</a:t>
            </a:r>
            <a:r>
              <a:rPr lang="en-US" b="1" dirty="0">
                <a:latin typeface="Courier New"/>
                <a:cs typeface="Courier New"/>
              </a:rPr>
              <a:t> </a:t>
            </a:r>
            <a:r>
              <a:rPr lang="en-US" b="1" dirty="0" err="1">
                <a:latin typeface="Courier New"/>
                <a:cs typeface="Courier New"/>
              </a:rPr>
              <a:t>xs</a:t>
            </a:r>
            <a:r>
              <a:rPr lang="en-US" b="1" dirty="0">
                <a:latin typeface="Courier New"/>
                <a:cs typeface="Courier New"/>
              </a:rPr>
              <a:t>]</a:t>
            </a:r>
          </a:p>
          <a:p>
            <a:pPr marL="0" indent="0">
              <a:buNone/>
            </a:pPr>
            <a:r>
              <a:rPr lang="en-US" b="1" dirty="0">
                <a:latin typeface="Courier New"/>
                <a:cs typeface="Courier New"/>
              </a:rPr>
              <a:t>negx2 = [-x**2 </a:t>
            </a:r>
            <a:r>
              <a:rPr lang="en-US" b="1" dirty="0">
                <a:solidFill>
                  <a:srgbClr val="859040"/>
                </a:solidFill>
                <a:latin typeface="Courier New"/>
                <a:cs typeface="Courier New"/>
              </a:rPr>
              <a:t>for</a:t>
            </a:r>
            <a:r>
              <a:rPr lang="en-US" b="1" dirty="0">
                <a:latin typeface="Courier New"/>
                <a:cs typeface="Courier New"/>
              </a:rPr>
              <a:t> x </a:t>
            </a:r>
            <a:r>
              <a:rPr lang="en-US" b="1" dirty="0">
                <a:solidFill>
                  <a:srgbClr val="859040"/>
                </a:solidFill>
                <a:latin typeface="Courier New"/>
                <a:cs typeface="Courier New"/>
              </a:rPr>
              <a:t>in</a:t>
            </a:r>
            <a:r>
              <a:rPr lang="en-US" b="1" dirty="0">
                <a:latin typeface="Courier New"/>
                <a:cs typeface="Courier New"/>
              </a:rPr>
              <a:t> </a:t>
            </a:r>
            <a:r>
              <a:rPr lang="en-US" b="1" dirty="0" err="1">
                <a:latin typeface="Courier New"/>
                <a:cs typeface="Courier New"/>
              </a:rPr>
              <a:t>xs</a:t>
            </a:r>
            <a:r>
              <a:rPr lang="en-US" b="1" dirty="0">
                <a:latin typeface="Courier New"/>
                <a:cs typeface="Courier New"/>
              </a:rPr>
              <a:t>]</a:t>
            </a:r>
          </a:p>
          <a:p>
            <a:pPr marL="0" indent="0">
              <a:buNone/>
            </a:pPr>
            <a:endParaRPr lang="en-US" b="1" dirty="0">
              <a:latin typeface="Courier New"/>
              <a:cs typeface="Courier New"/>
            </a:endParaRPr>
          </a:p>
          <a:p>
            <a:pPr marL="0" indent="0">
              <a:buNone/>
            </a:pPr>
            <a:r>
              <a:rPr lang="en-US" b="1" dirty="0" err="1">
                <a:latin typeface="Courier New"/>
                <a:cs typeface="Courier New"/>
              </a:rPr>
              <a:t>plt.plot</a:t>
            </a:r>
            <a:r>
              <a:rPr lang="en-US" b="1" dirty="0">
                <a:latin typeface="Courier New"/>
                <a:cs typeface="Courier New"/>
              </a:rPr>
              <a:t>(</a:t>
            </a:r>
            <a:r>
              <a:rPr lang="en-US" b="1" dirty="0" err="1">
                <a:latin typeface="Courier New"/>
                <a:cs typeface="Courier New"/>
              </a:rPr>
              <a:t>xs</a:t>
            </a:r>
            <a:r>
              <a:rPr lang="en-US" b="1" dirty="0">
                <a:latin typeface="Courier New"/>
                <a:cs typeface="Courier New"/>
              </a:rPr>
              <a:t>, x2)</a:t>
            </a:r>
          </a:p>
          <a:p>
            <a:pPr marL="0" indent="0">
              <a:buNone/>
            </a:pPr>
            <a:r>
              <a:rPr lang="en-US" b="1" dirty="0" err="1">
                <a:latin typeface="Courier New"/>
                <a:cs typeface="Courier New"/>
              </a:rPr>
              <a:t>plt.plot</a:t>
            </a:r>
            <a:r>
              <a:rPr lang="en-US" b="1" dirty="0">
                <a:latin typeface="Courier New"/>
                <a:cs typeface="Courier New"/>
              </a:rPr>
              <a:t>(</a:t>
            </a:r>
            <a:r>
              <a:rPr lang="en-US" b="1" dirty="0" err="1">
                <a:latin typeface="Courier New"/>
                <a:cs typeface="Courier New"/>
              </a:rPr>
              <a:t>xs</a:t>
            </a:r>
            <a:r>
              <a:rPr lang="en-US" b="1" dirty="0">
                <a:latin typeface="Courier New"/>
                <a:cs typeface="Courier New"/>
              </a:rPr>
              <a:t>, negx2)</a:t>
            </a:r>
          </a:p>
          <a:p>
            <a:pPr marL="0" indent="0">
              <a:buNone/>
            </a:pPr>
            <a:r>
              <a:rPr lang="en-US" b="1" dirty="0" err="1">
                <a:latin typeface="Courier New"/>
                <a:cs typeface="Courier New"/>
              </a:rPr>
              <a:t>plt.xlabel</a:t>
            </a:r>
            <a:r>
              <a:rPr lang="en-US" b="1" dirty="0">
                <a:latin typeface="Courier New"/>
                <a:cs typeface="Courier New"/>
              </a:rPr>
              <a:t>("x")</a:t>
            </a:r>
          </a:p>
          <a:p>
            <a:pPr marL="0" indent="0">
              <a:buNone/>
            </a:pPr>
            <a:r>
              <a:rPr lang="en-US" b="1" dirty="0" err="1">
                <a:latin typeface="Courier New"/>
                <a:cs typeface="Courier New"/>
              </a:rPr>
              <a:t>plt.ylabel</a:t>
            </a:r>
            <a:r>
              <a:rPr lang="en-US" b="1" dirty="0">
                <a:latin typeface="Courier New"/>
                <a:cs typeface="Courier New"/>
              </a:rPr>
              <a:t>("y")</a:t>
            </a:r>
          </a:p>
          <a:p>
            <a:pPr marL="0" indent="0">
              <a:buNone/>
            </a:pPr>
            <a:r>
              <a:rPr lang="en-US" b="1" dirty="0" err="1">
                <a:latin typeface="Courier New"/>
                <a:cs typeface="Courier New"/>
              </a:rPr>
              <a:t>plt.ylim</a:t>
            </a:r>
            <a:r>
              <a:rPr lang="en-US" b="1" dirty="0">
                <a:latin typeface="Courier New"/>
                <a:cs typeface="Courier New"/>
              </a:rPr>
              <a:t>(-2000, 2000)</a:t>
            </a:r>
          </a:p>
          <a:p>
            <a:pPr marL="0" indent="0">
              <a:buNone/>
            </a:pPr>
            <a:r>
              <a:rPr lang="en-US" b="1" dirty="0" err="1">
                <a:latin typeface="Courier New"/>
                <a:cs typeface="Courier New"/>
              </a:rPr>
              <a:t>plt.axhline</a:t>
            </a:r>
            <a:r>
              <a:rPr lang="en-US" b="1" dirty="0">
                <a:latin typeface="Courier New"/>
                <a:cs typeface="Courier New"/>
              </a:rPr>
              <a:t>(0) </a:t>
            </a:r>
            <a:r>
              <a:rPr lang="en-US" b="1" dirty="0">
                <a:solidFill>
                  <a:srgbClr val="0000FF"/>
                </a:solidFill>
                <a:latin typeface="Courier New"/>
                <a:cs typeface="Courier New"/>
              </a:rPr>
              <a:t># </a:t>
            </a:r>
            <a:r>
              <a:rPr lang="en-US" b="1" dirty="0" err="1">
                <a:solidFill>
                  <a:srgbClr val="0000FF"/>
                </a:solidFill>
                <a:latin typeface="Courier New"/>
                <a:cs typeface="Courier New"/>
              </a:rPr>
              <a:t>horiz</a:t>
            </a:r>
            <a:r>
              <a:rPr lang="en-US" b="1" dirty="0">
                <a:solidFill>
                  <a:srgbClr val="0000FF"/>
                </a:solidFill>
                <a:latin typeface="Courier New"/>
                <a:cs typeface="Courier New"/>
              </a:rPr>
              <a:t> line</a:t>
            </a:r>
          </a:p>
          <a:p>
            <a:pPr marL="0" indent="0">
              <a:buNone/>
            </a:pPr>
            <a:r>
              <a:rPr lang="en-US" b="1" dirty="0" err="1">
                <a:latin typeface="Courier New"/>
                <a:cs typeface="Courier New"/>
              </a:rPr>
              <a:t>plt.axvline</a:t>
            </a:r>
            <a:r>
              <a:rPr lang="en-US" b="1" dirty="0">
                <a:latin typeface="Courier New"/>
                <a:cs typeface="Courier New"/>
              </a:rPr>
              <a:t>(0) </a:t>
            </a:r>
            <a:r>
              <a:rPr lang="en-US" b="1" dirty="0">
                <a:solidFill>
                  <a:srgbClr val="0000FF"/>
                </a:solidFill>
                <a:latin typeface="Courier New"/>
                <a:cs typeface="Courier New"/>
              </a:rPr>
              <a:t># </a:t>
            </a:r>
            <a:r>
              <a:rPr lang="en-US" b="1" dirty="0" err="1">
                <a:solidFill>
                  <a:srgbClr val="0000FF"/>
                </a:solidFill>
                <a:latin typeface="Courier New"/>
                <a:cs typeface="Courier New"/>
              </a:rPr>
              <a:t>vert</a:t>
            </a:r>
            <a:r>
              <a:rPr lang="en-US" b="1" dirty="0">
                <a:solidFill>
                  <a:srgbClr val="0000FF"/>
                </a:solidFill>
                <a:latin typeface="Courier New"/>
                <a:cs typeface="Courier New"/>
              </a:rPr>
              <a:t> line</a:t>
            </a:r>
            <a:endParaRPr lang="en-US" b="1" dirty="0">
              <a:latin typeface="Courier New"/>
              <a:cs typeface="Courier New"/>
            </a:endParaRPr>
          </a:p>
          <a:p>
            <a:pPr marL="0" indent="0">
              <a:buNone/>
            </a:pPr>
            <a:r>
              <a:rPr lang="en-US" b="1" dirty="0" err="1">
                <a:latin typeface="Courier New"/>
                <a:cs typeface="Courier New"/>
              </a:rPr>
              <a:t>plt.savefig</a:t>
            </a:r>
            <a:r>
              <a:rPr lang="en-US" b="1" dirty="0">
                <a:latin typeface="Courier New"/>
                <a:cs typeface="Courier New"/>
              </a:rPr>
              <a:t>("quad.png")</a:t>
            </a:r>
          </a:p>
          <a:p>
            <a:pPr marL="0" indent="0">
              <a:buNone/>
            </a:pPr>
            <a:r>
              <a:rPr lang="en-US" b="1" dirty="0" err="1">
                <a:latin typeface="Courier New"/>
                <a:cs typeface="Courier New"/>
              </a:rPr>
              <a:t>plt.show</a:t>
            </a:r>
            <a:r>
              <a:rPr lang="en-US" b="1" dirty="0">
                <a:latin typeface="Courier New"/>
                <a:cs typeface="Courier New"/>
              </a:rPr>
              <a:t>()  # resets state</a:t>
            </a:r>
          </a:p>
          <a:p>
            <a:pPr marL="0" indent="0">
              <a:buNone/>
            </a:pPr>
            <a:endParaRPr lang="en-US" b="1" dirty="0">
              <a:latin typeface="Courier New"/>
              <a:cs typeface="Courier New"/>
            </a:endParaRPr>
          </a:p>
        </p:txBody>
      </p:sp>
      <p:sp>
        <p:nvSpPr>
          <p:cNvPr id="4" name="TextBox 3"/>
          <p:cNvSpPr txBox="1"/>
          <p:nvPr>
            <p:custDataLst>
              <p:tags r:id="rId2"/>
            </p:custDataLst>
          </p:nvPr>
        </p:nvSpPr>
        <p:spPr>
          <a:xfrm>
            <a:off x="6477000" y="3620869"/>
            <a:ext cx="2209800" cy="707886"/>
          </a:xfrm>
          <a:prstGeom prst="rect">
            <a:avLst/>
          </a:prstGeom>
          <a:noFill/>
        </p:spPr>
        <p:txBody>
          <a:bodyPr wrap="square" rtlCol="0">
            <a:spAutoFit/>
          </a:bodyPr>
          <a:lstStyle/>
          <a:p>
            <a:r>
              <a:rPr lang="en-US" sz="2000">
                <a:solidFill>
                  <a:schemeClr val="accent2"/>
                </a:solidFill>
              </a:rPr>
              <a:t>Incrementally modify the figure.</a:t>
            </a:r>
          </a:p>
        </p:txBody>
      </p:sp>
      <p:sp>
        <p:nvSpPr>
          <p:cNvPr id="5" name="Right Brace 4"/>
          <p:cNvSpPr/>
          <p:nvPr>
            <p:custDataLst>
              <p:tags r:id="rId3"/>
            </p:custDataLst>
          </p:nvPr>
        </p:nvSpPr>
        <p:spPr>
          <a:xfrm>
            <a:off x="5943600" y="2667000"/>
            <a:ext cx="457200" cy="2514600"/>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custDataLst>
              <p:tags r:id="rId4"/>
            </p:custDataLst>
          </p:nvPr>
        </p:nvSpPr>
        <p:spPr>
          <a:xfrm>
            <a:off x="6468201" y="5640771"/>
            <a:ext cx="2971800" cy="400110"/>
          </a:xfrm>
          <a:prstGeom prst="rect">
            <a:avLst/>
          </a:prstGeom>
          <a:noFill/>
        </p:spPr>
        <p:txBody>
          <a:bodyPr wrap="square" rtlCol="0">
            <a:spAutoFit/>
          </a:bodyPr>
          <a:lstStyle/>
          <a:p>
            <a:r>
              <a:rPr lang="en-US" sz="2000" dirty="0">
                <a:solidFill>
                  <a:schemeClr val="accent2"/>
                </a:solidFill>
              </a:rPr>
              <a:t>Display plot</a:t>
            </a:r>
          </a:p>
        </p:txBody>
      </p:sp>
      <p:sp>
        <p:nvSpPr>
          <p:cNvPr id="7" name="Right Brace 6"/>
          <p:cNvSpPr/>
          <p:nvPr>
            <p:custDataLst>
              <p:tags r:id="rId5"/>
            </p:custDataLst>
          </p:nvPr>
        </p:nvSpPr>
        <p:spPr>
          <a:xfrm>
            <a:off x="5943600" y="5638464"/>
            <a:ext cx="457200" cy="451891"/>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custDataLst>
              <p:tags r:id="rId6"/>
            </p:custDataLst>
          </p:nvPr>
        </p:nvSpPr>
        <p:spPr>
          <a:xfrm>
            <a:off x="5925340" y="5257632"/>
            <a:ext cx="457200" cy="304800"/>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custDataLst>
              <p:tags r:id="rId7"/>
            </p:custDataLst>
          </p:nvPr>
        </p:nvSpPr>
        <p:spPr>
          <a:xfrm>
            <a:off x="6445624" y="5248481"/>
            <a:ext cx="2895600" cy="400110"/>
          </a:xfrm>
          <a:prstGeom prst="rect">
            <a:avLst/>
          </a:prstGeom>
          <a:noFill/>
        </p:spPr>
        <p:txBody>
          <a:bodyPr wrap="square" rtlCol="0">
            <a:spAutoFit/>
          </a:bodyPr>
          <a:lstStyle/>
          <a:p>
            <a:r>
              <a:rPr lang="en-US" sz="2000">
                <a:solidFill>
                  <a:schemeClr val="accent2"/>
                </a:solidFill>
              </a:rPr>
              <a:t>Save your figure to a file</a:t>
            </a:r>
          </a:p>
        </p:txBody>
      </p:sp>
      <p:sp>
        <p:nvSpPr>
          <p:cNvPr id="2" name="Slide Number Placeholder 1"/>
          <p:cNvSpPr>
            <a:spLocks noGrp="1"/>
          </p:cNvSpPr>
          <p:nvPr>
            <p:ph type="sldNum" sz="quarter" idx="12"/>
            <p:custDataLst>
              <p:tags r:id="rId8"/>
            </p:custDataLst>
          </p:nvPr>
        </p:nvSpPr>
        <p:spPr/>
        <p:txBody>
          <a:bodyPr/>
          <a:lstStyle/>
          <a:p>
            <a:fld id="{788CE558-C476-4373-B415-9E6F3874DDF1}" type="slidenum">
              <a:rPr lang="en-US" smtClean="0"/>
              <a:t>4</a:t>
            </a:fld>
            <a:endParaRPr lang="en-US"/>
          </a:p>
        </p:txBody>
      </p:sp>
      <p:sp>
        <p:nvSpPr>
          <p:cNvPr id="10" name="TextBox 9"/>
          <p:cNvSpPr txBox="1"/>
          <p:nvPr/>
        </p:nvSpPr>
        <p:spPr>
          <a:xfrm>
            <a:off x="1752600" y="6324600"/>
            <a:ext cx="5492914" cy="400110"/>
          </a:xfrm>
          <a:prstGeom prst="rect">
            <a:avLst/>
          </a:prstGeom>
          <a:noFill/>
        </p:spPr>
        <p:txBody>
          <a:bodyPr wrap="none" rtlCol="0">
            <a:spAutoFit/>
          </a:bodyPr>
          <a:lstStyle/>
          <a:p>
            <a:r>
              <a:rPr lang="en-US" sz="2000" dirty="0">
                <a:solidFill>
                  <a:srgbClr val="FF0000"/>
                </a:solidFill>
              </a:rPr>
              <a:t>Call </a:t>
            </a:r>
            <a:r>
              <a:rPr lang="en-US" sz="2000" dirty="0" err="1">
                <a:solidFill>
                  <a:srgbClr val="FF0000"/>
                </a:solidFill>
                <a:latin typeface="Courier New" panose="02070309020205020404" pitchFamily="49" charset="0"/>
                <a:cs typeface="Courier New" panose="02070309020205020404" pitchFamily="49" charset="0"/>
              </a:rPr>
              <a:t>savefig</a:t>
            </a:r>
            <a:r>
              <a:rPr lang="en-US" sz="2000" dirty="0">
                <a:solidFill>
                  <a:srgbClr val="FF0000"/>
                </a:solidFill>
              </a:rPr>
              <a:t> before </a:t>
            </a:r>
            <a:r>
              <a:rPr lang="en-US" sz="2000" dirty="0">
                <a:solidFill>
                  <a:srgbClr val="FF0000"/>
                </a:solidFill>
                <a:latin typeface="Courier New" panose="02070309020205020404" pitchFamily="49" charset="0"/>
                <a:cs typeface="Courier New" panose="02070309020205020404" pitchFamily="49" charset="0"/>
              </a:rPr>
              <a:t>show</a:t>
            </a:r>
            <a:r>
              <a:rPr lang="en-US" sz="2000" dirty="0">
                <a:solidFill>
                  <a:srgbClr val="FF0000"/>
                </a:solidFill>
              </a:rPr>
              <a:t>, </a:t>
            </a:r>
            <a:r>
              <a:rPr lang="en-US" sz="2000" dirty="0">
                <a:solidFill>
                  <a:srgbClr val="FF0000"/>
                </a:solidFill>
                <a:latin typeface="Courier New" panose="02070309020205020404" pitchFamily="49" charset="0"/>
                <a:cs typeface="Courier New" panose="02070309020205020404" pitchFamily="49" charset="0"/>
              </a:rPr>
              <a:t>show</a:t>
            </a:r>
            <a:r>
              <a:rPr lang="en-US" sz="2000" dirty="0">
                <a:solidFill>
                  <a:srgbClr val="FF0000"/>
                </a:solidFill>
              </a:rPr>
              <a:t> clears the state</a:t>
            </a:r>
          </a:p>
        </p:txBody>
      </p:sp>
    </p:spTree>
    <p:extLst>
      <p:ext uri="{BB962C8B-B14F-4D97-AF65-F5344CB8AC3E}">
        <p14:creationId xmlns:p14="http://schemas.microsoft.com/office/powerpoint/2010/main" val="1506420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43.png"/>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228600" y="609600"/>
            <a:ext cx="8743555" cy="4495800"/>
          </a:xfrm>
          <a:prstGeom prst="rect">
            <a:avLst/>
          </a:prstGeom>
        </p:spPr>
      </p:pic>
      <p:sp>
        <p:nvSpPr>
          <p:cNvPr id="5" name="TextBox 4"/>
          <p:cNvSpPr txBox="1"/>
          <p:nvPr>
            <p:custDataLst>
              <p:tags r:id="rId2"/>
            </p:custDataLst>
          </p:nvPr>
        </p:nvSpPr>
        <p:spPr>
          <a:xfrm>
            <a:off x="609600" y="5715000"/>
            <a:ext cx="7315200" cy="646331"/>
          </a:xfrm>
          <a:prstGeom prst="rect">
            <a:avLst/>
          </a:prstGeom>
          <a:noFill/>
        </p:spPr>
        <p:txBody>
          <a:bodyPr wrap="square" rtlCol="0">
            <a:spAutoFit/>
          </a:bodyPr>
          <a:lstStyle/>
          <a:p>
            <a:r>
              <a:rPr lang="en-US" dirty="0">
                <a:solidFill>
                  <a:schemeClr val="accent2"/>
                </a:solidFill>
              </a:rPr>
              <a:t>We can group these options into functions as usual, but remember that they are operating on a global, hidden variable (the figure)</a:t>
            </a:r>
          </a:p>
        </p:txBody>
      </p:sp>
      <p:sp>
        <p:nvSpPr>
          <p:cNvPr id="2" name="Slide Number Placeholder 1"/>
          <p:cNvSpPr>
            <a:spLocks noGrp="1"/>
          </p:cNvSpPr>
          <p:nvPr>
            <p:ph type="sldNum" sz="quarter" idx="12"/>
            <p:custDataLst>
              <p:tags r:id="rId3"/>
            </p:custDataLst>
          </p:nvPr>
        </p:nvSpPr>
        <p:spPr/>
        <p:txBody>
          <a:bodyPr/>
          <a:lstStyle/>
          <a:p>
            <a:fld id="{788CE558-C476-4373-B415-9E6F3874DDF1}" type="slidenum">
              <a:rPr lang="en-US" smtClean="0"/>
              <a:t>5</a:t>
            </a:fld>
            <a:endParaRPr lang="en-US"/>
          </a:p>
        </p:txBody>
      </p:sp>
    </p:spTree>
    <p:extLst>
      <p:ext uri="{BB962C8B-B14F-4D97-AF65-F5344CB8AC3E}">
        <p14:creationId xmlns:p14="http://schemas.microsoft.com/office/powerpoint/2010/main" val="1401697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Visualization: Pros and Cons</a:t>
            </a:r>
          </a:p>
        </p:txBody>
      </p:sp>
      <p:sp>
        <p:nvSpPr>
          <p:cNvPr id="3" name="Content Placeholder 2"/>
          <p:cNvSpPr>
            <a:spLocks noGrp="1"/>
          </p:cNvSpPr>
          <p:nvPr>
            <p:ph idx="1"/>
          </p:nvPr>
        </p:nvSpPr>
        <p:spPr>
          <a:xfrm>
            <a:off x="457200" y="1417637"/>
            <a:ext cx="8229600" cy="639763"/>
          </a:xfrm>
        </p:spPr>
        <p:txBody>
          <a:bodyPr>
            <a:normAutofit/>
          </a:bodyPr>
          <a:lstStyle/>
          <a:p>
            <a:r>
              <a:rPr lang="en-US" dirty="0"/>
              <a:t>Visualizations can Mislead (</a:t>
            </a:r>
            <a:r>
              <a:rPr lang="en-US" dirty="0">
                <a:hlinkClick r:id="rId2"/>
              </a:rPr>
              <a:t>link</a:t>
            </a:r>
            <a:r>
              <a:rPr lang="en-US" dirty="0"/>
              <a:t>):</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788CE558-C476-4373-B415-9E6F3874DDF1}" type="slidenum">
              <a:rPr lang="en-US" smtClean="0"/>
              <a:t>6</a:t>
            </a:fld>
            <a:endParaRPr lang="en-US"/>
          </a:p>
        </p:txBody>
      </p:sp>
      <p:pic>
        <p:nvPicPr>
          <p:cNvPr id="6" name="Picture 5"/>
          <p:cNvPicPr>
            <a:picLocks noChangeAspect="1"/>
          </p:cNvPicPr>
          <p:nvPr/>
        </p:nvPicPr>
        <p:blipFill>
          <a:blip r:embed="rId3"/>
          <a:stretch>
            <a:fillRect/>
          </a:stretch>
        </p:blipFill>
        <p:spPr>
          <a:xfrm>
            <a:off x="1828800" y="2285999"/>
            <a:ext cx="5791200" cy="4218282"/>
          </a:xfrm>
          <a:prstGeom prst="rect">
            <a:avLst/>
          </a:prstGeom>
          <a:ln w="38100">
            <a:solidFill>
              <a:schemeClr val="accent2"/>
            </a:solidFill>
          </a:ln>
        </p:spPr>
      </p:pic>
    </p:spTree>
    <p:extLst>
      <p:ext uri="{BB962C8B-B14F-4D97-AF65-F5344CB8AC3E}">
        <p14:creationId xmlns:p14="http://schemas.microsoft.com/office/powerpoint/2010/main" val="3940966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133714" y="312751"/>
            <a:ext cx="8324486" cy="2062103"/>
          </a:xfrm>
          <a:prstGeom prst="rect">
            <a:avLst/>
          </a:prstGeom>
          <a:solidFill>
            <a:schemeClr val="bg1"/>
          </a:solidFill>
        </p:spPr>
        <p:txBody>
          <a:bodyPr wrap="square">
            <a:spAutoFit/>
          </a:bodyPr>
          <a:lstStyle/>
          <a:p>
            <a:pPr marL="457200" indent="-457200">
              <a:buFont typeface="Arial" charset="0"/>
              <a:buChar char="•"/>
            </a:pPr>
            <a:r>
              <a:rPr lang="en-US" sz="3200" dirty="0"/>
              <a:t>Visualizations can be powerful:</a:t>
            </a:r>
          </a:p>
          <a:p>
            <a:endParaRPr lang="en-US" sz="2400" dirty="0"/>
          </a:p>
          <a:p>
            <a:r>
              <a:rPr lang="en-US" sz="2400" dirty="0"/>
              <a:t>London cholera epidemic</a:t>
            </a:r>
          </a:p>
          <a:p>
            <a:r>
              <a:rPr lang="en-US" sz="2400" dirty="0"/>
              <a:t>Map by Dr. John Snow</a:t>
            </a:r>
          </a:p>
          <a:p>
            <a:r>
              <a:rPr lang="en-US" sz="2400" dirty="0"/>
              <a:t>1854</a:t>
            </a:r>
          </a:p>
        </p:txBody>
      </p:sp>
      <p:sp>
        <p:nvSpPr>
          <p:cNvPr id="4" name="Slide Number Placeholder 3"/>
          <p:cNvSpPr>
            <a:spLocks noGrp="1"/>
          </p:cNvSpPr>
          <p:nvPr>
            <p:ph type="sldNum" sz="quarter" idx="12"/>
            <p:custDataLst>
              <p:tags r:id="rId2"/>
            </p:custDataLst>
          </p:nvPr>
        </p:nvSpPr>
        <p:spPr/>
        <p:txBody>
          <a:bodyPr/>
          <a:lstStyle/>
          <a:p>
            <a:fld id="{788CE558-C476-4373-B415-9E6F3874DDF1}" type="slidenum">
              <a:rPr lang="en-US" smtClean="0"/>
              <a:t>7</a:t>
            </a:fld>
            <a:endParaRPr lang="en-US"/>
          </a:p>
        </p:txBody>
      </p:sp>
      <p:pic>
        <p:nvPicPr>
          <p:cNvPr id="2" name="Picture 1"/>
          <p:cNvPicPr>
            <a:picLocks noChangeAspect="1"/>
          </p:cNvPicPr>
          <p:nvPr/>
        </p:nvPicPr>
        <p:blipFill>
          <a:blip r:embed="rId5"/>
          <a:stretch>
            <a:fillRect/>
          </a:stretch>
        </p:blipFill>
        <p:spPr>
          <a:xfrm>
            <a:off x="133714" y="2362200"/>
            <a:ext cx="3830726" cy="3646613"/>
          </a:xfrm>
          <a:prstGeom prst="rect">
            <a:avLst/>
          </a:prstGeom>
        </p:spPr>
      </p:pic>
      <p:pic>
        <p:nvPicPr>
          <p:cNvPr id="3" name="Picture 2"/>
          <p:cNvPicPr>
            <a:picLocks noChangeAspect="1"/>
          </p:cNvPicPr>
          <p:nvPr/>
        </p:nvPicPr>
        <p:blipFill>
          <a:blip r:embed="rId6"/>
          <a:stretch>
            <a:fillRect/>
          </a:stretch>
        </p:blipFill>
        <p:spPr>
          <a:xfrm>
            <a:off x="3554089" y="1137536"/>
            <a:ext cx="5314462" cy="3272590"/>
          </a:xfrm>
          <a:prstGeom prst="rect">
            <a:avLst/>
          </a:prstGeom>
          <a:ln w="41275">
            <a:solidFill>
              <a:schemeClr val="accent2"/>
            </a:solidFill>
          </a:ln>
        </p:spPr>
      </p:pic>
      <p:pic>
        <p:nvPicPr>
          <p:cNvPr id="6" name="Picture 5"/>
          <p:cNvPicPr>
            <a:picLocks noChangeAspect="1"/>
          </p:cNvPicPr>
          <p:nvPr/>
        </p:nvPicPr>
        <p:blipFill>
          <a:blip r:embed="rId7"/>
          <a:stretch>
            <a:fillRect/>
          </a:stretch>
        </p:blipFill>
        <p:spPr>
          <a:xfrm>
            <a:off x="5717435" y="3725094"/>
            <a:ext cx="1891932" cy="2813818"/>
          </a:xfrm>
          <a:prstGeom prst="rect">
            <a:avLst/>
          </a:prstGeom>
        </p:spPr>
      </p:pic>
    </p:spTree>
    <p:extLst>
      <p:ext uri="{BB962C8B-B14F-4D97-AF65-F5344CB8AC3E}">
        <p14:creationId xmlns:p14="http://schemas.microsoft.com/office/powerpoint/2010/main" val="3413173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p:txBody>
          <a:bodyPr>
            <a:normAutofit fontScale="90000"/>
          </a:bodyPr>
          <a:lstStyle/>
          <a:p>
            <a:r>
              <a:rPr lang="en-US" dirty="0"/>
              <a:t>Napoleon’s Russian Campaign of 1812</a:t>
            </a:r>
          </a:p>
        </p:txBody>
      </p:sp>
      <p:sp>
        <p:nvSpPr>
          <p:cNvPr id="5" name="Content Placeholder 4"/>
          <p:cNvSpPr>
            <a:spLocks noGrp="1"/>
          </p:cNvSpPr>
          <p:nvPr>
            <p:ph idx="1"/>
            <p:custDataLst>
              <p:tags r:id="rId2"/>
            </p:custDataLst>
          </p:nvPr>
        </p:nvSpPr>
        <p:spPr/>
        <p:txBody>
          <a:bodyPr/>
          <a:lstStyle/>
          <a:p>
            <a:pPr marL="0" indent="0">
              <a:buNone/>
            </a:pPr>
            <a:r>
              <a:rPr lang="en-US" dirty="0"/>
              <a:t>Graphic by Charles Joseph </a:t>
            </a:r>
            <a:r>
              <a:rPr lang="en-US" dirty="0" err="1"/>
              <a:t>Minard</a:t>
            </a:r>
            <a:endParaRPr lang="en-US" dirty="0"/>
          </a:p>
        </p:txBody>
      </p:sp>
      <p:pic>
        <p:nvPicPr>
          <p:cNvPr id="6146" name="Picture 2" descr="http://www.edwardtufte.com/tufte/graphics/minard_lg.gif"/>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9318" y="2247900"/>
            <a:ext cx="9525000" cy="46101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custDataLst>
              <p:tags r:id="rId4"/>
            </p:custDataLst>
          </p:nvPr>
        </p:nvSpPr>
        <p:spPr/>
        <p:txBody>
          <a:bodyPr/>
          <a:lstStyle/>
          <a:p>
            <a:fld id="{788CE558-C476-4373-B415-9E6F3874DDF1}" type="slidenum">
              <a:rPr lang="en-US" smtClean="0"/>
              <a:t>8</a:t>
            </a:fld>
            <a:endParaRPr lang="en-US"/>
          </a:p>
        </p:txBody>
      </p:sp>
    </p:spTree>
    <p:extLst>
      <p:ext uri="{BB962C8B-B14F-4D97-AF65-F5344CB8AC3E}">
        <p14:creationId xmlns:p14="http://schemas.microsoft.com/office/powerpoint/2010/main" val="15012334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29180</TotalTime>
  <Words>472</Words>
  <Application>Microsoft Macintosh PowerPoint</Application>
  <PresentationFormat>On-screen Show (4:3)</PresentationFormat>
  <Paragraphs>74</Paragraphs>
  <Slides>8</Slides>
  <Notes>2</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Courier New</vt:lpstr>
      <vt:lpstr>Office Theme</vt:lpstr>
      <vt:lpstr>Visualization</vt:lpstr>
      <vt:lpstr>matplotlib</vt:lpstr>
      <vt:lpstr>Plot</vt:lpstr>
      <vt:lpstr>PowerPoint Presentation</vt:lpstr>
      <vt:lpstr>PowerPoint Presentation</vt:lpstr>
      <vt:lpstr>Visualization: Pros and Cons</vt:lpstr>
      <vt:lpstr>PowerPoint Presentation</vt:lpstr>
      <vt:lpstr>Napoleon’s Russian Campaign of 1812</vt:lpstr>
    </vt:vector>
  </TitlesOfParts>
  <Company>UW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 Ernst</dc:creator>
  <cp:lastModifiedBy>Andrew Fitz Gibbon</cp:lastModifiedBy>
  <cp:revision>648</cp:revision>
  <cp:lastPrinted>2012-07-23T05:21:44Z</cp:lastPrinted>
  <dcterms:created xsi:type="dcterms:W3CDTF">2012-06-20T04:14:54Z</dcterms:created>
  <dcterms:modified xsi:type="dcterms:W3CDTF">2022-02-23T22:53:26Z</dcterms:modified>
</cp:coreProperties>
</file>