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79" r:id="rId4"/>
    <p:sldId id="286" r:id="rId5"/>
    <p:sldId id="276" r:id="rId6"/>
    <p:sldId id="282" r:id="rId7"/>
    <p:sldId id="259" r:id="rId8"/>
    <p:sldId id="287" r:id="rId9"/>
    <p:sldId id="288" r:id="rId10"/>
    <p:sldId id="289" r:id="rId11"/>
    <p:sldId id="290" r:id="rId12"/>
    <p:sldId id="291" r:id="rId13"/>
    <p:sldId id="292" r:id="rId14"/>
    <p:sldId id="260" r:id="rId15"/>
    <p:sldId id="302" r:id="rId16"/>
    <p:sldId id="303" r:id="rId17"/>
    <p:sldId id="297" r:id="rId18"/>
    <p:sldId id="298" r:id="rId19"/>
    <p:sldId id="315" r:id="rId20"/>
    <p:sldId id="317" r:id="rId21"/>
    <p:sldId id="304" r:id="rId22"/>
    <p:sldId id="295" r:id="rId23"/>
    <p:sldId id="316" r:id="rId24"/>
    <p:sldId id="294" r:id="rId25"/>
    <p:sldId id="305" r:id="rId26"/>
    <p:sldId id="306" r:id="rId27"/>
    <p:sldId id="307" r:id="rId28"/>
    <p:sldId id="271" r:id="rId29"/>
    <p:sldId id="310" r:id="rId30"/>
    <p:sldId id="309" r:id="rId31"/>
    <p:sldId id="311" r:id="rId32"/>
    <p:sldId id="312" r:id="rId33"/>
    <p:sldId id="261" r:id="rId34"/>
    <p:sldId id="274" r:id="rId35"/>
    <p:sldId id="265" r:id="rId36"/>
    <p:sldId id="273" r:id="rId37"/>
    <p:sldId id="266" r:id="rId38"/>
    <p:sldId id="313" r:id="rId39"/>
    <p:sldId id="314" r:id="rId40"/>
  </p:sldIdLst>
  <p:sldSz cx="9144000" cy="6858000" type="screen4x3"/>
  <p:notesSz cx="7010400" cy="92964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8"/>
    <p:restoredTop sz="77411"/>
  </p:normalViewPr>
  <p:slideViewPr>
    <p:cSldViewPr>
      <p:cViewPr varScale="1">
        <p:scale>
          <a:sx n="153" d="100"/>
          <a:sy n="153" d="100"/>
        </p:scale>
        <p:origin x="291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0C91BA-0271-474B-8D73-F154A17DEBC0}" type="datetimeFigureOut">
              <a:rPr lang="en-US" smtClean="0"/>
              <a:t>2/11/22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83875D-A9CC-4250-8103-1F3A1549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2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98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to finish in 20 mins (3:50)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0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mins (5 minute work + 5 minute demo)?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49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60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US" altLang="zh-CN" dirty="0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59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01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4 mins remaining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92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1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71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billion dollar lost in Ariane 5 rocket incident</a:t>
            </a:r>
          </a:p>
          <a:p>
            <a:endParaRPr lang="en-US" dirty="0"/>
          </a:p>
          <a:p>
            <a:r>
              <a:rPr lang="en-US" dirty="0"/>
              <a:t>Overdosed 6 people in radiation 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13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0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31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78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8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59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06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4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A70A-5C8C-4F19-AAC9-492F8AB6B237}" type="datetime1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2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743B-086E-45C2-947F-D1DE2B0DB574}" type="datetime1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5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3931-670F-4E3D-9DC3-EDD2400DAEBD}" type="datetime1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6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972F-47D4-42D0-B2F6-C1879D2C30E5}" type="datetime1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6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16C3-B60C-4C48-B379-CBC3DB8FA912}" type="datetime1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5731-049A-4746-A311-0312CC25EBA3}" type="datetime1">
              <a:rPr lang="en-US" smtClean="0"/>
              <a:t>2/11/22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1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FB16-409C-4EC4-B910-D69DB274D8E5}" type="datetime1">
              <a:rPr lang="en-US" smtClean="0"/>
              <a:t>2/11/22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5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33A3-69B3-4431-B7EF-DC0D323F25AD}" type="datetime1">
              <a:rPr lang="en-US" smtClean="0"/>
              <a:t>2/11/22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634-FC8A-41A8-8EFA-93002F69F22A}" type="datetime1">
              <a:rPr lang="en-US" smtClean="0"/>
              <a:t>2/11/22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9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90E3-FC0A-44A0-A397-00B6702D6F8E}" type="datetime1">
              <a:rPr lang="en-US" smtClean="0"/>
              <a:t>2/11/22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7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5D9C-DAAF-4C00-94BE-A7A16B1D4382}" type="datetime1">
              <a:rPr lang="en-US" smtClean="0"/>
              <a:t>2/11/22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A1A9-C191-424B-B44F-9E787E3C2703}" type="datetime1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tags" Target="../tags/tag10.xml"/><Relationship Id="rId7" Type="http://schemas.openxmlformats.org/officeDocument/2006/relationships/hyperlink" Target="https://www.computer.org/csdl/mags/co/2017/11/mco2017110008.pdf" TargetMode="Externa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hyperlink" Target="https://hownot2code.com/2016/09/02/a-space-error-370-million-for-an-integer-overflow/" TargetMode="Externa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Andrew S. Fitz Gibbon</a:t>
            </a:r>
          </a:p>
          <a:p>
            <a:r>
              <a:rPr lang="en-US" dirty="0">
                <a:solidFill>
                  <a:schemeClr val="tx1"/>
                </a:solidFill>
              </a:rPr>
              <a:t>UW CSE 160</a:t>
            </a:r>
          </a:p>
          <a:p>
            <a:r>
              <a:rPr lang="en-US" dirty="0">
                <a:solidFill>
                  <a:schemeClr val="tx1"/>
                </a:solidFill>
              </a:rPr>
              <a:t>Winter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5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3787-7432-0743-AC0E-E65E2237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EA2D-26A3-A942-B7D0-C8BF7B01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An example test for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sum([1, 2, 3]) ==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0D499-87BD-1B4A-B1EF-1AE6157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D688C-C0FE-7242-9E30-6B09E6F2F9E8}"/>
              </a:ext>
            </a:extLst>
          </p:cNvPr>
          <p:cNvSpPr txBox="1"/>
          <p:nvPr/>
        </p:nvSpPr>
        <p:spPr>
          <a:xfrm>
            <a:off x="5181600" y="3962401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Expected output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4E2FC95-975B-8541-9A6D-CCACB6F450BB}"/>
              </a:ext>
            </a:extLst>
          </p:cNvPr>
          <p:cNvSpPr/>
          <p:nvPr/>
        </p:nvSpPr>
        <p:spPr>
          <a:xfrm rot="16200000">
            <a:off x="6118874" y="3406127"/>
            <a:ext cx="572511" cy="313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4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3787-7432-0743-AC0E-E65E2237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EA2D-26A3-A942-B7D0-C8BF7B01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An example test for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sum([1, 2, 3]) == 6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0D499-87BD-1B4A-B1EF-1AE6157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D688C-C0FE-7242-9E30-6B09E6F2F9E8}"/>
              </a:ext>
            </a:extLst>
          </p:cNvPr>
          <p:cNvSpPr txBox="1"/>
          <p:nvPr/>
        </p:nvSpPr>
        <p:spPr>
          <a:xfrm>
            <a:off x="914400" y="38862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Ask Python to do the check for 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A40596-ECB0-3A4F-838F-4F8BDD8BF9A1}"/>
              </a:ext>
            </a:extLst>
          </p:cNvPr>
          <p:cNvSpPr/>
          <p:nvPr/>
        </p:nvSpPr>
        <p:spPr>
          <a:xfrm>
            <a:off x="457200" y="5001161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assert True </a:t>
            </a:r>
            <a:r>
              <a:rPr lang="en-US" sz="2800" dirty="0"/>
              <a:t>does nothing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assert False </a:t>
            </a:r>
            <a:r>
              <a:rPr lang="en-US" sz="2800" dirty="0"/>
              <a:t>crashes the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and prints a message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CFD4909-1ED7-8F45-BD77-AC1B6A31DFD7}"/>
              </a:ext>
            </a:extLst>
          </p:cNvPr>
          <p:cNvSpPr/>
          <p:nvPr/>
        </p:nvSpPr>
        <p:spPr>
          <a:xfrm rot="16200000">
            <a:off x="1318274" y="3329926"/>
            <a:ext cx="572511" cy="313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9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3787-7432-0743-AC0E-E65E2237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EA2D-26A3-A942-B7D0-C8BF7B01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An example test for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sqrt(2) == 1.41421356237…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0D499-87BD-1B4A-B1EF-1AE6157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3C72C6-7BA5-784E-A568-72122FF90EC2}"/>
              </a:ext>
            </a:extLst>
          </p:cNvPr>
          <p:cNvSpPr/>
          <p:nvPr/>
        </p:nvSpPr>
        <p:spPr>
          <a:xfrm>
            <a:off x="457200" y="5001161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Is this a proper way to test this function?</a:t>
            </a:r>
          </a:p>
        </p:txBody>
      </p:sp>
    </p:spTree>
    <p:extLst>
      <p:ext uri="{BB962C8B-B14F-4D97-AF65-F5344CB8AC3E}">
        <p14:creationId xmlns:p14="http://schemas.microsoft.com/office/powerpoint/2010/main" val="870302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3787-7432-0743-AC0E-E65E2237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EA2D-26A3-A942-B7D0-C8BF7B01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An example test for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sqrt(2) == 1.41421356237…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math.abs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(sqrt(2) – 1.414) &lt; 0.001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0D499-87BD-1B4A-B1EF-1AE6157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13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83A47A-9C79-E94F-A15B-3775D957097F}"/>
              </a:ext>
            </a:extLst>
          </p:cNvPr>
          <p:cNvCxnSpPr>
            <a:cxnSpLocks/>
          </p:cNvCxnSpPr>
          <p:nvPr/>
        </p:nvCxnSpPr>
        <p:spPr>
          <a:xfrm>
            <a:off x="990600" y="2895600"/>
            <a:ext cx="7315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D2EBD5D-9DF0-0149-A625-F638F90063AE}"/>
              </a:ext>
            </a:extLst>
          </p:cNvPr>
          <p:cNvSpPr/>
          <p:nvPr/>
        </p:nvSpPr>
        <p:spPr>
          <a:xfrm>
            <a:off x="457200" y="5001161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Be careful about floating point comparison!</a:t>
            </a:r>
          </a:p>
        </p:txBody>
      </p:sp>
    </p:spTree>
    <p:extLst>
      <p:ext uri="{BB962C8B-B14F-4D97-AF65-F5344CB8AC3E}">
        <p14:creationId xmlns:p14="http://schemas.microsoft.com/office/powerpoint/2010/main" val="3594827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to write a good </a:t>
            </a:r>
            <a:r>
              <a:rPr lang="en-US" u="sng" dirty="0"/>
              <a:t>test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6002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/>
              <a:t>Test suite: a collection of test cases used to test a program</a:t>
            </a:r>
          </a:p>
          <a:p>
            <a:r>
              <a:rPr lang="en-US" dirty="0"/>
              <a:t>Property:</a:t>
            </a:r>
          </a:p>
          <a:p>
            <a:pPr lvl="1"/>
            <a:r>
              <a:rPr lang="en-US" dirty="0"/>
              <a:t>Good coverage of input space</a:t>
            </a:r>
          </a:p>
          <a:p>
            <a:pPr lvl="1"/>
            <a:r>
              <a:rPr lang="en-US" dirty="0"/>
              <a:t>Good coverage of code execution (not always know beforehand)</a:t>
            </a:r>
          </a:p>
          <a:p>
            <a:pPr lvl="1"/>
            <a:r>
              <a:rPr lang="en-US" dirty="0"/>
              <a:t>Address boundary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84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(input space coverage)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abs(a):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an integer a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if a &gt; 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a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–a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cs typeface="Courier New" panose="02070309020205020404" pitchFamily="49" charset="0"/>
              </a:rPr>
              <a:t>What are the possible categories of values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>
                <a:cs typeface="Courier New" panose="02070309020205020404" pitchFamily="49" charset="0"/>
              </a:rPr>
              <a:t> can take?</a:t>
            </a:r>
            <a:endParaRPr lang="en-US" sz="2400" dirty="0"/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&gt; 0, a &lt; 0, or a =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(code coverage)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abs(a):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an integer a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if a &gt; 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a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–a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cs typeface="Courier New" panose="02070309020205020404" pitchFamily="49" charset="0"/>
              </a:rPr>
              <a:t>What are the possible paths to go through this function?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33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(code coverage)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abs(a):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an integer a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 a &gt; 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 a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–a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abs(5) ==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66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(code coverage)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abs(a):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an integer a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 a &gt; 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a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 –a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abs(-2) ==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59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(code coverage)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abs(a):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an integer a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 a &gt; 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 a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 –a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abs(5) == 5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abs(-2) ==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3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to analyze data is powerful</a:t>
            </a:r>
          </a:p>
          <a:p>
            <a:r>
              <a:rPr lang="en-US" dirty="0"/>
              <a:t>It’s useless (or worse!) if the results are not correct</a:t>
            </a:r>
          </a:p>
          <a:p>
            <a:r>
              <a:rPr lang="en-US" b="1" dirty="0">
                <a:solidFill>
                  <a:srgbClr val="FF0000"/>
                </a:solidFill>
              </a:rPr>
              <a:t>Correctness is far more important than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68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(code coverage)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abs(a):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an integer a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 a &gt; 1: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 a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 –a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abs(5) == 5  # pass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abs(-2) == 2  # pass</a:t>
            </a:r>
          </a:p>
          <a:p>
            <a:pPr marL="0" indent="0">
              <a:buNone/>
            </a:pPr>
            <a:r>
              <a:rPr lang="en-US" sz="2000" dirty="0">
                <a:cs typeface="Courier New" panose="02070309020205020404" pitchFamily="49" charset="0"/>
              </a:rPr>
              <a:t>Still 100% code coverage, but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abs(1)</a:t>
            </a:r>
            <a:r>
              <a:rPr lang="en-US" sz="2000" dirty="0">
                <a:cs typeface="Courier New" panose="02070309020205020404" pitchFamily="49" charset="0"/>
              </a:rPr>
              <a:t> won't produce the right output!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57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(boundary cases)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abs(a):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an integer a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if a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a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–a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cs typeface="Courier New" panose="02070309020205020404" pitchFamily="49" charset="0"/>
              </a:rPr>
              <a:t>What are the possible boundary cases to test?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abs(0) ==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4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Coming up with good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Think about and test “corner cases”</a:t>
            </a:r>
          </a:p>
          <a:p>
            <a:pPr lvl="1"/>
            <a:r>
              <a:rPr lang="en-US" dirty="0"/>
              <a:t>Numbers:</a:t>
            </a:r>
          </a:p>
          <a:p>
            <a:pPr lvl="2"/>
            <a:r>
              <a:rPr lang="en-US" dirty="0" err="1"/>
              <a:t>int</a:t>
            </a:r>
            <a:r>
              <a:rPr lang="en-US" dirty="0"/>
              <a:t> vs. float values (remember not to test for equality with floats)</a:t>
            </a:r>
          </a:p>
          <a:p>
            <a:pPr lvl="2"/>
            <a:r>
              <a:rPr lang="en-US" dirty="0"/>
              <a:t>Zero</a:t>
            </a:r>
          </a:p>
          <a:p>
            <a:pPr lvl="2"/>
            <a:r>
              <a:rPr lang="en-US" dirty="0"/>
              <a:t>Negative values</a:t>
            </a:r>
          </a:p>
          <a:p>
            <a:pPr lvl="1"/>
            <a:r>
              <a:rPr lang="en-US" dirty="0"/>
              <a:t>Lists:</a:t>
            </a:r>
          </a:p>
          <a:p>
            <a:pPr lvl="2"/>
            <a:r>
              <a:rPr lang="en-US" dirty="0"/>
              <a:t>Empty list</a:t>
            </a:r>
          </a:p>
          <a:p>
            <a:pPr lvl="2"/>
            <a:r>
              <a:rPr lang="en-US" dirty="0"/>
              <a:t>Lists containing duplicate values (including all the same value)</a:t>
            </a:r>
          </a:p>
          <a:p>
            <a:pPr lvl="2"/>
            <a:r>
              <a:rPr lang="en-US" dirty="0"/>
              <a:t>Lists in ascending order/descending order</a:t>
            </a:r>
          </a:p>
          <a:p>
            <a:pPr lvl="2"/>
            <a:r>
              <a:rPr lang="en-US" dirty="0"/>
              <a:t>Mix of types in list (if specification does not rule out)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51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to write a good </a:t>
            </a:r>
            <a:r>
              <a:rPr lang="en-US" u="sng" dirty="0"/>
              <a:t>test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6002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/>
              <a:t>Test suite: a collection of test cases used to test a program</a:t>
            </a:r>
          </a:p>
          <a:p>
            <a:r>
              <a:rPr lang="en-US" dirty="0"/>
              <a:t>Property:</a:t>
            </a:r>
          </a:p>
          <a:p>
            <a:pPr lvl="1"/>
            <a:r>
              <a:rPr lang="en-US" dirty="0"/>
              <a:t>Good coverage of input space</a:t>
            </a:r>
          </a:p>
          <a:p>
            <a:pPr lvl="1"/>
            <a:r>
              <a:rPr lang="en-US" dirty="0"/>
              <a:t>Good coverage of code execution (not always know beforehand)</a:t>
            </a:r>
          </a:p>
          <a:p>
            <a:pPr lvl="1"/>
            <a:r>
              <a:rPr lang="en-US" dirty="0"/>
              <a:t>Address boundary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43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(discussion)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find_max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 list of integers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and returns the maximum value in the list. If the list is empty, return None.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5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Black box testing </a:t>
            </a:r>
            <a:r>
              <a:rPr lang="en-US" dirty="0"/>
              <a:t>- Choose test data </a:t>
            </a:r>
            <a:r>
              <a:rPr lang="en-US" b="1" i="1" dirty="0">
                <a:solidFill>
                  <a:srgbClr val="FF0000"/>
                </a:solidFill>
              </a:rPr>
              <a:t>without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looking at the implementation, just test behavior mentioned in the </a:t>
            </a:r>
            <a:r>
              <a:rPr lang="en-US" u="sng" dirty="0"/>
              <a:t>specification</a:t>
            </a:r>
            <a:r>
              <a:rPr lang="en-US" dirty="0"/>
              <a:t> (or doc-string)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b="1" dirty="0"/>
              <a:t>Glass box </a:t>
            </a:r>
            <a:r>
              <a:rPr lang="en-US" dirty="0"/>
              <a:t>(white box, clear box) </a:t>
            </a:r>
            <a:r>
              <a:rPr lang="en-US" b="1" dirty="0"/>
              <a:t>testing</a:t>
            </a:r>
            <a:r>
              <a:rPr lang="en-US" dirty="0"/>
              <a:t>  -Choose test data </a:t>
            </a:r>
            <a:r>
              <a:rPr lang="en-US" b="1" i="1" dirty="0">
                <a:solidFill>
                  <a:srgbClr val="FF0000"/>
                </a:solidFill>
              </a:rPr>
              <a:t>with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knowledge of the </a:t>
            </a:r>
            <a:r>
              <a:rPr lang="en-US" u="sng" dirty="0"/>
              <a:t>implementation</a:t>
            </a:r>
            <a:r>
              <a:rPr lang="en-US" dirty="0"/>
              <a:t>. Test that all paths through your code are exercised and correct. Examples: </a:t>
            </a:r>
          </a:p>
          <a:p>
            <a:pPr lvl="1"/>
            <a:r>
              <a:rPr lang="en-US" dirty="0"/>
              <a:t>If statement with several </a:t>
            </a:r>
            <a:r>
              <a:rPr lang="en-US" dirty="0" err="1"/>
              <a:t>elifs</a:t>
            </a:r>
            <a:r>
              <a:rPr lang="en-US" dirty="0"/>
              <a:t>, make sure your test cases will execute all branches</a:t>
            </a:r>
          </a:p>
          <a:p>
            <a:pPr lvl="1"/>
            <a:r>
              <a:rPr lang="en-US" dirty="0"/>
              <a:t>For loop, test if it is executed never, once, &gt;1, max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44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346D5-82AB-7543-B85B-46F6B5A1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F0A02-8203-CD48-B961-4A5F4AEA1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Regression testing</a:t>
            </a:r>
          </a:p>
          <a:p>
            <a:pPr lvl="1"/>
            <a:r>
              <a:rPr lang="en-US" dirty="0"/>
              <a:t>Whenever you found a bug (not from an existing test)</a:t>
            </a:r>
          </a:p>
          <a:p>
            <a:pPr lvl="2"/>
            <a:r>
              <a:rPr lang="en-US" dirty="0"/>
              <a:t>Add a new test case with the input that exposes the bug and the expected output to the test suite</a:t>
            </a:r>
          </a:p>
          <a:p>
            <a:pPr lvl="2"/>
            <a:r>
              <a:rPr lang="en-US" dirty="0"/>
              <a:t>Verify that the test suite fails</a:t>
            </a:r>
          </a:p>
          <a:p>
            <a:pPr lvl="2"/>
            <a:r>
              <a:rPr lang="en-US" dirty="0"/>
              <a:t>Fix the bug</a:t>
            </a:r>
          </a:p>
          <a:p>
            <a:pPr lvl="2"/>
            <a:r>
              <a:rPr lang="en-US" dirty="0"/>
              <a:t>Verify the fix</a:t>
            </a:r>
          </a:p>
          <a:p>
            <a:pPr lvl="1"/>
            <a:r>
              <a:rPr lang="en-US" dirty="0"/>
              <a:t>Do NOT remove tests- protect against reintroducing the same bug later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ABA5C-B76B-7D4C-BB8C-93F2D05C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92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When to write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56150"/>
          </a:xfrm>
        </p:spPr>
        <p:txBody>
          <a:bodyPr>
            <a:noAutofit/>
          </a:bodyPr>
          <a:lstStyle/>
          <a:p>
            <a:r>
              <a:rPr lang="en-US" sz="2000" dirty="0"/>
              <a:t>Two possibilities:</a:t>
            </a:r>
          </a:p>
          <a:p>
            <a:pPr lvl="1"/>
            <a:r>
              <a:rPr lang="en-US" sz="2000" dirty="0"/>
              <a:t>Write code first, then write tests</a:t>
            </a:r>
          </a:p>
          <a:p>
            <a:pPr lvl="1"/>
            <a:r>
              <a:rPr lang="en-US" sz="2000" dirty="0"/>
              <a:t>Write tests first, then write code</a:t>
            </a:r>
          </a:p>
          <a:p>
            <a:r>
              <a:rPr lang="en-US" sz="2000" dirty="0"/>
              <a:t>It’s best to </a:t>
            </a:r>
            <a:r>
              <a:rPr lang="en-US" sz="2000" dirty="0">
                <a:solidFill>
                  <a:srgbClr val="FF0000"/>
                </a:solidFill>
              </a:rPr>
              <a:t>write tests first</a:t>
            </a:r>
            <a:endParaRPr lang="en-US" sz="2000" dirty="0"/>
          </a:p>
          <a:p>
            <a:r>
              <a:rPr lang="en-US" sz="2000" dirty="0"/>
              <a:t>If you write the </a:t>
            </a:r>
            <a:r>
              <a:rPr lang="en-US" sz="2000" dirty="0">
                <a:solidFill>
                  <a:srgbClr val="FF0000"/>
                </a:solidFill>
              </a:rPr>
              <a:t>code first</a:t>
            </a:r>
            <a:r>
              <a:rPr lang="en-US" sz="2000" dirty="0"/>
              <a:t>, you remember the implementation while writing the tests (confirmation bias!)</a:t>
            </a:r>
          </a:p>
          <a:p>
            <a:pPr lvl="1"/>
            <a:r>
              <a:rPr lang="en-US" sz="2000" dirty="0"/>
              <a:t>You are likely to make the same mistakes that you made in the implementation (e.g. assuming that negative values would never be present in a list of numbers)</a:t>
            </a:r>
          </a:p>
          <a:p>
            <a:r>
              <a:rPr lang="en-US" sz="2000" dirty="0"/>
              <a:t>If you write the </a:t>
            </a:r>
            <a:r>
              <a:rPr lang="en-US" sz="2000" dirty="0">
                <a:solidFill>
                  <a:srgbClr val="FF0000"/>
                </a:solidFill>
              </a:rPr>
              <a:t>tests first</a:t>
            </a:r>
            <a:r>
              <a:rPr lang="en-US" sz="2000" dirty="0"/>
              <a:t>, you will think more about the </a:t>
            </a:r>
            <a:r>
              <a:rPr lang="en-US" sz="2000" u="sng" dirty="0"/>
              <a:t>functionality</a:t>
            </a:r>
            <a:r>
              <a:rPr lang="en-US" sz="2000" dirty="0"/>
              <a:t> than about a particular implementation</a:t>
            </a:r>
          </a:p>
          <a:p>
            <a:pPr lvl="1"/>
            <a:r>
              <a:rPr lang="en-US" sz="2000" dirty="0"/>
              <a:t>You might notice some aspect of behavior that you would have made a mistake about, some special case of input that you would have forgotten to handle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9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Where to write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At the </a:t>
            </a:r>
            <a:r>
              <a:rPr lang="en-US" b="1" dirty="0"/>
              <a:t>top level</a:t>
            </a:r>
            <a:r>
              <a:rPr lang="en-US" dirty="0"/>
              <a:t>:  is run every time you load your program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hypotenuse(a, b):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… body of hypotenuse …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assert hypotenuse(3, 4) == 5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assert hypotenuse(5, 12) == 13</a:t>
            </a: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In a </a:t>
            </a:r>
            <a:r>
              <a:rPr lang="en-US" b="1" dirty="0"/>
              <a:t>test function</a:t>
            </a:r>
            <a:r>
              <a:rPr lang="en-US" dirty="0"/>
              <a:t>:  is run when you invoke the function 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hypotenuse(a, b):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… body of hypotenuse …</a:t>
            </a:r>
          </a:p>
          <a:p>
            <a:pPr marL="457200" lvl="1" indent="0">
              <a:buNone/>
            </a:pP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test_hypotenuse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assert hypotenuse(3, 4) == 5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assert hypotenuse(5, 12) == 13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test_hypotenuse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54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5B71-6FAD-FD4A-8719-EE073439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83732-DF66-5547-8206-32298F262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Input types not described in the specification</a:t>
            </a:r>
          </a:p>
          <a:p>
            <a:pPr marL="0" indent="0">
              <a:buNone/>
            </a:pP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abs(a):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an </a:t>
            </a:r>
            <a:r>
              <a:rPr lang="en-US" sz="20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 of unnecessary tests:</a:t>
            </a:r>
          </a:p>
          <a:p>
            <a:pPr marL="0" indent="0">
              <a:buNone/>
            </a:pP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abs(0.01)</a:t>
            </a:r>
          </a:p>
          <a:p>
            <a:pPr marL="0" indent="0">
              <a:buNone/>
            </a:pP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abs('hi')</a:t>
            </a:r>
          </a:p>
          <a:p>
            <a:pPr marL="0" indent="0">
              <a:buNone/>
            </a:pP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abs([])</a:t>
            </a:r>
          </a:p>
          <a:p>
            <a:pPr marL="0" indent="0">
              <a:buNone/>
            </a:pPr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1BB3C-FA59-7348-B92B-3105906D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3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Famous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600200"/>
            <a:ext cx="5562600" cy="4525963"/>
          </a:xfrm>
        </p:spPr>
        <p:txBody>
          <a:bodyPr>
            <a:normAutofit/>
          </a:bodyPr>
          <a:lstStyle/>
          <a:p>
            <a:r>
              <a:rPr lang="en-US" dirty="0"/>
              <a:t>Ariane 5 rocket (1996)</a:t>
            </a:r>
          </a:p>
          <a:p>
            <a:pPr marL="871538" lvl="1" indent="-414338">
              <a:buFont typeface="Wingdings" charset="2"/>
              <a:buChar char="Ø"/>
            </a:pPr>
            <a:r>
              <a:rPr lang="en-US" dirty="0"/>
              <a:t>fault in the software in the inertial navigation system </a:t>
            </a:r>
            <a:r>
              <a:rPr lang="en-US" sz="2200" dirty="0"/>
              <a:t>(</a:t>
            </a:r>
            <a:r>
              <a:rPr lang="en-US" dirty="0">
                <a:hlinkClick r:id="rId6"/>
              </a:rPr>
              <a:t>link</a:t>
            </a:r>
            <a:r>
              <a:rPr lang="en-US" sz="2200" dirty="0"/>
              <a:t>)</a:t>
            </a:r>
          </a:p>
          <a:p>
            <a:pPr marL="871538" lvl="1" indent="-414338">
              <a:buFont typeface="Wingdings" charset="2"/>
              <a:buChar char="Ø"/>
            </a:pPr>
            <a:endParaRPr lang="en-US" dirty="0"/>
          </a:p>
          <a:p>
            <a:r>
              <a:rPr lang="en-US" dirty="0"/>
              <a:t>Therac-25 radiation therapy machine (1986/1987)</a:t>
            </a:r>
          </a:p>
          <a:p>
            <a:pPr marL="917575" lvl="1" indent="-460375">
              <a:buFont typeface="Wingdings" charset="2"/>
              <a:buChar char="Ø"/>
            </a:pPr>
            <a:r>
              <a:rPr lang="en-US" dirty="0"/>
              <a:t>Fatal overdose due to software bugs and no external controls (</a:t>
            </a:r>
            <a:r>
              <a:rPr lang="en-US" dirty="0">
                <a:hlinkClick r:id="rId7"/>
              </a:rPr>
              <a:t>link</a:t>
            </a:r>
            <a:r>
              <a:rPr lang="en-US" dirty="0"/>
              <a:t>)</a:t>
            </a:r>
          </a:p>
          <a:p>
            <a:pPr lvl="1"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1600200"/>
            <a:ext cx="2895600" cy="19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38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5B71-6FAD-FD4A-8719-EE073439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83732-DF66-5547-8206-32298F262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Function behaviors not described in the specification</a:t>
            </a:r>
          </a:p>
          <a:p>
            <a:pPr marL="0" indent="0">
              <a:buNone/>
            </a:pP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def roots(a, b, c):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"""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Returns a list of the two roots of ax**2 + bx + c = 0.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"""</a:t>
            </a:r>
          </a:p>
          <a:p>
            <a:pPr marL="0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None/>
            </a:pPr>
            <a:r>
              <a:rPr lang="en-US" sz="2400" dirty="0"/>
              <a:t>What is wrong with this test?</a:t>
            </a:r>
          </a:p>
          <a:p>
            <a:pPr marL="0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assert roots(1, 0, -1) == [-1, 1]</a:t>
            </a:r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b="1" dirty="0"/>
              <a:t>specification </a:t>
            </a:r>
            <a:r>
              <a:rPr lang="en-US" sz="2400" dirty="0"/>
              <a:t>did not imply that this should be the </a:t>
            </a:r>
            <a:r>
              <a:rPr lang="en-US" sz="2400" i="1" u="sng" dirty="0"/>
              <a:t>order</a:t>
            </a:r>
            <a:r>
              <a:rPr lang="en-US" sz="2400" dirty="0"/>
              <a:t> these two roots are returned.</a:t>
            </a:r>
          </a:p>
          <a:p>
            <a:pPr marL="0" indent="0"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1BB3C-FA59-7348-B92B-3105906D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0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5B71-6FAD-FD4A-8719-EE073439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83732-DF66-5547-8206-32298F262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Use the output of your function as the expected output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/>
              <a:t>A common </a:t>
            </a:r>
            <a:r>
              <a:rPr lang="en-US" sz="2800" b="1" dirty="0"/>
              <a:t>mistake</a:t>
            </a:r>
            <a:r>
              <a:rPr lang="en-US" sz="2800" dirty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Write the function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Make up test </a:t>
            </a:r>
            <a:r>
              <a:rPr lang="en-US" sz="2400" b="1" dirty="0"/>
              <a:t>inputs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Run the function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Use the result as the expected output – BAD!!</a:t>
            </a:r>
          </a:p>
          <a:p>
            <a:r>
              <a:rPr lang="en-US" sz="2800" dirty="0"/>
              <a:t>You didn’t write a full test: only half of a test!</a:t>
            </a:r>
          </a:p>
          <a:p>
            <a:pPr lvl="1"/>
            <a:r>
              <a:rPr lang="en-US" sz="2400" dirty="0"/>
              <a:t>Created the tests inputs, but not the expected output, so does not guarantee correctness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1BB3C-FA59-7348-B92B-3105906D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4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69A84-0578-1340-B95A-EDF38100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It's HARD to write good tests!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F7B38-21CB-2A42-B861-9D89D1D78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Requires:</a:t>
            </a:r>
          </a:p>
          <a:p>
            <a:pPr lvl="1"/>
            <a:r>
              <a:rPr lang="en-US" dirty="0"/>
              <a:t>Good understanding of specification and function behavior with different input</a:t>
            </a:r>
          </a:p>
          <a:p>
            <a:pPr lvl="1"/>
            <a:r>
              <a:rPr lang="en-US" dirty="0"/>
              <a:t>Overcoming confirmation bias (especially if you have already written the code)</a:t>
            </a:r>
          </a:p>
          <a:p>
            <a:pPr lvl="2"/>
            <a:r>
              <a:rPr lang="en-US" dirty="0"/>
              <a:t>Adopt an adversarial mindset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74FA4-61AD-F342-BC95-CAB67DC7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41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 assertions throughout your code</a:t>
            </a:r>
          </a:p>
          <a:p>
            <a:r>
              <a:rPr lang="en-US" dirty="0"/>
              <a:t>Documents what you think is true about your algorithm</a:t>
            </a:r>
          </a:p>
          <a:p>
            <a:pPr lvl="1"/>
            <a:r>
              <a:rPr lang="en-US" sz="2400" dirty="0"/>
              <a:t>E.g.,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assert 0 &lt;= index &lt;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mylist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400" dirty="0"/>
          </a:p>
          <a:p>
            <a:r>
              <a:rPr lang="en-US" dirty="0"/>
              <a:t>Let you know immediately when something goes wrong</a:t>
            </a:r>
          </a:p>
          <a:p>
            <a:pPr lvl="1"/>
            <a:r>
              <a:rPr lang="en-US" dirty="0"/>
              <a:t>The longer between a code mistake and the programmer noticing, the harder it is to debug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851911-C48C-8442-8F3A-9C4BCD5CF0E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u="sng" dirty="0"/>
              <a:t>Assertions</a:t>
            </a:r>
            <a:r>
              <a:rPr lang="en-US" dirty="0"/>
              <a:t> are not just for test cases</a:t>
            </a:r>
          </a:p>
        </p:txBody>
      </p:sp>
    </p:spTree>
    <p:extLst>
      <p:ext uri="{BB962C8B-B14F-4D97-AF65-F5344CB8AC3E}">
        <p14:creationId xmlns:p14="http://schemas.microsoft.com/office/powerpoint/2010/main" val="2880814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Assertions make debugging easier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Common, but unfortunate, course of events:</a:t>
            </a:r>
          </a:p>
          <a:p>
            <a:pPr lvl="1"/>
            <a:r>
              <a:rPr lang="en-US" dirty="0"/>
              <a:t>Code contains a mistake (incorrect assumption or algorithm)</a:t>
            </a:r>
          </a:p>
          <a:p>
            <a:pPr lvl="1"/>
            <a:r>
              <a:rPr lang="en-US" dirty="0"/>
              <a:t>Intermediate value (e.g., in local variable, or result of a function call) is incorrect</a:t>
            </a:r>
          </a:p>
          <a:p>
            <a:pPr lvl="1"/>
            <a:r>
              <a:rPr lang="en-US" dirty="0"/>
              <a:t>That value is used in other computations, or copied into other variables</a:t>
            </a:r>
          </a:p>
          <a:p>
            <a:pPr lvl="1"/>
            <a:r>
              <a:rPr lang="en-US" dirty="0"/>
              <a:t>Eventually, the user notices that the overall program produces a wrong result</a:t>
            </a:r>
          </a:p>
          <a:p>
            <a:pPr lvl="1"/>
            <a:r>
              <a:rPr lang="en-US" dirty="0"/>
              <a:t>Where is the mistake in the program?  It could be anywhere.</a:t>
            </a:r>
          </a:p>
          <a:p>
            <a:r>
              <a:rPr lang="en-US" dirty="0"/>
              <a:t>Suppose you had 10 assertions evenly distributed in your code</a:t>
            </a:r>
          </a:p>
          <a:p>
            <a:pPr lvl="1"/>
            <a:r>
              <a:rPr lang="en-US" dirty="0"/>
              <a:t>When one fails, you can localize the mistake to 1/10 of your code (the part between the last assertion that passes and the first one that fails)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2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Where to write assertions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Function entry</a:t>
            </a:r>
            <a:r>
              <a:rPr lang="en-US" dirty="0"/>
              <a:t>: are arguments of expected type/size/value/shape?</a:t>
            </a:r>
          </a:p>
          <a:p>
            <a:pPr lvl="1"/>
            <a:r>
              <a:rPr lang="en-US" dirty="0"/>
              <a:t>Place blame on the caller before the function fails</a:t>
            </a:r>
          </a:p>
          <a:p>
            <a:r>
              <a:rPr lang="en-US" b="1" dirty="0"/>
              <a:t>Function exit</a:t>
            </a:r>
            <a:r>
              <a:rPr lang="en-US" dirty="0"/>
              <a:t>: is result correct?</a:t>
            </a:r>
          </a:p>
          <a:p>
            <a:r>
              <a:rPr lang="en-US" dirty="0"/>
              <a:t>Places with tricky or interesting code</a:t>
            </a:r>
          </a:p>
          <a:p>
            <a:r>
              <a:rPr lang="en-US" dirty="0"/>
              <a:t>Assertions are ordinary statements; e.g., can appear within a loop: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n in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myNumbers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assert type(n) ==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or type(n) == float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8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Where </a:t>
            </a:r>
            <a:r>
              <a:rPr lang="en-US" i="1" dirty="0"/>
              <a:t>not</a:t>
            </a:r>
            <a:r>
              <a:rPr lang="en-US" dirty="0"/>
              <a:t> to write assertions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Don’t clutter the code</a:t>
            </a:r>
          </a:p>
          <a:p>
            <a:pPr lvl="1"/>
            <a:r>
              <a:rPr lang="en-US" dirty="0"/>
              <a:t>(Same rule as for comments)</a:t>
            </a:r>
          </a:p>
          <a:p>
            <a:r>
              <a:rPr lang="en-US" dirty="0"/>
              <a:t>Don’t write assertions that are certain to succeed</a:t>
            </a:r>
          </a:p>
          <a:p>
            <a:pPr lvl="1"/>
            <a:r>
              <a:rPr lang="en-US" dirty="0"/>
              <a:t>The existence of an assertion tells a programmer that it might possibly fail</a:t>
            </a:r>
          </a:p>
          <a:p>
            <a:pPr marL="857250" lvl="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a = 5</a:t>
            </a:r>
          </a:p>
          <a:p>
            <a:pPr marL="857250" lvl="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assert a == 5  # Not needed!</a:t>
            </a:r>
            <a:endParaRPr lang="en-US" dirty="0"/>
          </a:p>
          <a:p>
            <a:r>
              <a:rPr lang="en-US" dirty="0"/>
              <a:t>Don’t need to write an assertion if the following code would fail informatively:</a:t>
            </a:r>
          </a:p>
          <a:p>
            <a:pPr marL="857250" lvl="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assert type(name) ==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str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857250" lvl="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print("Hello, " + name)</a:t>
            </a:r>
          </a:p>
          <a:p>
            <a:r>
              <a:rPr lang="en-US" dirty="0"/>
              <a:t>Write assertions where they may be useful for debugging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91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to write assertions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Results of computations</a:t>
            </a:r>
          </a:p>
          <a:p>
            <a:r>
              <a:rPr lang="en-US" dirty="0"/>
              <a:t>Correctly-formed data structures</a:t>
            </a:r>
          </a:p>
          <a:p>
            <a:pPr marL="857250" lvl="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assert 0 &lt;= index &lt;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mylist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lvl="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(list1) ==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(list2)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87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Testing doesn't prove correctness, only increase confidence</a:t>
            </a:r>
          </a:p>
          <a:p>
            <a:r>
              <a:rPr lang="en-US" dirty="0"/>
              <a:t>Writing a good test suite is hard, but can use heuristics including:</a:t>
            </a:r>
          </a:p>
          <a:p>
            <a:pPr lvl="1"/>
            <a:r>
              <a:rPr lang="en-US" sz="2400" dirty="0"/>
              <a:t>Good coverage of input space</a:t>
            </a:r>
          </a:p>
          <a:p>
            <a:pPr lvl="1"/>
            <a:r>
              <a:rPr lang="en-US" sz="2400" dirty="0"/>
              <a:t>Good coverage of code execution (not always know beforehand)</a:t>
            </a:r>
          </a:p>
          <a:p>
            <a:pPr lvl="1"/>
            <a:r>
              <a:rPr lang="en-US" sz="2400" dirty="0"/>
              <a:t>Address boundary cases</a:t>
            </a:r>
          </a:p>
          <a:p>
            <a:r>
              <a:rPr lang="en-US" dirty="0"/>
              <a:t>Good tests help with debugging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67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Next step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Try adding more tests for your homework!</a:t>
            </a:r>
          </a:p>
          <a:p>
            <a:pPr lvl="1"/>
            <a:r>
              <a:rPr lang="en-US" dirty="0"/>
              <a:t>Only after you make sure you know what the function behavior should be, of course…</a:t>
            </a:r>
          </a:p>
          <a:p>
            <a:r>
              <a:rPr lang="en-US" dirty="0"/>
              <a:t>Add more tests for your final!</a:t>
            </a:r>
          </a:p>
          <a:p>
            <a:pPr lvl="1"/>
            <a:r>
              <a:rPr lang="en-US" dirty="0"/>
              <a:t>Our provided tests won't cover all cases- up to you to read the specification carefully and cover all grounds!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4</a:t>
            </a:fld>
            <a:endParaRPr lang="en-US"/>
          </a:p>
        </p:txBody>
      </p:sp>
      <p:pic>
        <p:nvPicPr>
          <p:cNvPr id="21" name="Picture 2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E26B386-EE63-4F48-9F4F-3A799A9398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1363664"/>
            <a:ext cx="6388100" cy="1473200"/>
          </a:xfrm>
          <a:prstGeom prst="rect">
            <a:avLst/>
          </a:prstGeom>
        </p:spPr>
      </p:pic>
      <p:pic>
        <p:nvPicPr>
          <p:cNvPr id="23" name="Picture 2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7DBCB1E-3F89-474F-A4EC-072370D78D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2979521"/>
            <a:ext cx="6045200" cy="1828800"/>
          </a:xfrm>
          <a:prstGeom prst="rect">
            <a:avLst/>
          </a:prstGeom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2D4F31F9-DCA4-6D40-BDE4-96157BC278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5303"/>
            <a:ext cx="4178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1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does not </a:t>
            </a:r>
            <a:r>
              <a:rPr lang="en-US" i="1" u="sng" dirty="0"/>
              <a:t>prove</a:t>
            </a:r>
            <a:r>
              <a:rPr lang="en-US" dirty="0"/>
              <a:t> correctness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i="1" dirty="0"/>
              <a:t>“Program testing can be used to show the presence of bugs, but never to show their absence!”</a:t>
            </a:r>
          </a:p>
          <a:p>
            <a:pPr marL="457200" lvl="1" indent="0">
              <a:buNone/>
            </a:pPr>
            <a:r>
              <a:rPr lang="en-US" dirty="0"/>
              <a:t>                                                                   </a:t>
            </a:r>
            <a:r>
              <a:rPr lang="en-US" sz="2000" dirty="0"/>
              <a:t>- </a:t>
            </a:r>
            <a:r>
              <a:rPr lang="en-US" sz="2000" dirty="0" err="1"/>
              <a:t>Edsger</a:t>
            </a:r>
            <a:r>
              <a:rPr lang="en-US" sz="2000" dirty="0"/>
              <a:t> </a:t>
            </a:r>
            <a:r>
              <a:rPr lang="en-US" sz="2000" dirty="0" err="1"/>
              <a:t>Dijkstra</a:t>
            </a:r>
            <a:endParaRPr lang="en-US" sz="2000" dirty="0"/>
          </a:p>
          <a:p>
            <a:endParaRPr lang="en-US" dirty="0"/>
          </a:p>
          <a:p>
            <a:r>
              <a:rPr lang="en-US" dirty="0"/>
              <a:t>Testing can only increase our confidence in program correctness.</a:t>
            </a:r>
          </a:p>
          <a:p>
            <a:r>
              <a:rPr lang="en-US" dirty="0"/>
              <a:t>Exhaustive testing (e.g., testing all possible inputs) is generally not possible</a:t>
            </a:r>
          </a:p>
          <a:p>
            <a:r>
              <a:rPr lang="en-US" dirty="0"/>
              <a:t>Instead, we must be smart about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5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≠ debugging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Testing</a:t>
            </a:r>
            <a:r>
              <a:rPr lang="en-US" dirty="0"/>
              <a:t>: determining </a:t>
            </a:r>
            <a:r>
              <a:rPr lang="en-US" dirty="0">
                <a:solidFill>
                  <a:srgbClr val="FF0000"/>
                </a:solidFill>
              </a:rPr>
              <a:t>whether</a:t>
            </a:r>
            <a:r>
              <a:rPr lang="en-US" dirty="0"/>
              <a:t> your program is correct</a:t>
            </a:r>
          </a:p>
          <a:p>
            <a:pPr lvl="1"/>
            <a:r>
              <a:rPr lang="en-US" dirty="0"/>
              <a:t>Doesn’t say </a:t>
            </a:r>
            <a:r>
              <a:rPr lang="en-US" dirty="0">
                <a:solidFill>
                  <a:srgbClr val="FF0000"/>
                </a:solidFill>
              </a:rPr>
              <a:t>where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how</a:t>
            </a:r>
            <a:r>
              <a:rPr lang="en-US" dirty="0"/>
              <a:t> your program is incorrect</a:t>
            </a:r>
          </a:p>
          <a:p>
            <a:r>
              <a:rPr lang="en-US" b="1" dirty="0"/>
              <a:t>Debugging</a:t>
            </a:r>
            <a:r>
              <a:rPr lang="en-US" dirty="0"/>
              <a:t>: locating the specific defect in your program, and fixing it</a:t>
            </a:r>
          </a:p>
          <a:p>
            <a:pPr marL="457200" lvl="1" indent="0">
              <a:buNone/>
            </a:pPr>
            <a:r>
              <a:rPr lang="en-US" dirty="0"/>
              <a:t>2 key ideas:</a:t>
            </a:r>
          </a:p>
          <a:p>
            <a:pPr lvl="1"/>
            <a:r>
              <a:rPr lang="en-US" dirty="0"/>
              <a:t>divide and conquer</a:t>
            </a:r>
          </a:p>
          <a:p>
            <a:pPr lvl="1"/>
            <a:r>
              <a:rPr lang="en-US" dirty="0"/>
              <a:t>the scientific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4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Different types of tests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a lot of different types of tests…</a:t>
            </a:r>
          </a:p>
          <a:p>
            <a:pPr lvl="1"/>
            <a:r>
              <a:rPr lang="en-US" dirty="0"/>
              <a:t>Unit tests</a:t>
            </a:r>
          </a:p>
          <a:p>
            <a:pPr lvl="1"/>
            <a:r>
              <a:rPr lang="en-US" dirty="0"/>
              <a:t>Component tests</a:t>
            </a:r>
          </a:p>
          <a:p>
            <a:pPr lvl="1"/>
            <a:r>
              <a:rPr lang="en-US" dirty="0"/>
              <a:t>Integration tests</a:t>
            </a:r>
          </a:p>
          <a:p>
            <a:pPr lvl="1"/>
            <a:r>
              <a:rPr lang="en-US" dirty="0"/>
              <a:t>Performance tests</a:t>
            </a:r>
          </a:p>
          <a:p>
            <a:pPr lvl="1"/>
            <a:r>
              <a:rPr lang="en-US" dirty="0"/>
              <a:t>Security tests</a:t>
            </a:r>
          </a:p>
          <a:p>
            <a:pPr lvl="1"/>
            <a:r>
              <a:rPr lang="en-US" dirty="0"/>
              <a:t>...</a:t>
            </a:r>
          </a:p>
          <a:p>
            <a:r>
              <a:rPr lang="en-US" dirty="0"/>
              <a:t>We will discuss unit testing- testing the output of individual functions/class/module is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1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3787-7432-0743-AC0E-E65E2237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EA2D-26A3-A942-B7D0-C8BF7B01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An example test for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[1, 2, 3]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6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0D499-87BD-1B4A-B1EF-1AE6157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D688C-C0FE-7242-9E30-6B09E6F2F9E8}"/>
              </a:ext>
            </a:extLst>
          </p:cNvPr>
          <p:cNvSpPr txBox="1"/>
          <p:nvPr/>
        </p:nvSpPr>
        <p:spPr>
          <a:xfrm>
            <a:off x="1504950" y="3962400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Call the function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4B020229-04CB-5A46-AD97-37203C0DF3B2}"/>
              </a:ext>
            </a:extLst>
          </p:cNvPr>
          <p:cNvSpPr/>
          <p:nvPr/>
        </p:nvSpPr>
        <p:spPr>
          <a:xfrm rot="16200000">
            <a:off x="2537474" y="3406126"/>
            <a:ext cx="572512" cy="313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3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3787-7432-0743-AC0E-E65E2237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EA2D-26A3-A942-B7D0-C8BF7B01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An example test for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sum(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 2, 3]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== 6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0D499-87BD-1B4A-B1EF-1AE6157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9</a:t>
            </a:fld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1CE11DBC-815A-7842-BBD8-96F26C961CE9}"/>
              </a:ext>
            </a:extLst>
          </p:cNvPr>
          <p:cNvSpPr/>
          <p:nvPr/>
        </p:nvSpPr>
        <p:spPr>
          <a:xfrm rot="16200000">
            <a:off x="3976614" y="3406126"/>
            <a:ext cx="572511" cy="313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D688C-C0FE-7242-9E30-6B09E6F2F9E8}"/>
              </a:ext>
            </a:extLst>
          </p:cNvPr>
          <p:cNvSpPr txBox="1"/>
          <p:nvPr/>
        </p:nvSpPr>
        <p:spPr>
          <a:xfrm>
            <a:off x="2819400" y="3998893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Input (sometimes called “test data”)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38A578-C8BE-724B-A677-97B50E132A3A}"/>
              </a:ext>
            </a:extLst>
          </p:cNvPr>
          <p:cNvSpPr/>
          <p:nvPr/>
        </p:nvSpPr>
        <p:spPr>
          <a:xfrm>
            <a:off x="457200" y="5001161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Courier New" pitchFamily="49" charset="0"/>
              </a:rPr>
              <a:t>Input should be simple, easy to calculate the expected output by hand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84466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5114</TotalTime>
  <Words>2239</Words>
  <Application>Microsoft Macintosh PowerPoint</Application>
  <PresentationFormat>On-screen Show (4:3)</PresentationFormat>
  <Paragraphs>364</Paragraphs>
  <Slides>39</Slides>
  <Notes>17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Courier New</vt:lpstr>
      <vt:lpstr>Wingdings</vt:lpstr>
      <vt:lpstr>Office Theme</vt:lpstr>
      <vt:lpstr>Testing</vt:lpstr>
      <vt:lpstr>Testing</vt:lpstr>
      <vt:lpstr>Famous examples</vt:lpstr>
      <vt:lpstr>More examples</vt:lpstr>
      <vt:lpstr>Testing does not prove correctness</vt:lpstr>
      <vt:lpstr>Testing ≠ debugging</vt:lpstr>
      <vt:lpstr>Different types of tests</vt:lpstr>
      <vt:lpstr>How to write a test</vt:lpstr>
      <vt:lpstr>How to write a test</vt:lpstr>
      <vt:lpstr>How to write a test</vt:lpstr>
      <vt:lpstr>How to write a test</vt:lpstr>
      <vt:lpstr>How to write a test</vt:lpstr>
      <vt:lpstr>How to write a test</vt:lpstr>
      <vt:lpstr>How to write a good test suite</vt:lpstr>
      <vt:lpstr>Example (input space coverage)</vt:lpstr>
      <vt:lpstr>Example (code coverage)</vt:lpstr>
      <vt:lpstr>Example (code coverage)</vt:lpstr>
      <vt:lpstr>Example (code coverage)</vt:lpstr>
      <vt:lpstr>Example (code coverage)</vt:lpstr>
      <vt:lpstr>Example (code coverage)</vt:lpstr>
      <vt:lpstr>Example (boundary cases)</vt:lpstr>
      <vt:lpstr>Coming up with good test cases</vt:lpstr>
      <vt:lpstr>How to write a good test suite</vt:lpstr>
      <vt:lpstr>Another example (discussion)</vt:lpstr>
      <vt:lpstr>Testing approaches</vt:lpstr>
      <vt:lpstr>Testing approaches</vt:lpstr>
      <vt:lpstr>When to write tests</vt:lpstr>
      <vt:lpstr>Where to write test cases</vt:lpstr>
      <vt:lpstr>What not to test</vt:lpstr>
      <vt:lpstr>What not to test</vt:lpstr>
      <vt:lpstr>What not to test</vt:lpstr>
      <vt:lpstr>It's HARD to write good tests!</vt:lpstr>
      <vt:lpstr>Assertions are not just for test cases</vt:lpstr>
      <vt:lpstr>Assertions make debugging easier</vt:lpstr>
      <vt:lpstr>Where to write assertions</vt:lpstr>
      <vt:lpstr>Where not to write assertions</vt:lpstr>
      <vt:lpstr>What to write assertions about</vt:lpstr>
      <vt:lpstr>Conclusion</vt:lpstr>
      <vt:lpstr>Next step 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Michael D Ernst</dc:creator>
  <cp:lastModifiedBy>Andrew Fitz Gibbon</cp:lastModifiedBy>
  <cp:revision>131</cp:revision>
  <cp:lastPrinted>2020-02-24T22:56:34Z</cp:lastPrinted>
  <dcterms:created xsi:type="dcterms:W3CDTF">2012-07-07T05:23:46Z</dcterms:created>
  <dcterms:modified xsi:type="dcterms:W3CDTF">2022-02-11T23:21:49Z</dcterms:modified>
</cp:coreProperties>
</file>