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5.xml" ContentType="application/vnd.openxmlformats-officedocument.presentationml.notesSlide+xml"/>
  <Override PartName="/ppt/tags/tag58.xml" ContentType="application/vnd.openxmlformats-officedocument.presentationml.tags+xml"/>
  <Override PartName="/ppt/notesSlides/notesSlide6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8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9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0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3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4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5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13" r:id="rId3"/>
    <p:sldId id="311" r:id="rId4"/>
    <p:sldId id="312" r:id="rId5"/>
    <p:sldId id="284" r:id="rId6"/>
    <p:sldId id="314" r:id="rId7"/>
    <p:sldId id="285" r:id="rId8"/>
    <p:sldId id="315" r:id="rId9"/>
    <p:sldId id="316" r:id="rId10"/>
    <p:sldId id="329" r:id="rId11"/>
    <p:sldId id="328" r:id="rId12"/>
    <p:sldId id="290" r:id="rId13"/>
    <p:sldId id="318" r:id="rId14"/>
    <p:sldId id="299" r:id="rId15"/>
    <p:sldId id="289" r:id="rId16"/>
    <p:sldId id="319" r:id="rId17"/>
    <p:sldId id="326" r:id="rId18"/>
    <p:sldId id="296" r:id="rId19"/>
    <p:sldId id="320" r:id="rId20"/>
    <p:sldId id="322" r:id="rId21"/>
    <p:sldId id="298" r:id="rId22"/>
    <p:sldId id="321" r:id="rId23"/>
    <p:sldId id="327" r:id="rId24"/>
    <p:sldId id="305" r:id="rId25"/>
    <p:sldId id="300" r:id="rId26"/>
    <p:sldId id="309" r:id="rId27"/>
    <p:sldId id="301" r:id="rId28"/>
    <p:sldId id="308" r:id="rId29"/>
    <p:sldId id="306" r:id="rId30"/>
    <p:sldId id="307" r:id="rId31"/>
    <p:sldId id="317" r:id="rId32"/>
    <p:sldId id="323" r:id="rId33"/>
    <p:sldId id="324" r:id="rId34"/>
    <p:sldId id="330" r:id="rId35"/>
  </p:sldIdLst>
  <p:sldSz cx="9144000" cy="6858000" type="screen4x3"/>
  <p:notesSz cx="7010400" cy="92964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82589" autoAdjust="0"/>
  </p:normalViewPr>
  <p:slideViewPr>
    <p:cSldViewPr>
      <p:cViewPr varScale="1">
        <p:scale>
          <a:sx n="163" d="100"/>
          <a:sy n="163" d="100"/>
        </p:scale>
        <p:origin x="252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2 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if people remember what</a:t>
            </a:r>
            <a:r>
              <a:rPr lang="en-US" baseline="0" dirty="0"/>
              <a:t> the </a:t>
            </a:r>
            <a:r>
              <a:rPr lang="en-US" dirty="0" err="1"/>
              <a:t>docstring</a:t>
            </a:r>
            <a:r>
              <a:rPr lang="en-US" baseline="0" dirty="0"/>
              <a:t> is called</a:t>
            </a:r>
          </a:p>
          <a:p>
            <a:endParaRPr lang="en-US" baseline="0" dirty="0"/>
          </a:p>
          <a:p>
            <a:r>
              <a:rPr lang="en-US" baseline="0" dirty="0"/>
              <a:t>Discuss how once a return is reached, the function is done and control returns to the location where it was called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9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if you leave them ALL out, you DO need to include one ":"</a:t>
            </a:r>
          </a:p>
          <a:p>
            <a:endParaRPr lang="en-US" dirty="0"/>
          </a:p>
          <a:p>
            <a:r>
              <a:rPr lang="en-US" dirty="0"/>
              <a:t>i.e.</a:t>
            </a:r>
            <a:r>
              <a:rPr lang="en-US" baseline="0" dirty="0"/>
              <a:t> </a:t>
            </a:r>
            <a:r>
              <a:rPr lang="en-US" baseline="0" dirty="0" err="1"/>
              <a:t>mylist</a:t>
            </a:r>
            <a:r>
              <a:rPr lang="en-US" baseline="0" dirty="0"/>
              <a:t>[:]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03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Answers on</a:t>
            </a:r>
            <a:r>
              <a:rPr lang="en-US" baseline="0" dirty="0"/>
              <a:t>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3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animation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8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&amp; LAST WORK - MIDDLE 2 ARE ERRORS</a:t>
            </a:r>
          </a:p>
          <a:p>
            <a:endParaRPr lang="en-US" dirty="0"/>
          </a:p>
          <a:p>
            <a:r>
              <a:rPr lang="en-US" dirty="0"/>
              <a:t>&gt;&gt;&gt; ["four", "score", "and", "seven", "years"][2]</a:t>
            </a:r>
          </a:p>
          <a:p>
            <a:r>
              <a:rPr lang="en-US" dirty="0"/>
              <a:t>'and'</a:t>
            </a:r>
          </a:p>
          <a:p>
            <a:r>
              <a:rPr lang="en-US" dirty="0"/>
              <a:t>&gt;&gt;&gt; ["four", "score", "and", "seven", "years"][0,2,3]</a:t>
            </a:r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"&lt;pyshell#81&gt;", line 1, in &lt;module&gt;</a:t>
            </a:r>
          </a:p>
          <a:p>
            <a:r>
              <a:rPr lang="en-US" dirty="0"/>
              <a:t>    ["four", "score", "and", "seven", "years"][0,2,3]</a:t>
            </a:r>
          </a:p>
          <a:p>
            <a:r>
              <a:rPr lang="en-US" dirty="0" err="1"/>
              <a:t>TypeError</a:t>
            </a:r>
            <a:r>
              <a:rPr lang="en-US" dirty="0"/>
              <a:t>: list indices must be integers, not tuple</a:t>
            </a:r>
          </a:p>
          <a:p>
            <a:r>
              <a:rPr lang="en-US" dirty="0"/>
              <a:t>&gt;&gt;&gt; ["four", "score", "and", "seven", "years"][[0,2,3]]</a:t>
            </a:r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"&lt;pyshell#82&gt;", line 1, in &lt;module&gt;</a:t>
            </a:r>
          </a:p>
          <a:p>
            <a:r>
              <a:rPr lang="en-US" dirty="0"/>
              <a:t>    ["four", "score", "and", "seven", "years"][[0,2,3]]</a:t>
            </a:r>
          </a:p>
          <a:p>
            <a:r>
              <a:rPr lang="en-US" dirty="0" err="1"/>
              <a:t>TypeError</a:t>
            </a:r>
            <a:r>
              <a:rPr lang="en-US" dirty="0"/>
              <a:t>: list indices must be integers, not list</a:t>
            </a:r>
          </a:p>
          <a:p>
            <a:r>
              <a:rPr lang="en-US" dirty="0"/>
              <a:t>&gt;&gt;&gt; [0,2,3][1]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&gt;&gt;&gt; ["four", "score", "and", "seven", "years"][[0,2,3][1]]</a:t>
            </a:r>
          </a:p>
          <a:p>
            <a:r>
              <a:rPr lang="en-US" dirty="0"/>
              <a:t>'and'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</a:t>
            </a:r>
          </a:p>
          <a:p>
            <a:r>
              <a:rPr lang="en-US" dirty="0"/>
              <a:t>- text at bottom re indexing</a:t>
            </a:r>
          </a:p>
          <a:p>
            <a:r>
              <a:rPr lang="en-US" dirty="0"/>
              <a:t>- followed by demo of numbered cells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 </a:t>
            </a:r>
            <a:r>
              <a:rPr lang="pt-BR" dirty="0" err="1"/>
              <a:t>animation</a:t>
            </a:r>
            <a:endParaRPr lang="pt-BR" dirty="0"/>
          </a:p>
          <a:p>
            <a:endParaRPr lang="pt-BR" dirty="0"/>
          </a:p>
          <a:p>
            <a:r>
              <a:rPr lang="pt-BR" dirty="0"/>
              <a:t>&gt;&gt;&gt; a = [ 3, 1, 2*2, 1, 10/2, 10-1 ]</a:t>
            </a:r>
          </a:p>
          <a:p>
            <a:endParaRPr lang="pt-BR" dirty="0"/>
          </a:p>
          <a:p>
            <a:r>
              <a:rPr lang="pt-BR" dirty="0"/>
              <a:t>&gt;&gt;&gt; a</a:t>
            </a:r>
          </a:p>
          <a:p>
            <a:r>
              <a:rPr lang="pt-BR" dirty="0"/>
              <a:t>[3, 1, 4, 1, 5, 9] &lt;-- </a:t>
            </a:r>
            <a:r>
              <a:rPr lang="pt-BR" dirty="0" err="1"/>
              <a:t>animation</a:t>
            </a:r>
            <a:endParaRPr lang="pt-BR" dirty="0"/>
          </a:p>
          <a:p>
            <a:endParaRPr lang="pt-BR" dirty="0"/>
          </a:p>
          <a:p>
            <a:r>
              <a:rPr lang="pt-BR" dirty="0"/>
              <a:t>&gt;&gt;&gt; b = [ 5, 3, 'hi' ]</a:t>
            </a:r>
          </a:p>
          <a:p>
            <a:endParaRPr lang="pt-BR" dirty="0"/>
          </a:p>
          <a:p>
            <a:r>
              <a:rPr lang="pt-BR" dirty="0"/>
              <a:t>&gt;&gt;&gt; b</a:t>
            </a:r>
          </a:p>
          <a:p>
            <a:r>
              <a:rPr lang="pt-BR" dirty="0"/>
              <a:t>[5, 3, 'hi']</a:t>
            </a:r>
          </a:p>
          <a:p>
            <a:endParaRPr lang="pt-BR" dirty="0"/>
          </a:p>
          <a:p>
            <a:r>
              <a:rPr lang="en-US" dirty="0"/>
              <a:t>&gt;&gt;&gt; c = [4, 'a', a]</a:t>
            </a:r>
          </a:p>
          <a:p>
            <a:r>
              <a:rPr lang="en-US" dirty="0"/>
              <a:t>&gt;&gt;&gt; c</a:t>
            </a:r>
          </a:p>
          <a:p>
            <a:r>
              <a:rPr lang="en-US" dirty="0"/>
              <a:t>[4, 'a', [3, 1, 4, 1, 5, 9]]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https://tinyurl.com/2vas3wvj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11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https://tinyurl.com/y2xde6en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12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don’t have to memorize these.  I’m just listing them to familiarize</a:t>
            </a:r>
            <a:r>
              <a:rPr lang="en-US" baseline="0" dirty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https://tinyurl.com/3fubybbu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7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animation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4" Type="http://schemas.openxmlformats.org/officeDocument/2006/relationships/hyperlink" Target="https://tinyurl.com/2vas3wvj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4" Type="http://schemas.openxmlformats.org/officeDocument/2006/relationships/hyperlink" Target="https://tinyurl.com/y2xde6en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2.xml"/><Relationship Id="rId9" Type="http://schemas.openxmlformats.org/officeDocument/2006/relationships/tags" Target="../tags/tag6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hyperlink" Target="https://tinyurl.com/y6oh9qk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3bdKA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Relationship Id="rId4" Type="http://schemas.openxmlformats.org/officeDocument/2006/relationships/hyperlink" Target="https://tinyurl.com/3fubybb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o8fxq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z2ktkhf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hyperlink" Target="https://tinyurl.com/5dme2skr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hyperlink" Target="https://tinyurl.com/yykqzgwn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hyperlink" Target="https://tinyurl.com/yy2d43kt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hyperlink" Target="https://tinyurl.com/rccvsf49" TargetMode="Externa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hyperlink" Target="https://tinyurl.com/2hpynxtu" TargetMode="Externa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6a34bpd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hyperlink" Target="https://tinyurl.com/y2cvczn6" TargetMode="Externa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hyperlink" Target="https://tinyurl.com/y2cvczn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notesSlide" Target="../notesSlides/notesSlide15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10" Type="http://schemas.openxmlformats.org/officeDocument/2006/relationships/tags" Target="../tags/tag144.xml"/><Relationship Id="rId4" Type="http://schemas.openxmlformats.org/officeDocument/2006/relationships/tags" Target="../tags/tag138.xml"/><Relationship Id="rId9" Type="http://schemas.openxmlformats.org/officeDocument/2006/relationships/tags" Target="../tags/tag14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7" Type="http://schemas.openxmlformats.org/officeDocument/2006/relationships/hyperlink" Target="https://tinyurl.com/y5sg98eo" TargetMode="Externa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hyperlink" Target="https://tinyurl.com/thb52x" TargetMode="Externa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hyperlink" Target="https://tinyurl.com/yylq9e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Andrew S.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  <a:b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>
                <a:solidFill>
                  <a:srgbClr val="00B050"/>
                </a:solidFill>
              </a:rPr>
              <a:t>What is printed by:   </a:t>
            </a:r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print(a[1:3])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1]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4,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096000" y="593939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2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What python code will print: 9 4 7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pt-BR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[2, 7, 3, 9, 4]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print(a[4], a[5], a[2])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a[-1], a[1])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print(a[4:6], a[2])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print(a[9], a[4], a[7])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a[5], a[1])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096000" y="593939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48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List Querying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Find/lookup in a list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>
                <a:cs typeface="Courier New" pitchFamily="49" charset="0"/>
              </a:rPr>
              <a:t>Returns True 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2"/>
            <a:r>
              <a:rPr lang="en-US" sz="2600" dirty="0"/>
              <a:t>Return the integer index in the list of the </a:t>
            </a:r>
            <a:br>
              <a:rPr lang="en-US" sz="2600" dirty="0"/>
            </a:br>
            <a:r>
              <a:rPr lang="en-US" sz="2600" i="1" dirty="0"/>
              <a:t>first 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.  </a:t>
            </a:r>
          </a:p>
          <a:p>
            <a:pPr lvl="2"/>
            <a:r>
              <a:rPr lang="en-US" sz="2600" dirty="0"/>
              <a:t>It is an error if there is no such item.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Querying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print(5 in a)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print(16 in a)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(16))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(16)) 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9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Modification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Insertion</a:t>
            </a:r>
          </a:p>
          <a:p>
            <a:r>
              <a:rPr lang="en-US" sz="2400" dirty="0"/>
              <a:t>Removal</a:t>
            </a:r>
          </a:p>
          <a:p>
            <a:r>
              <a:rPr lang="en-US" sz="2400" dirty="0"/>
              <a:t>Replacement</a:t>
            </a:r>
          </a:p>
          <a:p>
            <a:r>
              <a:rPr lang="en-US" sz="2400" dirty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inserting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dirty="0"/>
              <a:t> by appending all the items in the argument list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item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/>
              <a:t>before</a:t>
            </a:r>
            <a:r>
              <a:rPr lang="en-US" sz="2600" dirty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/>
              <a:t>.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							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Insertion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7, 8])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(3, 3.5)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0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What is printed by:   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3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3, 5]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[4, 6])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 6]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 list index out of range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0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item</a:t>
            </a:r>
          </a:p>
          <a:p>
            <a:pPr lvl="1"/>
            <a:r>
              <a:rPr lang="en-US" sz="2600" dirty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Notation from the Python Library Reference: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The square brackets around the parameter,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>
                <a:solidFill>
                  <a:schemeClr val="tx1"/>
                </a:solidFill>
              </a:rPr>
              <a:t>, means the argument is </a:t>
            </a:r>
            <a:r>
              <a:rPr lang="en-US" sz="1600" i="1" dirty="0">
                <a:solidFill>
                  <a:srgbClr val="FF0000"/>
                </a:solidFill>
              </a:rPr>
              <a:t>optional</a:t>
            </a:r>
            <a:r>
              <a:rPr lang="en-US" sz="1600" i="1" dirty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It does </a:t>
            </a:r>
            <a:r>
              <a:rPr lang="en-US" sz="1600" i="1" dirty="0">
                <a:solidFill>
                  <a:schemeClr val="tx1"/>
                </a:solidFill>
              </a:rPr>
              <a:t>not</a:t>
            </a:r>
            <a:r>
              <a:rPr lang="en-US" sz="1600" dirty="0">
                <a:solidFill>
                  <a:schemeClr val="tx1"/>
                </a:solidFill>
              </a:rPr>
              <a:t> mean you should type square brackets at that 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List Removal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new_value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new_sublist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Replaces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[end – 1] </a:t>
            </a:r>
            <a:r>
              <a:rPr lang="en-US" dirty="0"/>
              <a:t>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new_sublist</a:t>
            </a:r>
            <a:endParaRPr lang="en-US" dirty="0"/>
          </a:p>
          <a:p>
            <a:pPr lvl="1"/>
            <a:r>
              <a:rPr lang="en-US" dirty="0"/>
              <a:t>Can change the length of the list</a:t>
            </a:r>
          </a:p>
          <a:p>
            <a:pPr marL="57150" indent="0">
              <a:buNone/>
            </a:pPr>
            <a:r>
              <a:rPr lang="en-US" sz="3000" dirty="0"/>
              <a:t>Examples: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[] </a:t>
            </a:r>
          </a:p>
          <a:p>
            <a:pPr lvl="1"/>
            <a:r>
              <a:rPr lang="en-US" sz="2400" dirty="0"/>
              <a:t>removes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400" dirty="0"/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):] = L </a:t>
            </a:r>
          </a:p>
          <a:p>
            <a:pPr lvl="1"/>
            <a:r>
              <a:rPr lang="en-US" sz="2400" dirty="0"/>
              <a:t>is equivalent to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already know about Lists?</a:t>
            </a:r>
          </a:p>
          <a:p>
            <a:r>
              <a:rPr lang="en-US" dirty="0"/>
              <a:t>List Operations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4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List Removal &amp; Replacement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4, 5, 6, 7]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 = 'blue'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[1:3] = [10, 11, 12]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8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Rearrangement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“in place” means by </a:t>
            </a:r>
            <a:r>
              <a:rPr lang="en-US" sz="2600" i="1" dirty="0"/>
              <a:t>modifying the original list</a:t>
            </a:r>
            <a:r>
              <a:rPr lang="en-US" sz="2600" dirty="0"/>
              <a:t>, </a:t>
            </a:r>
            <a:br>
              <a:rPr lang="en-US" sz="2600" dirty="0"/>
            </a:br>
            <a:r>
              <a:rPr lang="en-US" sz="2600" dirty="0"/>
              <a:t>not by creating a new list.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8"/>
            <a:ext cx="8229600" cy="1143000"/>
          </a:xfrm>
        </p:spPr>
        <p:txBody>
          <a:bodyPr/>
          <a:lstStyle/>
          <a:p>
            <a:r>
              <a:rPr lang="en-US" dirty="0"/>
              <a:t>List Modification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075"/>
            <a:ext cx="8229600" cy="5502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[10, 12, 23, 54, 15]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([8, 9, 3])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(2, 2.75)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[1:5] = [20, 21, 22]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 = [4, 6, 8, 2, 0]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lst2.sort()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lst2.reverse()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lst3 = lst2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lst4 = lst2[:]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lst2[-1]=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7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What will convert 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600" dirty="0">
                <a:solidFill>
                  <a:srgbClr val="00B050"/>
                </a:solidFill>
              </a:rPr>
              <a:t> into 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2, 3, 4, 5]</a:t>
            </a:r>
            <a:r>
              <a:rPr lang="en-US" sz="3600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[1, 3, 5]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a.insert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 </a:t>
            </a:r>
            <a:b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a.insert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(2, 4)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a[1:2] = [2, 3,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a.extend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([2, 4])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a[1] = 2 </a:t>
            </a:r>
            <a:b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a[3] = 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2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686800" cy="5578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 occurrence 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of value in the list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Return None if value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does not appear in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/>
              <a:t>Examples: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["four", "score", "and", "seven", "years", "ago"]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2600" dirty="0"/>
              <a:t>=&gt; 2</a:t>
            </a:r>
            <a:br>
              <a:rPr lang="en-US" sz="2600" dirty="0"/>
            </a:b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2600" dirty="0"/>
              <a:t>=&gt; 4</a:t>
            </a:r>
          </a:p>
          <a:p>
            <a:pPr marL="0" indent="0">
              <a:buNone/>
            </a:pPr>
            <a:r>
              <a:rPr lang="en-US" sz="2600" dirty="0"/>
              <a:t>Fact: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x)] == 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 (Answer #1)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occurrence of value in the list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Return None if value does not appear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 (Answer #2)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occurrence of value in the list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Return None if value does not appear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Convert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cent / 5.0 * 9 + 32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Convert Units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cent / 5.0 * 9 + 32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on List 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 evaluates to a </a:t>
            </a:r>
            <a:r>
              <a:rPr lang="en-US" dirty="0" err="1">
                <a:solidFill>
                  <a:srgbClr val="FF0000"/>
                </a:solidFill>
              </a:rPr>
              <a:t>sublist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original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/>
              <a:t> evaluates to an </a:t>
            </a:r>
            <a:r>
              <a:rPr lang="en-US" dirty="0">
                <a:solidFill>
                  <a:srgbClr val="FF0000"/>
                </a:solidFill>
              </a:rPr>
              <a:t>element</a:t>
            </a:r>
            <a:r>
              <a:rPr lang="en-US" dirty="0"/>
              <a:t> of the original list</a:t>
            </a:r>
          </a:p>
          <a:p>
            <a:r>
              <a:rPr lang="en-US" dirty="0"/>
              <a:t>Arguments are like those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/>
              <a:t> function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/>
              <a:t>start index is inclusive, end index is exclusive</a:t>
            </a:r>
          </a:p>
          <a:p>
            <a:pPr lvl="1"/>
            <a:r>
              <a:rPr lang="en-US" i="1" dirty="0"/>
              <a:t>All</a:t>
            </a:r>
            <a:r>
              <a:rPr lang="en-US" dirty="0"/>
              <a:t> 3 indices are </a:t>
            </a:r>
            <a:r>
              <a:rPr lang="en-US" i="1" dirty="0"/>
              <a:t>optional</a:t>
            </a:r>
          </a:p>
          <a:p>
            <a:r>
              <a:rPr lang="en-US" dirty="0"/>
              <a:t>Can assign to a slice: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Loop Examples: Where’s the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there!”)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"happy"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print(char)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30480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sequence is a string, NOT a list</a:t>
            </a:r>
          </a:p>
        </p:txBody>
      </p:sp>
      <p:sp>
        <p:nvSpPr>
          <p:cNvPr id="18" name="Rectangular Callout 17"/>
          <p:cNvSpPr/>
          <p:nvPr>
            <p:custDataLst>
              <p:tags r:id="rId5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Prints the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42647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['e0', 'e1', 'e2', 'e3', 'e4', 'e5', 'e6']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</a:t>
            </a:r>
          </a:p>
          <a:p>
            <a:pPr marL="0" indent="0">
              <a:buNone/>
            </a:pP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[:-3]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Answer: List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['e0', 'e1', 'e2', 'e3', 'e4', 'e5', 'e6']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	</a:t>
            </a:r>
            <a:r>
              <a:rPr lang="fr-FR" dirty="0" err="1"/>
              <a:t>From</a:t>
            </a:r>
            <a:r>
              <a:rPr lang="fr-FR" dirty="0"/>
              <a:t> e2 to the end of the </a:t>
            </a:r>
            <a:r>
              <a:rPr lang="fr-FR" dirty="0" err="1"/>
              <a:t>list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		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up to (but not </a:t>
            </a:r>
            <a:r>
              <a:rPr lang="fr-FR" dirty="0" err="1"/>
              <a:t>including</a:t>
            </a:r>
            <a:r>
              <a:rPr lang="fr-FR" dirty="0"/>
              <a:t>) e5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[-1]		</a:t>
            </a:r>
            <a:r>
              <a:rPr lang="fr-FR" dirty="0"/>
              <a:t>Last </a:t>
            </a:r>
            <a:r>
              <a:rPr lang="fr-FR" dirty="0" err="1"/>
              <a:t>element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	</a:t>
            </a:r>
            <a:r>
              <a:rPr lang="fr-FR" dirty="0"/>
              <a:t>Last four </a:t>
            </a:r>
            <a:r>
              <a:rPr lang="fr-FR" dirty="0" err="1"/>
              <a:t>elements</a:t>
            </a:r>
            <a:endParaRPr lang="fr-FR" dirty="0"/>
          </a:p>
          <a:p>
            <a:pPr marL="0" indent="0">
              <a:buNone/>
            </a:pP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[:-3]	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last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elements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		</a:t>
            </a:r>
            <a:r>
              <a:rPr lang="en-US" dirty="0"/>
              <a:t>Get a copy of the whole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	</a:t>
            </a:r>
            <a:r>
              <a:rPr lang="en-US" dirty="0"/>
              <a:t>Reverse the 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Index expression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evaluate a list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There are two new forms of expression: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[a, b, c, d]</a:t>
            </a:r>
            <a:r>
              <a:rPr lang="en-US" b="1" dirty="0"/>
              <a:t>	</a:t>
            </a:r>
            <a:r>
              <a:rPr lang="en-US" dirty="0"/>
              <a:t>	list </a:t>
            </a:r>
            <a:r>
              <a:rPr lang="en-US" dirty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/>
              <a:t>To evaluate:</a:t>
            </a:r>
          </a:p>
          <a:p>
            <a:pPr lvl="2"/>
            <a:r>
              <a:rPr lang="en-US" dirty="0"/>
              <a:t>evaluate each element to a value, from left to right</a:t>
            </a:r>
          </a:p>
          <a:p>
            <a:pPr lvl="2"/>
            <a:r>
              <a:rPr lang="en-US" dirty="0"/>
              <a:t>make a list of the values</a:t>
            </a:r>
          </a:p>
          <a:p>
            <a:pPr lvl="1"/>
            <a:r>
              <a:rPr lang="en-US" dirty="0"/>
              <a:t>The elements can be arbitrary values, including lists: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["a", 3,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fahr_to_cent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(-40), [3 + 4, 5 * 6]]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a[b]</a:t>
            </a:r>
            <a:r>
              <a:rPr lang="en-US" dirty="0"/>
              <a:t> 		list </a:t>
            </a:r>
            <a:r>
              <a:rPr lang="en-US" dirty="0">
                <a:solidFill>
                  <a:srgbClr val="FF0000"/>
                </a:solidFill>
              </a:rPr>
              <a:t>indexing</a:t>
            </a:r>
            <a:r>
              <a:rPr lang="en-US" dirty="0"/>
              <a:t> or dereferencing</a:t>
            </a:r>
          </a:p>
          <a:p>
            <a:pPr lvl="1"/>
            <a:r>
              <a:rPr lang="en-US" dirty="0"/>
              <a:t>To evaluate:</a:t>
            </a:r>
          </a:p>
          <a:p>
            <a:pPr lvl="2"/>
            <a:r>
              <a:rPr lang="en-US" dirty="0"/>
              <a:t>evaluate the </a:t>
            </a:r>
            <a:r>
              <a:rPr lang="en-US" b="1" dirty="0"/>
              <a:t>list expression </a:t>
            </a:r>
            <a:r>
              <a:rPr lang="en-US" dirty="0"/>
              <a:t>to a value</a:t>
            </a:r>
          </a:p>
          <a:p>
            <a:pPr lvl="2"/>
            <a:r>
              <a:rPr lang="en-US" dirty="0"/>
              <a:t>evaluate the </a:t>
            </a:r>
            <a:r>
              <a:rPr lang="en-US" b="1" dirty="0"/>
              <a:t>index expression </a:t>
            </a:r>
            <a:r>
              <a:rPr lang="en-US" dirty="0"/>
              <a:t>to a value</a:t>
            </a:r>
          </a:p>
          <a:p>
            <a:pPr lvl="2"/>
            <a:r>
              <a:rPr lang="en-US" dirty="0"/>
              <a:t>if the list value is not a list, execution terminates with an error</a:t>
            </a:r>
          </a:p>
          <a:p>
            <a:pPr lvl="2"/>
            <a:r>
              <a:rPr lang="en-US" dirty="0"/>
              <a:t>if the element is not in range (not a valid index), execution terminates with an error</a:t>
            </a:r>
          </a:p>
          <a:p>
            <a:pPr lvl="2"/>
            <a:r>
              <a:rPr lang="en-US" dirty="0"/>
              <a:t>the value is the given element of the list value (counting from </a:t>
            </a:r>
            <a:r>
              <a:rPr lang="en-US" dirty="0">
                <a:solidFill>
                  <a:srgbClr val="FF0000"/>
                </a:solidFill>
              </a:rPr>
              <a:t>zero</a:t>
            </a:r>
            <a:r>
              <a:rPr lang="en-US" dirty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List expression</a:t>
            </a: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971800" y="198525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4478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3124200" y="2137650"/>
            <a:ext cx="4038599" cy="376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Same tokens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” with two </a:t>
            </a:r>
            <a:r>
              <a:rPr lang="en-US" i="1" dirty="0">
                <a:solidFill>
                  <a:srgbClr val="FF0000"/>
                </a:solidFill>
              </a:rPr>
              <a:t>distinct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600200" y="3124200"/>
            <a:ext cx="5562599" cy="1337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does this mean (or is it an error)?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"years"][[0,2,3]]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"years"][[0,2,3][1]]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0" y="1063228"/>
            <a:ext cx="4171950" cy="47660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Original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	2	3</a:t>
            </a:r>
          </a:p>
          <a:p>
            <a:pPr marL="0" indent="0">
              <a:buNone/>
            </a:pPr>
            <a:r>
              <a:rPr lang="en-US" dirty="0"/>
              <a:t>4	5	6</a:t>
            </a:r>
          </a:p>
          <a:p>
            <a:pPr marL="0" indent="0">
              <a:buNone/>
            </a:pPr>
            <a:r>
              <a:rPr lang="en-US" dirty="0"/>
              <a:t>7	8	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Blurred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	2	1</a:t>
            </a:r>
          </a:p>
          <a:p>
            <a:pPr marL="0" indent="0">
              <a:buNone/>
            </a:pPr>
            <a:r>
              <a:rPr lang="en-US" dirty="0"/>
              <a:t>3	5	3</a:t>
            </a:r>
          </a:p>
          <a:p>
            <a:pPr marL="0" indent="0">
              <a:buNone/>
            </a:pPr>
            <a:r>
              <a:rPr lang="en-US" dirty="0"/>
              <a:t>2	4	3</a:t>
            </a:r>
          </a:p>
          <a:p>
            <a:pPr marL="385763" indent="-385763">
              <a:buAutoNum type="arabicPlain" startAt="4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4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range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>
                <a:cs typeface="Courier New" pitchFamily="49" charset="0"/>
              </a:rPr>
              <a:t>cycles through [0, 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5):</a:t>
            </a:r>
            <a:r>
              <a:rPr lang="en-US" dirty="0">
                <a:cs typeface="Courier New" pitchFamily="49" charset="0"/>
              </a:rPr>
              <a:t> cycles through [1,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2):</a:t>
            </a:r>
            <a:r>
              <a:rPr lang="en-US" dirty="0">
                <a:cs typeface="Courier New" pitchFamily="49" charset="0"/>
              </a:rPr>
              <a:t> cycles through [1,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Produces the 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[0, 1, 2, 3, 4]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limit (</a:t>
            </a:r>
            <a:r>
              <a:rPr lang="en-US" i="1" dirty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limit (</a:t>
            </a:r>
            <a:r>
              <a:rPr lang="en-US" i="1" dirty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580772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(distance between elements)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a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list is an ordered sequence of values</a:t>
            </a:r>
          </a:p>
          <a:p>
            <a:pPr lvl="1"/>
            <a:r>
              <a:rPr lang="en-US" dirty="0"/>
              <a:t>A list of integers: </a:t>
            </a:r>
          </a:p>
          <a:p>
            <a:pPr marL="457200" lvl="1" indent="0"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A list of strings: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["Four", "score", "and", "seven", "years"]</a:t>
            </a:r>
          </a:p>
          <a:p>
            <a:endParaRPr lang="en-US" dirty="0"/>
          </a:p>
          <a:p>
            <a:endParaRPr lang="en-US" sz="3900" dirty="0"/>
          </a:p>
          <a:p>
            <a:r>
              <a:rPr lang="en-US" dirty="0"/>
              <a:t>Each value has an </a:t>
            </a:r>
            <a:r>
              <a:rPr lang="en-US" dirty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/>
              <a:t>Indexing is zero-based (counting starts with zero)</a:t>
            </a:r>
          </a:p>
          <a:p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9]) </a:t>
            </a:r>
            <a:r>
              <a:rPr lang="en-US" sz="2800" dirty="0"/>
              <a:t>returns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“Four”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“score”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“and”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“seven”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“years”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operations should a list support efficiently and conveniently?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 = [3, 1, 2 * 2, 1, 10 / 2, 10 - 1]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 = [5, 3, 'hi']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 = [4, 'a', a]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 = [[1, 2], [3, 4], [5, 6]]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Querying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Expressions that return parts of lists:</a:t>
            </a:r>
            <a:br>
              <a:rPr lang="en-US" dirty="0"/>
            </a:br>
            <a:endParaRPr lang="en-US" dirty="0"/>
          </a:p>
          <a:p>
            <a:r>
              <a:rPr lang="en-US" dirty="0"/>
              <a:t>Single element:  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/>
          </a:p>
          <a:p>
            <a:pPr lvl="1"/>
            <a:r>
              <a:rPr lang="en-US" dirty="0"/>
              <a:t>The single element stored at that location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/>
              <a:t>Sublist</a:t>
            </a:r>
            <a:r>
              <a:rPr lang="en-US" dirty="0"/>
              <a:t> (“slicing”):  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sublist</a:t>
            </a:r>
            <a:r>
              <a:rPr lang="en-US" dirty="0"/>
              <a:t> that starts at </a:t>
            </a:r>
            <a:br>
              <a:rPr lang="en-US" dirty="0"/>
            </a:br>
            <a:r>
              <a:rPr lang="en-US" dirty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and ends at 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is omitted: defaults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 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and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print(a[0])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print(a[5])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print(a[6])	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print(a[-1])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last element in list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print(a[-2])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next to last element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print(a[0:2])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print(a[0:-1])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47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4181</TotalTime>
  <Words>3089</Words>
  <Application>Microsoft Macintosh PowerPoint</Application>
  <PresentationFormat>On-screen Show (4:3)</PresentationFormat>
  <Paragraphs>585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Courier New</vt:lpstr>
      <vt:lpstr>Office Theme</vt:lpstr>
      <vt:lpstr>Lists</vt:lpstr>
      <vt:lpstr>Lists</vt:lpstr>
      <vt:lpstr>Loop Examples: Where’s the list?</vt:lpstr>
      <vt:lpstr>The range function</vt:lpstr>
      <vt:lpstr>What is a list?</vt:lpstr>
      <vt:lpstr>List Operations</vt:lpstr>
      <vt:lpstr>List Creation</vt:lpstr>
      <vt:lpstr>List Querying</vt:lpstr>
      <vt:lpstr>Indexing and Slicing Examples</vt:lpstr>
      <vt:lpstr>a = [3, 1, 4, 4, 5, 9] What is printed by:   print(a[1:3])</vt:lpstr>
      <vt:lpstr>What python code will print: 9 4 7 a = [2, 7, 3, 9, 4] </vt:lpstr>
      <vt:lpstr>More List Querying</vt:lpstr>
      <vt:lpstr>List Querying Examples</vt:lpstr>
      <vt:lpstr>List Modification</vt:lpstr>
      <vt:lpstr>List Insertion</vt:lpstr>
      <vt:lpstr>List Insertion Examples</vt:lpstr>
      <vt:lpstr>What is printed by:   print(lst[2])</vt:lpstr>
      <vt:lpstr>List Removal</vt:lpstr>
      <vt:lpstr>List Replacement</vt:lpstr>
      <vt:lpstr>List Removal &amp; Replacement Examples</vt:lpstr>
      <vt:lpstr>List Rearrangement</vt:lpstr>
      <vt:lpstr>List Modification Examples</vt:lpstr>
      <vt:lpstr>What will convert a into [1, 2, 3, 4, 5]?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More on List Slicing</vt:lpstr>
      <vt:lpstr>List Slicing Examples</vt:lpstr>
      <vt:lpstr>Answer: List Slicing Examples</vt:lpstr>
      <vt:lpstr>How to evaluate a list expression</vt:lpstr>
      <vt:lpstr>List expression examples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Andrew Fitz Gibbon</cp:lastModifiedBy>
  <cp:revision>154</cp:revision>
  <cp:lastPrinted>2021-10-18T22:11:42Z</cp:lastPrinted>
  <dcterms:created xsi:type="dcterms:W3CDTF">2012-11-24T16:40:47Z</dcterms:created>
  <dcterms:modified xsi:type="dcterms:W3CDTF">2022-01-25T01:25:32Z</dcterms:modified>
</cp:coreProperties>
</file>