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7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8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0" r:id="rId3"/>
    <p:sldId id="325" r:id="rId4"/>
    <p:sldId id="261" r:id="rId5"/>
    <p:sldId id="322" r:id="rId6"/>
    <p:sldId id="263" r:id="rId7"/>
    <p:sldId id="262" r:id="rId8"/>
    <p:sldId id="273" r:id="rId9"/>
    <p:sldId id="320" r:id="rId10"/>
    <p:sldId id="323" r:id="rId11"/>
    <p:sldId id="324" r:id="rId12"/>
    <p:sldId id="335" r:id="rId13"/>
    <p:sldId id="336" r:id="rId14"/>
    <p:sldId id="295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37" r:id="rId27"/>
    <p:sldId id="338" r:id="rId28"/>
    <p:sldId id="319" r:id="rId29"/>
    <p:sldId id="307" r:id="rId30"/>
    <p:sldId id="309" r:id="rId31"/>
    <p:sldId id="310" r:id="rId32"/>
    <p:sldId id="321" r:id="rId33"/>
    <p:sldId id="339" r:id="rId34"/>
    <p:sldId id="316" r:id="rId35"/>
    <p:sldId id="326" r:id="rId36"/>
    <p:sldId id="333" r:id="rId37"/>
    <p:sldId id="327" r:id="rId38"/>
    <p:sldId id="328" r:id="rId39"/>
    <p:sldId id="329" r:id="rId40"/>
    <p:sldId id="330" r:id="rId41"/>
    <p:sldId id="331" r:id="rId42"/>
    <p:sldId id="332" r:id="rId43"/>
  </p:sldIdLst>
  <p:sldSz cx="9144000" cy="6858000" type="screen4x3"/>
  <p:notesSz cx="7010400" cy="92964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2" autoAdjust="0"/>
    <p:restoredTop sz="86404" autoAdjust="0"/>
  </p:normalViewPr>
  <p:slideViewPr>
    <p:cSldViewPr>
      <p:cViewPr varScale="1">
        <p:scale>
          <a:sx n="135" d="100"/>
          <a:sy n="135" d="100"/>
        </p:scale>
        <p:origin x="294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8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5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Prints</a:t>
            </a:r>
            <a:r>
              <a:rPr lang="en-US" baseline="0" dirty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hyperlink" Target="https://tinyurl.com/he789e9z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10" Type="http://schemas.openxmlformats.org/officeDocument/2006/relationships/hyperlink" Target="https://tinyurl.com/ev7h96tm" TargetMode="External"/><Relationship Id="rId4" Type="http://schemas.openxmlformats.org/officeDocument/2006/relationships/tags" Target="../tags/tag89.xml"/><Relationship Id="rId9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p8u64r" TargetMode="External"/><Relationship Id="rId3" Type="http://schemas.openxmlformats.org/officeDocument/2006/relationships/tags" Target="../tags/tag9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hyperlink" Target="https://tinyurl.com/y3d6ngf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hyperlink" Target="https://tinyurl.com/jv8jtabj" TargetMode="Externa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hyperlink" Target="https://goo.gl/RUWwmA" TargetMode="External"/><Relationship Id="rId5" Type="http://schemas.openxmlformats.org/officeDocument/2006/relationships/tags" Target="../tags/tag118.xml"/><Relationship Id="rId10" Type="http://schemas.openxmlformats.org/officeDocument/2006/relationships/hyperlink" Target="https://goo.gl/1mQdV7" TargetMode="External"/><Relationship Id="rId4" Type="http://schemas.openxmlformats.org/officeDocument/2006/relationships/tags" Target="../tags/tag117.xml"/><Relationship Id="rId9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hyperlink" Target="https://tinyurl.com/y3mxgfh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4y5ubun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6.xml"/><Relationship Id="rId9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hyperlink" Target="https://tinyurl.com/y3dsgxcw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hyperlink" Target="https://tinyurl.com/y4rdage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7" Type="http://schemas.openxmlformats.org/officeDocument/2006/relationships/hyperlink" Target="https://tinyurl.com/y4a6m3m5" TargetMode="Externa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8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a6m3m5" TargetMode="External"/><Relationship Id="rId3" Type="http://schemas.openxmlformats.org/officeDocument/2006/relationships/tags" Target="../tags/tag185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7.xml"/><Relationship Id="rId4" Type="http://schemas.openxmlformats.org/officeDocument/2006/relationships/tags" Target="../tags/tag18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xbf5xsd6" TargetMode="Externa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hyperlink" Target="https://tinyurl.com/3a636h8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and abstraction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Function definitions and calls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34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"Andrew Fitz Gibbon"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grade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dbp3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dbp4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print(dbp3 + dbp4)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(dbp3)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648200" y="1327149"/>
            <a:ext cx="4191000" cy="539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700" dirty="0"/>
              <a:t>Identify:</a:t>
            </a:r>
          </a:p>
          <a:p>
            <a:pPr>
              <a:buFontTx/>
              <a:buChar char="-"/>
            </a:pPr>
            <a:r>
              <a:rPr lang="en-US" sz="2700" dirty="0"/>
              <a:t>Function </a:t>
            </a:r>
            <a:r>
              <a:rPr lang="en-US" sz="2700" b="1" dirty="0"/>
              <a:t>definitions</a:t>
            </a:r>
          </a:p>
          <a:p>
            <a:pPr>
              <a:buFontTx/>
              <a:buChar char="-"/>
            </a:pPr>
            <a:r>
              <a:rPr lang="en-US" sz="2700" b="1" dirty="0"/>
              <a:t>formal parameters</a:t>
            </a:r>
            <a:endParaRPr lang="en-US" sz="2700" dirty="0"/>
          </a:p>
          <a:p>
            <a:pPr>
              <a:buFontTx/>
              <a:buChar char="-"/>
            </a:pPr>
            <a:endParaRPr lang="en-US" sz="2700" b="1" dirty="0"/>
          </a:p>
          <a:p>
            <a:pPr>
              <a:buFontTx/>
              <a:buChar char="-"/>
            </a:pPr>
            <a:endParaRPr lang="en-US" sz="2700" b="1" dirty="0"/>
          </a:p>
          <a:p>
            <a:pPr>
              <a:buFontTx/>
              <a:buChar char="-"/>
            </a:pPr>
            <a:r>
              <a:rPr lang="en-US" sz="2700" b="1" dirty="0"/>
              <a:t>Function calls</a:t>
            </a:r>
            <a:r>
              <a:rPr lang="en-US" sz="2700" dirty="0"/>
              <a:t> or </a:t>
            </a:r>
            <a:br>
              <a:rPr lang="en-US" sz="2700" dirty="0"/>
            </a:br>
            <a:r>
              <a:rPr lang="en-US" sz="2700" dirty="0"/>
              <a:t>“function invocations” or “call sites”?</a:t>
            </a:r>
          </a:p>
          <a:p>
            <a:pPr>
              <a:buFontTx/>
              <a:buChar char="-"/>
            </a:pPr>
            <a:r>
              <a:rPr lang="en-US" sz="2700" b="1" dirty="0"/>
              <a:t>arguments</a:t>
            </a:r>
            <a:r>
              <a:rPr lang="en-US" sz="2700" dirty="0"/>
              <a:t> or </a:t>
            </a:r>
            <a:br>
              <a:rPr lang="en-US" sz="2700" dirty="0"/>
            </a:br>
            <a:r>
              <a:rPr lang="en-US" sz="2700" b="1" dirty="0"/>
              <a:t>actual parameters</a:t>
            </a:r>
            <a:r>
              <a:rPr lang="en-US" sz="2700" dirty="0"/>
              <a:t>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200"/>
            <a:ext cx="40386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95507"/>
              <a:gd name="adj2" fmla="val -7344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This is all in the same file</a:t>
            </a:r>
          </a:p>
        </p:txBody>
      </p:sp>
    </p:spTree>
    <p:extLst>
      <p:ext uri="{BB962C8B-B14F-4D97-AF65-F5344CB8AC3E}">
        <p14:creationId xmlns:p14="http://schemas.microsoft.com/office/powerpoint/2010/main" val="299119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function definitions and calls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print_greeting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print("Hello, world")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grade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print("Grade is:", grade)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sq1 = square(3)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print_greeting()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my_grade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(sq1)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36576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4857750" y="1981200"/>
            <a:ext cx="1924050" cy="704084"/>
          </a:xfrm>
          <a:prstGeom prst="wedgeRectCallout">
            <a:avLst>
              <a:gd name="adj1" fmla="val -120395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5334000" y="4116656"/>
            <a:ext cx="1924050" cy="704084"/>
          </a:xfrm>
          <a:prstGeom prst="wedgeRectCallout">
            <a:avLst>
              <a:gd name="adj1" fmla="val -120395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This is all in the same file</a:t>
            </a:r>
          </a:p>
        </p:txBody>
      </p:sp>
    </p:spTree>
    <p:extLst>
      <p:ext uri="{BB962C8B-B14F-4D97-AF65-F5344CB8AC3E}">
        <p14:creationId xmlns:p14="http://schemas.microsoft.com/office/powerpoint/2010/main" val="38648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variables?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42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sq3 = square(3)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sq4 = square(4)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print(sq3 + sq4)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print(x)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-22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abs(x)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36576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>
            <p:custDataLst>
              <p:tags r:id="rId5"/>
            </p:custDataLst>
          </p:nvPr>
        </p:nvSpPr>
        <p:spPr>
          <a:xfrm>
            <a:off x="5438775" y="6356350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This is all in the same file</a:t>
            </a:r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152400" y="13237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can call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5486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cent / 5.0 * 9 + 32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(212)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(-30)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(32))</a:t>
            </a: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19199"/>
            <a:ext cx="4876800" cy="5334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>
            <p:custDataLst>
              <p:tags r:id="rId5"/>
            </p:custDataLst>
          </p:nvPr>
        </p:nvSpPr>
        <p:spPr>
          <a:xfrm>
            <a:off x="6667500" y="5837239"/>
            <a:ext cx="2028826" cy="365124"/>
          </a:xfrm>
          <a:prstGeom prst="wedgeRectCallout">
            <a:avLst>
              <a:gd name="adj1" fmla="val -113948"/>
              <a:gd name="adj2" fmla="val -233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This is all in the same file</a:t>
            </a:r>
          </a:p>
        </p:txBody>
      </p:sp>
      <p:sp>
        <p:nvSpPr>
          <p:cNvPr id="9" name="Rectangular Callout 8"/>
          <p:cNvSpPr/>
          <p:nvPr>
            <p:custDataLst>
              <p:tags r:id="rId6"/>
            </p:custDataLst>
          </p:nvPr>
        </p:nvSpPr>
        <p:spPr>
          <a:xfrm>
            <a:off x="5591175" y="3572259"/>
            <a:ext cx="1924050" cy="704084"/>
          </a:xfrm>
          <a:prstGeom prst="wedgeRectCallout">
            <a:avLst>
              <a:gd name="adj1" fmla="val -216237"/>
              <a:gd name="adj2" fmla="val 42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304800" y="19400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6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Digression:  Two types of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 expression evaluates to a value</a:t>
            </a:r>
          </a:p>
          <a:p>
            <a:pPr lvl="1"/>
            <a:r>
              <a:rPr lang="en-US" dirty="0"/>
              <a:t>Which can be used by the containing expression or statement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statement writes text to the screen</a:t>
            </a:r>
          </a:p>
          <a:p>
            <a:endParaRPr lang="en-US" dirty="0"/>
          </a:p>
          <a:p>
            <a:r>
              <a:rPr lang="en-US" dirty="0"/>
              <a:t>The Python </a:t>
            </a:r>
            <a:r>
              <a:rPr lang="en-US" b="1" dirty="0"/>
              <a:t>interpreter</a:t>
            </a:r>
            <a:r>
              <a:rPr lang="en-US" dirty="0"/>
              <a:t> (used the first week of class) reads statements and expressions, then executes them, like a calculator</a:t>
            </a:r>
          </a:p>
          <a:p>
            <a:r>
              <a:rPr lang="en-US" dirty="0"/>
              <a:t>If the </a:t>
            </a:r>
            <a:r>
              <a:rPr lang="en-US" b="1" dirty="0"/>
              <a:t>interpreter</a:t>
            </a:r>
            <a:r>
              <a:rPr lang="en-US" dirty="0"/>
              <a:t> executes an expression, it prints its value</a:t>
            </a:r>
          </a:p>
          <a:p>
            <a:endParaRPr lang="en-US" dirty="0"/>
          </a:p>
          <a:p>
            <a:r>
              <a:rPr lang="en-US" dirty="0"/>
              <a:t>In a </a:t>
            </a:r>
            <a:r>
              <a:rPr lang="en-US" b="1" dirty="0"/>
              <a:t>program (</a:t>
            </a:r>
            <a:r>
              <a:rPr lang="en-US" b="1" dirty="0" err="1"/>
              <a:t>VSCode</a:t>
            </a:r>
            <a:r>
              <a:rPr lang="en-US" b="1" dirty="0"/>
              <a:t>, Python Tutor)</a:t>
            </a:r>
            <a:r>
              <a:rPr lang="en-US" dirty="0"/>
              <a:t>, evaluating an expression does not print it</a:t>
            </a:r>
          </a:p>
          <a:p>
            <a:r>
              <a:rPr lang="en-US" dirty="0"/>
              <a:t>In a </a:t>
            </a:r>
            <a:r>
              <a:rPr lang="en-US" b="1" dirty="0"/>
              <a:t>program</a:t>
            </a:r>
            <a:r>
              <a:rPr lang="en-US" dirty="0"/>
              <a:t>, printing an expression does not permit it to be used elsewhere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In a function body, </a:t>
            </a:r>
            <a:r>
              <a:rPr lang="en-US" sz="3200" u="sng" dirty="0"/>
              <a:t>assignment creates a temporary variable</a:t>
            </a:r>
            <a:r>
              <a:rPr lang="en-US" sz="3200" dirty="0"/>
              <a:t> (like the formal parameter)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686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stored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stored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print(y)           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print(stored) </a:t>
            </a:r>
            <a:endParaRPr lang="en-US" sz="20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cs typeface="Courier New" pitchFamily="49" charset="0"/>
              </a:rPr>
              <a:t>	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6934200" y="130205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look up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local 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… check any intermediate scopes (</a:t>
            </a:r>
            <a:r>
              <a:rPr lang="en-US" b="1" dirty="0"/>
              <a:t>none</a:t>
            </a:r>
            <a:r>
              <a:rPr lang="en-US" dirty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/>
              <a:t>If a local and a global variable have the </a:t>
            </a:r>
            <a:r>
              <a:rPr lang="en-US" dirty="0">
                <a:solidFill>
                  <a:srgbClr val="FF0000"/>
                </a:solidFill>
              </a:rPr>
              <a:t>same name</a:t>
            </a:r>
            <a:r>
              <a:rPr lang="en-US" dirty="0"/>
              <a:t>, the global variable is inaccessible (“</a:t>
            </a:r>
            <a:r>
              <a:rPr lang="en-US" dirty="0">
                <a:solidFill>
                  <a:srgbClr val="FF0000"/>
                </a:solidFill>
              </a:rPr>
              <a:t>shadowed</a:t>
            </a:r>
            <a:r>
              <a:rPr lang="en-US" dirty="0"/>
              <a:t>” or “</a:t>
            </a:r>
            <a:r>
              <a:rPr lang="en-US" dirty="0">
                <a:solidFill>
                  <a:srgbClr val="FF0000"/>
                </a:solidFill>
              </a:rPr>
              <a:t>masked</a:t>
            </a:r>
            <a:r>
              <a:rPr lang="en-US" dirty="0"/>
              <a:t>”)</a:t>
            </a:r>
          </a:p>
          <a:p>
            <a:pPr marL="400050" lvl="1" indent="0">
              <a:buNone/>
            </a:pPr>
            <a:r>
              <a:rPr lang="en-US" dirty="0"/>
              <a:t>This is confusing; try to avoid shadowing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happens if we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/>
              <a:t> </a:t>
            </a:r>
            <a:r>
              <a:rPr lang="en-US" i="1" dirty="0"/>
              <a:t>after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variables exist </a:t>
            </a:r>
            <a:br>
              <a:rPr lang="en-US" dirty="0"/>
            </a:br>
            <a:r>
              <a:rPr lang="en-US" u="sng" dirty="0"/>
              <a:t>only while the function is executing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cent 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only the </a:t>
            </a:r>
            <a:r>
              <a:rPr lang="en-US" u="sng" dirty="0"/>
              <a:t>local</a:t>
            </a:r>
            <a:r>
              <a:rPr lang="en-US" dirty="0"/>
              <a:t> and the </a:t>
            </a:r>
            <a:r>
              <a:rPr lang="en-US" u="sng" dirty="0"/>
              <a:t>global</a:t>
            </a:r>
            <a:r>
              <a:rPr lang="en-US" dirty="0"/>
              <a:t> scope!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temp = inner()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temp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print(outer())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5618" y="1984454"/>
            <a:ext cx="2988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Aside: The Evaluation Rules have a</a:t>
            </a:r>
          </a:p>
          <a:p>
            <a:r>
              <a:rPr lang="en-US" sz="1400" dirty="0"/>
              <a:t>more precise rule, which applies when</a:t>
            </a:r>
          </a:p>
          <a:p>
            <a:r>
              <a:rPr lang="en-US" sz="1400" dirty="0"/>
              <a:t>you define a function inside another</a:t>
            </a:r>
          </a:p>
          <a:p>
            <a:r>
              <a:rPr lang="en-US" sz="1400" dirty="0"/>
              <a:t>function (which we will not be doing</a:t>
            </a:r>
          </a:p>
          <a:p>
            <a:r>
              <a:rPr lang="en-US" sz="1400" dirty="0"/>
              <a:t>in this class!!!).</a:t>
            </a:r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Functions are an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Abstraction 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a.k.a. procedural abstraction</a:t>
            </a:r>
          </a:p>
          <a:p>
            <a:r>
              <a:rPr lang="en-US" dirty="0"/>
              <a:t>As long as you know what the function </a:t>
            </a:r>
            <a:r>
              <a:rPr lang="en-US" dirty="0">
                <a:solidFill>
                  <a:srgbClr val="FF0000"/>
                </a:solidFill>
              </a:rPr>
              <a:t>means</a:t>
            </a:r>
            <a:r>
              <a:rPr lang="en-US" dirty="0"/>
              <a:t>, you don’t care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it computes that value</a:t>
            </a:r>
          </a:p>
          <a:p>
            <a:pPr lvl="1"/>
            <a:r>
              <a:rPr lang="en-US" dirty="0"/>
              <a:t>You don’t care about the </a:t>
            </a:r>
            <a:r>
              <a:rPr lang="en-US" i="1" dirty="0"/>
              <a:t>implementation</a:t>
            </a:r>
            <a:r>
              <a:rPr lang="en-US" dirty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836" y="-29210"/>
            <a:ext cx="106616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math: </a:t>
            </a:r>
          </a:p>
          <a:p>
            <a:r>
              <a:rPr lang="en-US" sz="2800" dirty="0"/>
              <a:t>you use functions:  sine, cosine, …</a:t>
            </a:r>
          </a:p>
          <a:p>
            <a:r>
              <a:rPr lang="en-US" sz="2800" dirty="0"/>
              <a:t>you define functions:  f(x) = x2 + 2x + 1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Python:</a:t>
            </a:r>
          </a:p>
          <a:p>
            <a:r>
              <a:rPr lang="en-US" sz="2800" dirty="0"/>
              <a:t>Lets you </a:t>
            </a:r>
            <a:r>
              <a:rPr lang="en-US" sz="2800" dirty="0">
                <a:solidFill>
                  <a:srgbClr val="FF0000"/>
                </a:solidFill>
              </a:rPr>
              <a:t>use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define</a:t>
            </a:r>
            <a:r>
              <a:rPr lang="en-US" sz="2800" dirty="0"/>
              <a:t> functions</a:t>
            </a:r>
          </a:p>
          <a:p>
            <a:r>
              <a:rPr lang="en-US" sz="2800" dirty="0"/>
              <a:t>We have already seen some Python functions:</a:t>
            </a:r>
          </a:p>
          <a:p>
            <a:pPr lvl="1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/>
              <a:t>,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/>
              <a:t>,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Defining 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x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round</a:t>
            </a:r>
            <a:br>
              <a:rPr lang="en-US" dirty="0"/>
            </a:br>
            <a:r>
              <a:rPr lang="en-US" dirty="0"/>
              <a:t>(for positive numbers)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fraction = x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fraction &gt;= 0.5: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programmers</a:t>
            </a:r>
            <a:r>
              <a:rPr lang="en-US" dirty="0">
                <a:solidFill>
                  <a:schemeClr val="tx1"/>
                </a:solidFill>
              </a:rPr>
              <a:t>:  arbitrary text after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types of documentation</a:t>
            </a: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users</a:t>
            </a:r>
            <a:r>
              <a:rPr lang="en-US" dirty="0">
                <a:solidFill>
                  <a:schemeClr val="tx1"/>
                </a:solidFill>
              </a:rPr>
              <a:t>:  a string as the first element of the function body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Documentation for </a:t>
            </a:r>
            <a:r>
              <a:rPr lang="en-US" dirty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/>
              <a:t>Document the </a:t>
            </a:r>
            <a:r>
              <a:rPr lang="en-US" i="1" dirty="0"/>
              <a:t>purpose</a:t>
            </a:r>
            <a:r>
              <a:rPr lang="en-US" dirty="0"/>
              <a:t> or </a:t>
            </a:r>
            <a:r>
              <a:rPr lang="en-US" i="1" dirty="0"/>
              <a:t>meaning</a:t>
            </a:r>
            <a:r>
              <a:rPr lang="en-US" dirty="0"/>
              <a:t> or </a:t>
            </a:r>
            <a:r>
              <a:rPr lang="en-US" i="1" dirty="0"/>
              <a:t>abstraction</a:t>
            </a:r>
            <a:r>
              <a:rPr lang="en-US" dirty="0"/>
              <a:t> that the function represents</a:t>
            </a:r>
          </a:p>
          <a:p>
            <a:pPr lvl="1"/>
            <a:r>
              <a:rPr lang="en-US" dirty="0"/>
              <a:t>Often called the “</a:t>
            </a:r>
            <a:r>
              <a:rPr lang="en-US" dirty="0" err="1"/>
              <a:t>docstring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Tells 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the function does</a:t>
            </a:r>
          </a:p>
          <a:p>
            <a:pPr lvl="1"/>
            <a:r>
              <a:rPr lang="en-US" dirty="0"/>
              <a:t>Should be written for </a:t>
            </a:r>
            <a:r>
              <a:rPr lang="en-US" i="1" dirty="0"/>
              <a:t>every</a:t>
            </a:r>
            <a:r>
              <a:rPr lang="en-US" dirty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Documentation for </a:t>
            </a:r>
            <a:r>
              <a:rPr lang="en-US" dirty="0">
                <a:solidFill>
                  <a:srgbClr val="FF0000"/>
                </a:solidFill>
              </a:rPr>
              <a:t>programmers</a:t>
            </a:r>
            <a:r>
              <a:rPr lang="en-US" dirty="0"/>
              <a:t> who are reading the code</a:t>
            </a:r>
          </a:p>
          <a:p>
            <a:pPr lvl="1"/>
            <a:r>
              <a:rPr lang="en-US" dirty="0"/>
              <a:t>Document the </a:t>
            </a:r>
            <a:r>
              <a:rPr lang="en-US" i="1" dirty="0"/>
              <a:t>implementation</a:t>
            </a:r>
            <a:r>
              <a:rPr lang="en-US" dirty="0"/>
              <a:t> – specific code choices</a:t>
            </a:r>
          </a:p>
          <a:p>
            <a:pPr lvl="1"/>
            <a:r>
              <a:rPr lang="en-US" dirty="0"/>
              <a:t>Tells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the function does it</a:t>
            </a:r>
          </a:p>
          <a:p>
            <a:pPr lvl="1"/>
            <a:r>
              <a:rPr lang="en-US" dirty="0"/>
              <a:t>Only necessary for tricky or interesting bits of the code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def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/>
                <a:cs typeface="Courier New"/>
              </a:rPr>
              <a:t>"""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>
                <a:latin typeface="Courier New"/>
                <a:cs typeface="Courier New"/>
              </a:rPr>
              <a:t>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Uses "x*x" instead of "x**2"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Multi-line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Ways to write strings: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'''hello'''</a:t>
            </a:r>
          </a:p>
          <a:p>
            <a:r>
              <a:rPr lang="en-US" dirty="0"/>
              <a:t>Triple-quote version:</a:t>
            </a:r>
          </a:p>
          <a:p>
            <a:pPr lvl="1"/>
            <a:r>
              <a:rPr lang="en-US" dirty="0"/>
              <a:t>can include newlines (carriage returns),</a:t>
            </a:r>
            <a:br>
              <a:rPr lang="en-US" dirty="0"/>
            </a:br>
            <a:r>
              <a:rPr lang="en-US" dirty="0"/>
              <a:t>so the string can span multiple lines</a:t>
            </a:r>
          </a:p>
          <a:p>
            <a:pPr lvl="1"/>
            <a:r>
              <a:rPr lang="en-US" dirty="0"/>
              <a:t>can include quotation marks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"""hello"""</a:t>
            </a:r>
            <a:r>
              <a:rPr lang="en-US" dirty="0"/>
              <a:t> version for </a:t>
            </a:r>
            <a:r>
              <a:rPr lang="en-US" dirty="0" err="1"/>
              <a:t>docstings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Don’t write useless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Comments should give information that is not apparent from the code</a:t>
            </a:r>
          </a:p>
          <a:p>
            <a:r>
              <a:rPr lang="en-US" dirty="0"/>
              <a:t>Here is a counter-productive comment that merely clutters the code, which makes the code </a:t>
            </a:r>
            <a:r>
              <a:rPr lang="en-US" i="1" dirty="0"/>
              <a:t>harder</a:t>
            </a:r>
            <a:r>
              <a:rPr lang="en-US" dirty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x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 NOT write comments like this.</a:t>
            </a: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Where to write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 convention, write a comment </a:t>
            </a:r>
            <a:r>
              <a:rPr lang="en-US" i="1" dirty="0"/>
              <a:t>above</a:t>
            </a:r>
            <a:r>
              <a:rPr lang="en-US" dirty="0"/>
              <a:t> the code that it describes (or, more rarely, on the same line)</a:t>
            </a:r>
          </a:p>
          <a:p>
            <a:pPr lvl="1"/>
            <a:r>
              <a:rPr lang="en-US" dirty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# "Introduction to Algorithms", 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/>
              <a:t>For a line that starts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Decomposing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rule:  DRY (Don’t Repeat Yourself)</a:t>
            </a:r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17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design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1. </a:t>
            </a:r>
            <a:r>
              <a:rPr lang="en-US" sz="2900" dirty="0">
                <a:solidFill>
                  <a:srgbClr val="FF0000"/>
                </a:solidFill>
              </a:rPr>
              <a:t>Wishful thinking</a:t>
            </a:r>
            <a:r>
              <a:rPr lang="en-US" sz="2900" dirty="0"/>
              <a:t>:  Write the program as if the function already exists</a:t>
            </a:r>
            <a:endParaRPr lang="en-US" dirty="0"/>
          </a:p>
          <a:p>
            <a:pPr marL="0" indent="0">
              <a:buNone/>
            </a:pPr>
            <a:r>
              <a:rPr lang="en-US" sz="2900" b="1" dirty="0"/>
              <a:t>2.</a:t>
            </a:r>
            <a:r>
              <a:rPr lang="en-US" sz="2900" dirty="0"/>
              <a:t> Write a </a:t>
            </a:r>
            <a:r>
              <a:rPr lang="en-US" sz="2900" dirty="0">
                <a:solidFill>
                  <a:srgbClr val="FF0000"/>
                </a:solidFill>
              </a:rPr>
              <a:t>specification</a:t>
            </a:r>
            <a:r>
              <a:rPr lang="en-US" sz="2900" dirty="0"/>
              <a:t>:  Describe the inputs and output, including their types</a:t>
            </a:r>
          </a:p>
          <a:p>
            <a:pPr marL="400050" lvl="1" indent="0">
              <a:buNone/>
            </a:pPr>
            <a:r>
              <a:rPr lang="en-US" dirty="0"/>
              <a:t>No implementation yet!</a:t>
            </a:r>
          </a:p>
          <a:p>
            <a:pPr marL="0" indent="0">
              <a:buNone/>
            </a:pPr>
            <a:r>
              <a:rPr lang="en-US" sz="2900" b="1" dirty="0"/>
              <a:t>3.</a:t>
            </a:r>
            <a:r>
              <a:rPr lang="en-US" sz="2900" dirty="0"/>
              <a:t> Write </a:t>
            </a:r>
            <a:r>
              <a:rPr lang="en-US" sz="2900" dirty="0">
                <a:solidFill>
                  <a:srgbClr val="FF0000"/>
                </a:solidFill>
              </a:rPr>
              <a:t>tests</a:t>
            </a:r>
            <a:r>
              <a:rPr lang="en-US" sz="2900" dirty="0"/>
              <a:t>:  Example inputs and outputs</a:t>
            </a:r>
          </a:p>
          <a:p>
            <a:pPr marL="0" indent="0">
              <a:buNone/>
            </a:pPr>
            <a:r>
              <a:rPr lang="en-US" sz="2900" b="1" dirty="0"/>
              <a:t>4. </a:t>
            </a:r>
            <a:r>
              <a:rPr lang="en-US" sz="2900" dirty="0"/>
              <a:t>Write the function </a:t>
            </a:r>
            <a:r>
              <a:rPr lang="en-US" sz="2900" dirty="0">
                <a:solidFill>
                  <a:srgbClr val="FF0000"/>
                </a:solidFill>
              </a:rPr>
              <a:t>body </a:t>
            </a:r>
            <a:r>
              <a:rPr lang="en-US" sz="2900" dirty="0"/>
              <a:t>(the implementation)</a:t>
            </a:r>
          </a:p>
          <a:p>
            <a:pPr marL="0" indent="0">
              <a:buNone/>
            </a:pPr>
            <a:r>
              <a:rPr lang="en-US" sz="2900" dirty="0"/>
              <a:t>     First, write your plan in English, then translate to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Input: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value: a number representing 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"""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result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return result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 / 5.0 * 9 + 32)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(message)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abs(-20 - 2) + 20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 / 5.0 * 9 + 32)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Python:</a:t>
            </a:r>
          </a:p>
          <a:p>
            <a:r>
              <a:rPr lang="en-US" dirty="0"/>
              <a:t>A function packages up and </a:t>
            </a:r>
            <a:r>
              <a:rPr lang="en-US" b="1" dirty="0"/>
              <a:t>names</a:t>
            </a:r>
            <a:r>
              <a:rPr lang="en-US" dirty="0"/>
              <a:t> a computation</a:t>
            </a:r>
          </a:p>
          <a:p>
            <a:r>
              <a:rPr lang="en-US" dirty="0"/>
              <a:t>Enables re-use and, through parameters, generalization of the computation to other scenarios </a:t>
            </a:r>
          </a:p>
          <a:p>
            <a:r>
              <a:rPr lang="en-US" dirty="0"/>
              <a:t>Allows you to reduce repetition in your programs</a:t>
            </a:r>
          </a:p>
          <a:p>
            <a:pPr lvl="1"/>
            <a:r>
              <a:rPr lang="en-US" b="1" dirty="0"/>
              <a:t>D</a:t>
            </a:r>
            <a:r>
              <a:rPr lang="en-US" dirty="0"/>
              <a:t>on’t </a:t>
            </a:r>
            <a:r>
              <a:rPr lang="en-US" b="1" dirty="0"/>
              <a:t>R</a:t>
            </a:r>
            <a:r>
              <a:rPr lang="en-US" dirty="0"/>
              <a:t>epeat </a:t>
            </a:r>
            <a:r>
              <a:rPr lang="en-US" b="1" dirty="0"/>
              <a:t>Y</a:t>
            </a:r>
            <a:r>
              <a:rPr lang="en-US" dirty="0"/>
              <a:t>ourself (DRY principle)</a:t>
            </a:r>
          </a:p>
          <a:p>
            <a:r>
              <a:rPr lang="en-US" dirty="0"/>
              <a:t>Makes your programs:</a:t>
            </a:r>
          </a:p>
          <a:p>
            <a:pPr lvl="1"/>
            <a:r>
              <a:rPr lang="en-US" dirty="0"/>
              <a:t>Shorter</a:t>
            </a:r>
          </a:p>
          <a:p>
            <a:pPr lvl="1"/>
            <a:r>
              <a:rPr lang="en-US" dirty="0"/>
              <a:t>Easier to understand</a:t>
            </a:r>
          </a:p>
          <a:p>
            <a:pPr lvl="1"/>
            <a:r>
              <a:rPr lang="en-US" dirty="0"/>
              <a:t>Easier to modify and debug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629400" y="5029200"/>
            <a:ext cx="2343150" cy="612648"/>
          </a:xfrm>
          <a:prstGeom prst="wedgeRectCallout">
            <a:avLst>
              <a:gd name="adj1" fmla="val -145011"/>
              <a:gd name="adj2" fmla="val -538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Similar to what we saw with loops</a:t>
            </a:r>
          </a:p>
        </p:txBody>
      </p:sp>
    </p:spTree>
    <p:extLst>
      <p:ext uri="{BB962C8B-B14F-4D97-AF65-F5344CB8AC3E}">
        <p14:creationId xmlns:p14="http://schemas.microsoft.com/office/powerpoint/2010/main" val="6045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-40.0</a:t>
            </a:r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32.0</a:t>
            </a:r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98.6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Each variable should represent one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(1.2))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mistakes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58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Review:  how to evaluate a 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function and its arguments to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160, this is always the global frame</a:t>
            </a:r>
          </a:p>
          <a:p>
            <a:pPr lvl="1"/>
            <a:r>
              <a:rPr lang="en-US" dirty="0"/>
              <a:t>A frame has bindings from variables to values</a:t>
            </a:r>
          </a:p>
          <a:p>
            <a:pPr lvl="1"/>
            <a:r>
              <a:rPr lang="en-US" dirty="0"/>
              <a:t>Looking up a variable starts in the local frame</a:t>
            </a:r>
          </a:p>
          <a:p>
            <a:pPr lvl="2"/>
            <a:r>
              <a:rPr lang="en-US" dirty="0"/>
              <a:t>Proceeds to its parent frame  (the global frame) if no match in local frame</a:t>
            </a:r>
          </a:p>
          <a:p>
            <a:pPr lvl="2"/>
            <a:r>
              <a:rPr lang="en-US" dirty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the actual argument values to the formal parameter variable</a:t>
            </a:r>
          </a:p>
          <a:p>
            <a:pPr lvl="1"/>
            <a:r>
              <a:rPr lang="en-US" dirty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body</a:t>
            </a:r>
          </a:p>
          <a:p>
            <a:pPr lvl="1"/>
            <a:r>
              <a:rPr lang="en-US" dirty="0"/>
              <a:t>Execute the statements in the function body</a:t>
            </a:r>
          </a:p>
          <a:p>
            <a:pPr lvl="1"/>
            <a:r>
              <a:rPr lang="en-US" dirty="0"/>
              <a:t>At a return statement, return the value and exit the function</a:t>
            </a:r>
          </a:p>
          <a:p>
            <a:pPr lvl="1"/>
            <a:r>
              <a:rPr lang="en-US" dirty="0"/>
              <a:t>If reach the end of the body of the function without encountering </a:t>
            </a:r>
            <a:br>
              <a:rPr lang="en-US" dirty="0"/>
            </a:br>
            <a:r>
              <a:rPr lang="en-US" dirty="0"/>
              <a:t>a return statement, then return the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/>
              <a:t>It is also fine to explicitly have a statement: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/>
              <a:t>Can I change any of the code you give me in 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dna_analysis.py</a:t>
            </a:r>
            <a:r>
              <a:rPr lang="en-US" dirty="0"/>
              <a:t> file?</a:t>
            </a:r>
          </a:p>
          <a:p>
            <a:r>
              <a:rPr lang="en-US" dirty="0"/>
              <a:t>Can I use the triangle button to run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dna_analysis.py</a:t>
            </a:r>
            <a:r>
              <a:rPr lang="en-US" dirty="0"/>
              <a:t>?</a:t>
            </a:r>
          </a:p>
          <a:p>
            <a:r>
              <a:rPr lang="en-US" dirty="0"/>
              <a:t>Do I need to understand what the code inside the function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filename_to_string</a:t>
            </a:r>
            <a:r>
              <a:rPr lang="en-US" dirty="0"/>
              <a:t> is doing?</a:t>
            </a:r>
          </a:p>
          <a:p>
            <a:r>
              <a:rPr lang="en-US" dirty="0"/>
              <a:t>Can I do the problems in HW2 in any order?</a:t>
            </a:r>
          </a:p>
          <a:p>
            <a:r>
              <a:rPr lang="en-US" dirty="0"/>
              <a:t>Is HW2 just about writing more Python code?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2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Bonus Slides: </a:t>
            </a:r>
            <a:br>
              <a:rPr lang="en-US" dirty="0"/>
            </a:br>
            <a:r>
              <a:rPr lang="en-US" dirty="0"/>
              <a:t>Extra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3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 of function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3 * 3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9 + square(4)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x * x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4 * x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4 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16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9 + 16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25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cent / 5.0 * 9 + 32	</a:t>
            </a:r>
            <a:r>
              <a:rPr lang="en-US" sz="1600" b="1" dirty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20 / 5.0 * 9 + 32	</a:t>
            </a:r>
            <a:r>
              <a:rPr lang="en-US" sz="1600" b="1" dirty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>
                <a:cs typeface="Courier New" pitchFamily="49" charset="0"/>
              </a:rPr>
              <a:t>cent: 20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(68)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(68 – 32) / 9.0 * 5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20		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20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3 * 3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9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square(9)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x * x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9 * x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9 * 9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81	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81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Using (“calling”)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("hello")	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(9) 	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 5) 	 range(8)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input: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All of the functions above </a:t>
            </a:r>
            <a:r>
              <a:rPr lang="en-US" b="1" dirty="0"/>
              <a:t>return</a:t>
            </a:r>
            <a:r>
              <a:rPr lang="en-US" dirty="0"/>
              <a:t> a value</a:t>
            </a:r>
          </a:p>
          <a:p>
            <a:r>
              <a:rPr lang="en-US" dirty="0"/>
              <a:t>We did not have to write these functions ourselves! We get to re-use code someone else wrote.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 that invokes another function:</a:t>
            </a:r>
            <a:br>
              <a:rPr lang="en-US" dirty="0"/>
            </a:br>
            <a:r>
              <a:rPr lang="en-US" dirty="0"/>
              <a:t>Both function invocations are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z * z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z * z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9	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2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square(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9	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x * x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Same formal parameter name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Same formal parameter name,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but two completely different variables</a:t>
            </a: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Formal parameter is a </a:t>
            </a:r>
            <a:r>
              <a:rPr lang="en-US" sz="1600" i="1" dirty="0">
                <a:solidFill>
                  <a:schemeClr val="tx1"/>
                </a:solidFill>
              </a:rPr>
              <a:t>new</a:t>
            </a:r>
            <a:r>
              <a:rPr lang="en-US" sz="1600" dirty="0">
                <a:solidFill>
                  <a:schemeClr val="tx1"/>
                </a:solidFill>
              </a:rPr>
              <a:t> variable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square(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def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		    return 9	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x * x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Same diagram, with </a:t>
            </a:r>
            <a:r>
              <a:rPr lang="en-US" i="1" dirty="0"/>
              <a:t>variable scopes </a:t>
            </a:r>
            <a:r>
              <a:rPr lang="en-US" dirty="0"/>
              <a:t>or </a:t>
            </a:r>
            <a:r>
              <a:rPr lang="en-US" i="1" dirty="0"/>
              <a:t>environment frames </a:t>
            </a:r>
            <a:r>
              <a:rPr lang="en-US" dirty="0"/>
              <a:t>shown explicitly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4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u="sng" dirty="0"/>
              <a:t>call</a:t>
            </a:r>
            <a:r>
              <a:rPr lang="en-US" dirty="0"/>
              <a:t>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17639"/>
            <a:ext cx="4038600" cy="521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math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8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 = 16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(16)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u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(8 + 8)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w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 + x)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greeting = "hi"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name = "Fitz"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("hello")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(greeting)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("hello" + "Fitz")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(greeting + name)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print("hello")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(greeting + name))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327149"/>
            <a:ext cx="4038600" cy="5394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700" dirty="0"/>
              <a:t>What are the:</a:t>
            </a:r>
          </a:p>
          <a:p>
            <a:pPr>
              <a:buFontTx/>
              <a:buChar char="-"/>
            </a:pPr>
            <a:r>
              <a:rPr lang="en-US" sz="2700" b="1" dirty="0"/>
              <a:t>Function calls</a:t>
            </a:r>
            <a:r>
              <a:rPr lang="en-US" sz="2700" dirty="0"/>
              <a:t> or </a:t>
            </a:r>
            <a:br>
              <a:rPr lang="en-US" sz="2700" dirty="0"/>
            </a:br>
            <a:r>
              <a:rPr lang="en-US" sz="2700" dirty="0"/>
              <a:t>“function invocations” or “call sites”?</a:t>
            </a:r>
          </a:p>
          <a:p>
            <a:pPr>
              <a:buFontTx/>
              <a:buChar char="-"/>
            </a:pPr>
            <a:r>
              <a:rPr lang="en-US" sz="2700" b="1" dirty="0"/>
              <a:t>arguments</a:t>
            </a:r>
            <a:r>
              <a:rPr lang="en-US" sz="2700" dirty="0"/>
              <a:t> or </a:t>
            </a:r>
            <a:br>
              <a:rPr lang="en-US" sz="2700" dirty="0"/>
            </a:br>
            <a:r>
              <a:rPr lang="en-US" sz="2700" b="1" dirty="0"/>
              <a:t>actual parameters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/>
              <a:t>for each function call?</a:t>
            </a:r>
          </a:p>
          <a:p>
            <a:pPr>
              <a:buFontTx/>
              <a:buChar char="-"/>
            </a:pPr>
            <a:endParaRPr lang="en-US" sz="2700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700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700" dirty="0"/>
              <a:t> take input and </a:t>
            </a:r>
            <a:r>
              <a:rPr lang="en-US" sz="2700" b="1" u="sng" dirty="0"/>
              <a:t>return</a:t>
            </a:r>
            <a:r>
              <a:rPr lang="en-US" sz="2700" dirty="0"/>
              <a:t> a value.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dirty="0"/>
              <a:t> produces a side effect (it prints to the terminal).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6858000" y="292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1417638"/>
            <a:ext cx="3429000" cy="2163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6944" y="3733800"/>
            <a:ext cx="34290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/>
              <a:t>Some functions are like a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You give it input</a:t>
            </a:r>
          </a:p>
          <a:p>
            <a:r>
              <a:rPr lang="en-US" dirty="0"/>
              <a:t>It produces a 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201</a:t>
            </a:r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/>
              <a:t>func</a:t>
            </a:r>
            <a:r>
              <a:rPr lang="en-US" sz="3200" dirty="0"/>
              <a:t>(x) = 2x + 1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Define the machine,</a:t>
            </a:r>
            <a:br>
              <a:rPr lang="en-US" dirty="0"/>
            </a:br>
            <a:r>
              <a:rPr lang="en-US" dirty="0"/>
              <a:t>including the input and the result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Defining a function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 am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</a:rPr>
              <a:t>ining a function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is the result</a:t>
            </a: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 variable name,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or “formal parameter”</a:t>
            </a: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 of the function.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Like “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5” for a variable</a:t>
            </a: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expression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(part of the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solidFill>
                  <a:schemeClr val="tx1"/>
                </a:solidFill>
              </a:rPr>
              <a:t>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124200" y="75009"/>
            <a:ext cx="914400" cy="572869"/>
          </a:xfrm>
          <a:prstGeom prst="wedgeRectCallout">
            <a:avLst>
              <a:gd name="adj1" fmla="val -15659"/>
              <a:gd name="adj2" fmla="val 1990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Formal parameter (a variable)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Python executes a 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</a:t>
            </a:r>
            <a:r>
              <a:rPr lang="en-US" b="1" dirty="0">
                <a:solidFill>
                  <a:srgbClr val="FF0000"/>
                </a:solidFill>
              </a:rPr>
              <a:t>argument(s)</a:t>
            </a:r>
            <a:r>
              <a:rPr lang="en-US" dirty="0"/>
              <a:t> at the </a:t>
            </a:r>
            <a:r>
              <a:rPr lang="en-US" b="1" dirty="0"/>
              <a:t>call site </a:t>
            </a:r>
            <a:r>
              <a:rPr lang="en-US" dirty="0"/>
              <a:t>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the </a:t>
            </a:r>
            <a:r>
              <a:rPr lang="en-US" b="1" dirty="0"/>
              <a:t>argument</a:t>
            </a:r>
            <a:r>
              <a:rPr lang="en-US" dirty="0"/>
              <a:t>’s value to the </a:t>
            </a:r>
            <a:r>
              <a:rPr lang="en-US" b="1" dirty="0">
                <a:solidFill>
                  <a:srgbClr val="FF0000"/>
                </a:solidFill>
              </a:rPr>
              <a:t>formal parameter name</a:t>
            </a:r>
            <a:endParaRPr lang="en-US" b="1" dirty="0"/>
          </a:p>
          <a:p>
            <a:pPr lvl="1"/>
            <a:r>
              <a:rPr lang="en-US" dirty="0"/>
              <a:t>A </a:t>
            </a:r>
            <a:r>
              <a:rPr lang="en-US" i="1" dirty="0"/>
              <a:t>new</a:t>
            </a:r>
            <a:r>
              <a:rPr lang="en-US" dirty="0"/>
              <a:t> variable, not a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</a:t>
            </a:r>
            <a:r>
              <a:rPr lang="en-US" dirty="0">
                <a:solidFill>
                  <a:srgbClr val="FF0000"/>
                </a:solidFill>
              </a:rPr>
              <a:t>statements</a:t>
            </a:r>
            <a:r>
              <a:rPr lang="en-US" dirty="0"/>
              <a:t> in the </a:t>
            </a:r>
            <a:r>
              <a:rPr lang="en-US" b="1" dirty="0"/>
              <a:t>body of the function </a:t>
            </a:r>
            <a:r>
              <a:rPr lang="en-US" dirty="0"/>
              <a:t>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a </a:t>
            </a:r>
            <a:r>
              <a:rPr lang="en-US" b="1" dirty="0">
                <a:solidFill>
                  <a:srgbClr val="FF0000"/>
                </a:solidFill>
              </a:rPr>
              <a:t>return</a:t>
            </a:r>
            <a:r>
              <a:rPr lang="en-US" dirty="0"/>
              <a:t> statement:</a:t>
            </a:r>
          </a:p>
          <a:p>
            <a:pPr lvl="1"/>
            <a:r>
              <a:rPr lang="en-US" b="1" dirty="0"/>
              <a:t>Formal parameter variable </a:t>
            </a:r>
            <a:r>
              <a:rPr lang="en-US" dirty="0"/>
              <a:t>disappears – exists only during the call!</a:t>
            </a:r>
          </a:p>
          <a:p>
            <a:pPr lvl="1"/>
            <a:r>
              <a:rPr lang="en-US" dirty="0"/>
              <a:t>The call expression evaluates to the “returned”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x</a:t>
            </a: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square(3 + 4)</a:t>
            </a: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definition</a:t>
            </a: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call 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function invocation,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“call site”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28600" y="2221468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function call: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1 + square(3 + 4)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1 + 49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y = 50</a:t>
            </a: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Variables:</a:t>
            </a:r>
          </a:p>
          <a:p>
            <a:r>
              <a:rPr lang="en-US" dirty="0"/>
              <a:t>x: 7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49</a:t>
            </a: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evaluate this expression</a:t>
            </a:r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4572000" y="2074086"/>
            <a:ext cx="1628894" cy="387096"/>
          </a:xfrm>
          <a:prstGeom prst="wedgeRectCallout">
            <a:avLst>
              <a:gd name="adj1" fmla="val 46512"/>
              <a:gd name="adj2" fmla="val -1145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Argument or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“actual parameter”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438400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u="sng" dirty="0"/>
              <a:t>definition</a:t>
            </a:r>
            <a:r>
              <a:rPr lang="en-US" dirty="0"/>
              <a:t>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1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"Andrew Fitz Gibbon"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grade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327149"/>
            <a:ext cx="4191000" cy="539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700" dirty="0"/>
              <a:t>For each </a:t>
            </a:r>
            <a:r>
              <a:rPr lang="en-US" sz="2700" b="1" dirty="0"/>
              <a:t>function definition</a:t>
            </a:r>
            <a:r>
              <a:rPr lang="en-US" sz="2700" dirty="0"/>
              <a:t>, identify:</a:t>
            </a:r>
          </a:p>
          <a:p>
            <a:pPr>
              <a:buFontTx/>
              <a:buChar char="-"/>
            </a:pPr>
            <a:r>
              <a:rPr lang="en-US" sz="2700" dirty="0"/>
              <a:t>Function </a:t>
            </a:r>
            <a:r>
              <a:rPr lang="en-US" sz="2700" b="1" dirty="0"/>
              <a:t>name</a:t>
            </a:r>
          </a:p>
          <a:p>
            <a:pPr>
              <a:buFontTx/>
              <a:buChar char="-"/>
            </a:pPr>
            <a:r>
              <a:rPr lang="en-US" sz="2700" dirty="0"/>
              <a:t>Function </a:t>
            </a:r>
            <a:r>
              <a:rPr lang="en-US" sz="2700" b="1" dirty="0"/>
              <a:t>body</a:t>
            </a:r>
          </a:p>
          <a:p>
            <a:pPr>
              <a:buFontTx/>
              <a:buChar char="-"/>
            </a:pPr>
            <a:r>
              <a:rPr lang="en-US" sz="2700" b="1" dirty="0"/>
              <a:t>formal parameters</a:t>
            </a:r>
            <a:endParaRPr lang="en-US" sz="2700" dirty="0"/>
          </a:p>
          <a:p>
            <a:pPr>
              <a:buFontTx/>
              <a:buChar char="-"/>
            </a:pPr>
            <a:endParaRPr lang="en-US" sz="2700" dirty="0"/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2375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12967</TotalTime>
  <Words>5020</Words>
  <Application>Microsoft Macintosh PowerPoint</Application>
  <PresentationFormat>On-screen Show (4:3)</PresentationFormat>
  <Paragraphs>756</Paragraphs>
  <Slides>42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Courier New</vt:lpstr>
      <vt:lpstr>Office Theme</vt:lpstr>
      <vt:lpstr>Functions and abstraction</vt:lpstr>
      <vt:lpstr>Functions</vt:lpstr>
      <vt:lpstr>Python Functions</vt:lpstr>
      <vt:lpstr>Using (“calling”) a function</vt:lpstr>
      <vt:lpstr>Function call examples</vt:lpstr>
      <vt:lpstr>Some functions are like a machine</vt:lpstr>
      <vt:lpstr>Defining a function</vt:lpstr>
      <vt:lpstr>How Python executes a function call</vt:lpstr>
      <vt:lpstr>Function definition examples</vt:lpstr>
      <vt:lpstr>Function definitions and calls</vt:lpstr>
      <vt:lpstr>More function definitions and calls</vt:lpstr>
      <vt:lpstr>How many x variables?</vt:lpstr>
      <vt:lpstr>Functions can call functions</vt:lpstr>
      <vt:lpstr>Digression:  Two types of output</vt:lpstr>
      <vt:lpstr>In a function body, assignment creates a temporary variable (like the formal parameter)</vt:lpstr>
      <vt:lpstr>How to look up a variable</vt:lpstr>
      <vt:lpstr>Local variables exist  only while the function is executing</vt:lpstr>
      <vt:lpstr>Use only the local and the global scope!</vt:lpstr>
      <vt:lpstr>Functions are an 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Decomposing a problem</vt:lpstr>
      <vt:lpstr>How to design a function</vt:lpstr>
      <vt:lpstr>More Examples</vt:lpstr>
      <vt:lpstr>What does this print?</vt:lpstr>
      <vt:lpstr>What does this print?</vt:lpstr>
      <vt:lpstr>What does this print?</vt:lpstr>
      <vt:lpstr>What does this print?</vt:lpstr>
      <vt:lpstr>Each variable should represent one thing</vt:lpstr>
      <vt:lpstr>Review:  how to evaluate a function call</vt:lpstr>
      <vt:lpstr>HW2 Questions</vt:lpstr>
      <vt:lpstr>Bonus Slides:  Extra Function Calls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Andrew Fitz Gibbon</cp:lastModifiedBy>
  <cp:revision>237</cp:revision>
  <cp:lastPrinted>2021-10-11T21:50:08Z</cp:lastPrinted>
  <dcterms:created xsi:type="dcterms:W3CDTF">2012-06-20T04:14:54Z</dcterms:created>
  <dcterms:modified xsi:type="dcterms:W3CDTF">2022-01-21T23:16:48Z</dcterms:modified>
</cp:coreProperties>
</file>