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6" r:id="rId3"/>
    <p:sldId id="293" r:id="rId4"/>
    <p:sldId id="297" r:id="rId5"/>
    <p:sldId id="292" r:id="rId6"/>
    <p:sldId id="294" r:id="rId7"/>
    <p:sldId id="295" r:id="rId8"/>
    <p:sldId id="289" r:id="rId9"/>
    <p:sldId id="290" r:id="rId10"/>
  </p:sldIdLst>
  <p:sldSz cx="9144000" cy="6858000" type="screen4x3"/>
  <p:notesSz cx="6997700" cy="92837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91" autoAdjust="0"/>
  </p:normalViewPr>
  <p:slideViewPr>
    <p:cSldViewPr>
      <p:cViewPr varScale="1">
        <p:scale>
          <a:sx n="108" d="100"/>
          <a:sy n="108" d="100"/>
        </p:scale>
        <p:origin x="2028" y="108"/>
      </p:cViewPr>
      <p:guideLst>
        <p:guide orient="horz" pos="31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r">
              <a:defRPr sz="1200"/>
            </a:lvl1pPr>
          </a:lstStyle>
          <a:p>
            <a:fld id="{9B4165DA-552D-46AD-B101-BEFB2B9A7386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8" tIns="46514" rIns="93028" bIns="465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8" tIns="46514" rIns="93028" bIns="465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r">
              <a:defRPr sz="1200"/>
            </a:lvl1pPr>
          </a:lstStyle>
          <a:p>
            <a:fld id="{18577AFF-980F-4D59-8DF6-919635D8D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69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washington.edu/academics/ugrad/overview/intro-courses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none" dirty="0" err="1">
                <a:hlinkClick r:id="rId3"/>
              </a:rPr>
              <a:t>Cse</a:t>
            </a:r>
            <a:r>
              <a:rPr lang="en-US" u="none" dirty="0">
                <a:hlinkClick r:id="rId3"/>
              </a:rPr>
              <a:t> Intro Courses:  </a:t>
            </a:r>
            <a:r>
              <a:rPr lang="en-US" dirty="0">
                <a:hlinkClick r:id="rId3"/>
              </a:rPr>
              <a:t>https://www.cs.washington.edu/academics/ugrad/overview/intro-courses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77AFF-980F-4D59-8DF6-919635D8DC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48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none" dirty="0"/>
              <a:t>https://www.cs.washington.edu/academics/ugrad/nonmajor-options/intro-courses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77AFF-980F-4D59-8DF6-919635D8DC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76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B09A-7E44-4589-BBCE-36E079967442}" type="datetime1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D81A-6220-4521-AA89-145FCFB06318}" type="datetime1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2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6EC0-FE37-4544-A0DD-1FAFEC30BF91}" type="datetime1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6083-72A3-43A5-976A-9753DB330D35}" type="datetime1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7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F08C-3638-4D8D-B2E1-9CC5B55A73BA}" type="datetime1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2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9BDA-30B5-4AEC-ADF1-4C66B29B8F5F}" type="datetime1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2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44B0-6DB9-4012-971E-A37C687355A5}" type="datetime1">
              <a:rPr lang="en-US" smtClean="0"/>
              <a:t>12/9/2022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7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AD64-AB16-4642-AC42-811231CCE05B}" type="datetime1">
              <a:rPr lang="en-US" smtClean="0"/>
              <a:t>12/9/2022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4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877C-3BB4-421E-9E52-91F622E7F15E}" type="datetime1">
              <a:rPr lang="en-US" smtClean="0"/>
              <a:t>12/9/2022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1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176F-916C-456F-9A97-31016E270820}" type="datetime1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2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46E2A-9501-4F37-B3B5-98145A1B9503}" type="datetime1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ACFAE-C1E9-45D9-A4F7-2399F238E548}" type="datetime1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3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w.iasystem.org/survey/26361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hyperlink" Target="https://placement.cs.washington.edu/" TargetMode="External"/><Relationship Id="rId5" Type="http://schemas.openxmlformats.org/officeDocument/2006/relationships/hyperlink" Target="https://www.cs.washington.edu/academics/ugrad/nonmajor-options/intro-courses" TargetMode="Externa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courses.cs.washington.edu/courses/cse122/" TargetMode="External"/><Relationship Id="rId13" Type="http://schemas.openxmlformats.org/officeDocument/2006/relationships/hyperlink" Target="https://courses.cs.washington.edu/courses/cse143/" TargetMode="External"/><Relationship Id="rId18" Type="http://schemas.openxmlformats.org/officeDocument/2006/relationships/hyperlink" Target="https://courses.cs.washington.edu/courses/cse410/" TargetMode="External"/><Relationship Id="rId3" Type="http://schemas.openxmlformats.org/officeDocument/2006/relationships/tags" Target="../tags/tag13.xml"/><Relationship Id="rId21" Type="http://schemas.openxmlformats.org/officeDocument/2006/relationships/hyperlink" Target="https://courses.cs.washington.edu/courses/cse417/" TargetMode="External"/><Relationship Id="rId7" Type="http://schemas.openxmlformats.org/officeDocument/2006/relationships/hyperlink" Target="https://courses.cs.washington.edu/courses/cse163/" TargetMode="External"/><Relationship Id="rId12" Type="http://schemas.openxmlformats.org/officeDocument/2006/relationships/hyperlink" Target="https://courses.cs.washington.edu/courses/cse123/" TargetMode="External"/><Relationship Id="rId17" Type="http://schemas.openxmlformats.org/officeDocument/2006/relationships/hyperlink" Target="https://courses.cs.washington.edu/courses/cse414/" TargetMode="External"/><Relationship Id="rId2" Type="http://schemas.openxmlformats.org/officeDocument/2006/relationships/tags" Target="../tags/tag12.xml"/><Relationship Id="rId16" Type="http://schemas.openxmlformats.org/officeDocument/2006/relationships/hyperlink" Target="https://courses.cs.washington.edu/courses/cse412/" TargetMode="External"/><Relationship Id="rId20" Type="http://schemas.openxmlformats.org/officeDocument/2006/relationships/hyperlink" Target="https://courses.cs.washington.edu/courses/cse415/" TargetMode="External"/><Relationship Id="rId1" Type="http://schemas.openxmlformats.org/officeDocument/2006/relationships/tags" Target="../tags/tag11.xml"/><Relationship Id="rId6" Type="http://schemas.openxmlformats.org/officeDocument/2006/relationships/hyperlink" Target="https://www.washington.edu/students/crscat/cse.html" TargetMode="External"/><Relationship Id="rId11" Type="http://schemas.openxmlformats.org/officeDocument/2006/relationships/hyperlink" Target="https://courses.cs.washington.edu/courses/cse180/" TargetMode="External"/><Relationship Id="rId5" Type="http://schemas.openxmlformats.org/officeDocument/2006/relationships/notesSlide" Target="../notesSlides/notesSlide1.xml"/><Relationship Id="rId15" Type="http://schemas.openxmlformats.org/officeDocument/2006/relationships/hyperlink" Target="https://courses.cs.washington.edu/courses/cse374/" TargetMode="External"/><Relationship Id="rId10" Type="http://schemas.openxmlformats.org/officeDocument/2006/relationships/hyperlink" Target="https://courses.cs.washington.edu/courses/cse416/" TargetMode="External"/><Relationship Id="rId19" Type="http://schemas.openxmlformats.org/officeDocument/2006/relationships/hyperlink" Target="https://courses.cs.washington.edu/courses/cse413/" TargetMode="External"/><Relationship Id="rId4" Type="http://schemas.openxmlformats.org/officeDocument/2006/relationships/slideLayout" Target="../slideLayouts/slideLayout2.xml"/><Relationship Id="rId9" Type="http://schemas.openxmlformats.org/officeDocument/2006/relationships/hyperlink" Target="https://courses.cs.washington.edu/courses/cse154/" TargetMode="External"/><Relationship Id="rId14" Type="http://schemas.openxmlformats.org/officeDocument/2006/relationships/hyperlink" Target="https://courses.cs.washington.edu/courses/cse373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hyperlink" Target="https://www.cs.washington.edu/academics/ugrad/nonmajor-options/intro-courses" TargetMode="Externa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hyperlink" Target="https://courses.cs.washington.edu/courses/cse160/22au/which-class/" TargetMode="Externa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runestone.academy/runestone/static/pythonds/index.html" TargetMode="External"/><Relationship Id="rId3" Type="http://schemas.openxmlformats.org/officeDocument/2006/relationships/tags" Target="../tags/tag19.xml"/><Relationship Id="rId7" Type="http://schemas.openxmlformats.org/officeDocument/2006/relationships/hyperlink" Target="https://runestone.academy/runestone/books/published/thinkcspy/index.html" TargetMode="Externa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hyperlink" Target="https://courses.cs.washington.edu/courses/cse160/22au/schedule/" TargetMode="External"/><Relationship Id="rId5" Type="http://schemas.openxmlformats.org/officeDocument/2006/relationships/hyperlink" Target="https://courses.cs.washington.edu/courses/cse160/22au/computing/" TargetMode="Externa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What Next?</a:t>
            </a:r>
            <a:br>
              <a:rPr lang="en-US" dirty="0"/>
            </a:br>
            <a:r>
              <a:rPr lang="en-US" dirty="0"/>
              <a:t>Python, Java, CSE Courses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Autumn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27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want your feedback!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r>
              <a:rPr lang="en-US" dirty="0"/>
              <a:t>Please fill out evaluations for lecture AND for section</a:t>
            </a:r>
          </a:p>
          <a:p>
            <a:pPr lvl="1"/>
            <a:r>
              <a:rPr lang="en-US" dirty="0"/>
              <a:t>The link for lecture is 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19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more to learn!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You have come a long way from the first day of class!</a:t>
            </a:r>
          </a:p>
          <a:p>
            <a:pPr lvl="1"/>
            <a:r>
              <a:rPr lang="en-US" dirty="0"/>
              <a:t>But there is more to learn!</a:t>
            </a:r>
          </a:p>
          <a:p>
            <a:r>
              <a:rPr lang="en-US" dirty="0"/>
              <a:t>Data analysis, data science, and data visualization</a:t>
            </a:r>
          </a:p>
          <a:p>
            <a:r>
              <a:rPr lang="en-US" dirty="0"/>
              <a:t>Scaling up:</a:t>
            </a:r>
          </a:p>
          <a:p>
            <a:pPr lvl="1"/>
            <a:r>
              <a:rPr lang="en-US" dirty="0"/>
              <a:t>Larger and more complex programs</a:t>
            </a:r>
          </a:p>
          <a:p>
            <a:pPr lvl="1"/>
            <a:r>
              <a:rPr lang="en-US" dirty="0"/>
              <a:t>Algorithm selection</a:t>
            </a:r>
          </a:p>
          <a:p>
            <a:pPr lvl="1"/>
            <a:r>
              <a:rPr lang="en-US" dirty="0"/>
              <a:t>“Big data”:  out-of-memory data, parallel programming, …</a:t>
            </a:r>
          </a:p>
          <a:p>
            <a:r>
              <a:rPr lang="en-US" dirty="0"/>
              <a:t>Ensuring correctness</a:t>
            </a:r>
          </a:p>
          <a:p>
            <a:pPr lvl="1"/>
            <a:r>
              <a:rPr lang="en-US" dirty="0"/>
              <a:t>Principled, systematic design, testing, and programming</a:t>
            </a:r>
          </a:p>
          <a:p>
            <a:pPr lvl="1"/>
            <a:r>
              <a:rPr lang="en-US" dirty="0"/>
              <a:t>Coding style</a:t>
            </a:r>
          </a:p>
          <a:p>
            <a:r>
              <a:rPr lang="en-US" dirty="0"/>
              <a:t>Managing complexity</a:t>
            </a:r>
          </a:p>
          <a:p>
            <a:pPr lvl="1"/>
            <a:r>
              <a:rPr lang="en-US" dirty="0"/>
              <a:t>Data structures and algorithms</a:t>
            </a:r>
          </a:p>
          <a:p>
            <a:pPr lvl="1"/>
            <a:r>
              <a:rPr lang="en-US" dirty="0"/>
              <a:t>Programming tools:  testing, version control, debugging, deployment</a:t>
            </a:r>
          </a:p>
          <a:p>
            <a:pPr lvl="1"/>
            <a:r>
              <a:rPr lang="en-US" dirty="0"/>
              <a:t>Graphical User Interfaces (GUIs), user interaction</a:t>
            </a:r>
          </a:p>
          <a:p>
            <a:pPr lvl="1"/>
            <a:r>
              <a:rPr lang="en-US" dirty="0"/>
              <a:t>Working in a team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1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CSE Intro Courses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7561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Visit </a:t>
            </a:r>
            <a:r>
              <a:rPr lang="en-US" dirty="0">
                <a:hlinkClick r:id="rId5"/>
              </a:rPr>
              <a:t>this link</a:t>
            </a:r>
            <a:r>
              <a:rPr lang="en-US" dirty="0"/>
              <a:t> for more information.</a:t>
            </a:r>
          </a:p>
          <a:p>
            <a:r>
              <a:rPr lang="en-US" dirty="0"/>
              <a:t>Old sequence: CSE 142 &amp; CSE 143</a:t>
            </a:r>
          </a:p>
          <a:p>
            <a:r>
              <a:rPr lang="en-US" dirty="0"/>
              <a:t>New sequence: CSE 121, CSE 122, CSE 123</a:t>
            </a:r>
          </a:p>
          <a:p>
            <a:r>
              <a:rPr lang="en-US" dirty="0"/>
              <a:t>CSE 121 – meant for students with NO prior programming experience </a:t>
            </a:r>
          </a:p>
          <a:p>
            <a:r>
              <a:rPr lang="en-US" dirty="0"/>
              <a:t>Students use </a:t>
            </a:r>
            <a:r>
              <a:rPr lang="en-US" dirty="0">
                <a:hlinkClick r:id="rId6"/>
              </a:rPr>
              <a:t>guided self-placement</a:t>
            </a:r>
            <a:r>
              <a:rPr lang="en-US" dirty="0"/>
              <a:t> to decide which course to take.</a:t>
            </a:r>
          </a:p>
          <a:p>
            <a:r>
              <a:rPr lang="en-US" dirty="0"/>
              <a:t>Most likely CSE 122 is correct course to take after CSE 160.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80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70F6C8-E140-4288-95D2-9828E1DE3526}" type="slidenum">
              <a:rPr lang="en-US" altLang="en-US" sz="1400" smtClean="0"/>
              <a:pPr eaLnBrk="1" hangingPunct="1"/>
              <a:t>5</a:t>
            </a:fld>
            <a:endParaRPr lang="en-US" altLang="en-US" sz="1400" dirty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More UW Computer Science Courses!!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8600" y="1219199"/>
            <a:ext cx="8534400" cy="5054024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b="1" dirty="0"/>
              <a:t>Most up to date list of pre-requisites are in the Course Catalog: </a:t>
            </a:r>
            <a:r>
              <a:rPr lang="en-US" altLang="en-US" sz="1800" b="1" dirty="0">
                <a:hlinkClick r:id="rId6"/>
              </a:rPr>
              <a:t>link</a:t>
            </a:r>
            <a:endParaRPr lang="en-US" altLang="en-US" sz="1800" b="1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b="1" dirty="0"/>
              <a:t>You could take any of these now!</a:t>
            </a:r>
          </a:p>
          <a:p>
            <a:pPr>
              <a:lnSpc>
                <a:spcPct val="90000"/>
              </a:lnSpc>
            </a:pPr>
            <a:r>
              <a:rPr lang="en-US" altLang="en-US" sz="1800" dirty="0"/>
              <a:t>[23wi &amp; 23sp] </a:t>
            </a:r>
            <a:r>
              <a:rPr lang="en-US" altLang="en-US" sz="1800" b="1" dirty="0">
                <a:hlinkClick r:id="rId7"/>
              </a:rPr>
              <a:t>CSE 163 </a:t>
            </a:r>
            <a:r>
              <a:rPr lang="en-US" altLang="en-US" sz="1800" dirty="0"/>
              <a:t>Intermediate Data Programming</a:t>
            </a:r>
          </a:p>
          <a:p>
            <a:pPr>
              <a:lnSpc>
                <a:spcPct val="90000"/>
              </a:lnSpc>
            </a:pPr>
            <a:r>
              <a:rPr lang="en-US" altLang="en-US" sz="1800" dirty="0"/>
              <a:t>[every quarter + summer] </a:t>
            </a:r>
            <a:r>
              <a:rPr lang="en-US" altLang="en-US" sz="1800" b="1" dirty="0">
                <a:hlinkClick r:id="rId8"/>
              </a:rPr>
              <a:t>CSE 122</a:t>
            </a:r>
            <a:r>
              <a:rPr lang="en-US" altLang="en-US" sz="1800" b="1" dirty="0"/>
              <a:t> </a:t>
            </a:r>
            <a:r>
              <a:rPr lang="en-US" altLang="en-US" sz="1800" dirty="0"/>
              <a:t>Programming in Java </a:t>
            </a:r>
          </a:p>
          <a:p>
            <a:pPr>
              <a:lnSpc>
                <a:spcPct val="90000"/>
              </a:lnSpc>
            </a:pPr>
            <a:r>
              <a:rPr lang="en-US" altLang="en-US" sz="1800" dirty="0"/>
              <a:t>[23sp] </a:t>
            </a:r>
            <a:r>
              <a:rPr lang="en-US" altLang="en-US" sz="1800" b="1" dirty="0">
                <a:hlinkClick r:id="rId9"/>
              </a:rPr>
              <a:t>CSE 154  </a:t>
            </a:r>
            <a:r>
              <a:rPr lang="en-US" altLang="en-US" sz="1800" dirty="0"/>
              <a:t>Web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[23wi &amp; 23sp] </a:t>
            </a:r>
            <a:r>
              <a:rPr lang="en-US" altLang="en-US" sz="1800" b="1" dirty="0">
                <a:hlinkClick r:id="rId10"/>
              </a:rPr>
              <a:t>CSE/STAT 416 </a:t>
            </a:r>
            <a:r>
              <a:rPr lang="en-US" altLang="en-US" sz="1800" dirty="0"/>
              <a:t>Intro to Machine Learning  (requires Stat 311/390)</a:t>
            </a:r>
          </a:p>
          <a:p>
            <a:pPr>
              <a:lnSpc>
                <a:spcPct val="90000"/>
              </a:lnSpc>
            </a:pPr>
            <a:r>
              <a:rPr lang="en-US" altLang="en-US" sz="1800" dirty="0"/>
              <a:t>[every quarter] </a:t>
            </a:r>
            <a:r>
              <a:rPr lang="en-US" altLang="en-US" sz="1800" b="1" dirty="0">
                <a:hlinkClick r:id="rId11"/>
              </a:rPr>
              <a:t>INFO/</a:t>
            </a:r>
            <a:r>
              <a:rPr lang="en-US" altLang="en-US" sz="1800" b="1" u="sng" dirty="0">
                <a:hlinkClick r:id="rId11"/>
              </a:rPr>
              <a:t>STAT</a:t>
            </a:r>
            <a:r>
              <a:rPr lang="en-US" altLang="en-US" sz="1800" b="1" dirty="0">
                <a:hlinkClick r:id="rId11"/>
              </a:rPr>
              <a:t>/CSE 180 </a:t>
            </a:r>
            <a:r>
              <a:rPr lang="en-US" altLang="en-US" sz="1800" dirty="0"/>
              <a:t>Intro to Data Science (some Math pre-</a:t>
            </a:r>
            <a:r>
              <a:rPr lang="en-US" altLang="en-US" sz="1800" dirty="0" err="1"/>
              <a:t>req</a:t>
            </a:r>
            <a:r>
              <a:rPr lang="en-US" altLang="en-US" sz="1800" dirty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altLang="en-US" sz="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dirty="0"/>
              <a:t>Require </a:t>
            </a:r>
            <a:r>
              <a:rPr lang="en-US" altLang="en-US" sz="1800" b="1" dirty="0">
                <a:hlinkClick r:id="rId12"/>
              </a:rPr>
              <a:t>CSE 123</a:t>
            </a:r>
            <a:r>
              <a:rPr lang="en-US" altLang="en-US" sz="1800" b="1" dirty="0"/>
              <a:t> </a:t>
            </a:r>
            <a:r>
              <a:rPr lang="en-US" altLang="en-US" sz="1800" dirty="0"/>
              <a:t>or </a:t>
            </a:r>
            <a:r>
              <a:rPr lang="en-US" altLang="en-US" sz="1800" b="1" dirty="0">
                <a:hlinkClick r:id="rId13"/>
              </a:rPr>
              <a:t>CSE 143</a:t>
            </a:r>
            <a:r>
              <a:rPr lang="en-US" altLang="en-US" sz="1800" dirty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[every quarter] </a:t>
            </a:r>
            <a:r>
              <a:rPr lang="en-US" altLang="en-US" sz="1800" b="1" dirty="0">
                <a:hlinkClick r:id="rId14"/>
              </a:rPr>
              <a:t>CSE 373  </a:t>
            </a:r>
            <a:r>
              <a:rPr lang="en-US" altLang="en-US" sz="1800" dirty="0"/>
              <a:t>Data Structures &amp; Algorithms (all year)</a:t>
            </a:r>
          </a:p>
          <a:p>
            <a:pPr>
              <a:lnSpc>
                <a:spcPct val="90000"/>
              </a:lnSpc>
            </a:pPr>
            <a:r>
              <a:rPr lang="en-US" altLang="en-US" sz="1800" dirty="0"/>
              <a:t>[23wi &amp; 23sp] </a:t>
            </a:r>
            <a:r>
              <a:rPr lang="en-US" altLang="en-US" sz="1800" b="1" dirty="0">
                <a:hlinkClick r:id="rId15"/>
              </a:rPr>
              <a:t>CSE 374 </a:t>
            </a:r>
            <a:r>
              <a:rPr lang="en-US" altLang="en-US" sz="1800" b="1" dirty="0"/>
              <a:t> </a:t>
            </a:r>
            <a:r>
              <a:rPr lang="en-US" altLang="en-US" sz="1800" dirty="0"/>
              <a:t>Intermediate Programming  Concepts &amp; Tools </a:t>
            </a:r>
          </a:p>
          <a:p>
            <a:pPr>
              <a:lnSpc>
                <a:spcPct val="90000"/>
              </a:lnSpc>
            </a:pPr>
            <a:r>
              <a:rPr lang="en-US" altLang="en-US" sz="1800" dirty="0"/>
              <a:t>[23sp] </a:t>
            </a:r>
            <a:r>
              <a:rPr lang="en-US" altLang="en-US" sz="1800" b="1" dirty="0">
                <a:hlinkClick r:id="rId16"/>
              </a:rPr>
              <a:t>CSE 412  </a:t>
            </a:r>
            <a:r>
              <a:rPr lang="en-US" altLang="en-US" sz="1800" dirty="0"/>
              <a:t>Intro to Data Visualization (requires CSE 143 or CSE 163)</a:t>
            </a:r>
          </a:p>
          <a:p>
            <a:pPr>
              <a:lnSpc>
                <a:spcPct val="90000"/>
              </a:lnSpc>
            </a:pPr>
            <a:r>
              <a:rPr lang="en-US" altLang="en-US" sz="1800" dirty="0"/>
              <a:t>[23wi &amp; 23sp] </a:t>
            </a:r>
            <a:r>
              <a:rPr lang="en-US" altLang="en-US" sz="1800" b="1" dirty="0">
                <a:hlinkClick r:id="rId17"/>
              </a:rPr>
              <a:t>CSE 414  </a:t>
            </a:r>
            <a:r>
              <a:rPr lang="en-US" altLang="en-US" sz="1800" dirty="0"/>
              <a:t>Databases (requires CSE 143 or CSE 163)</a:t>
            </a:r>
          </a:p>
          <a:p>
            <a:pPr eaLnBrk="1" hangingPunct="1">
              <a:lnSpc>
                <a:spcPct val="90000"/>
              </a:lnSpc>
            </a:pPr>
            <a:endParaRPr lang="en-US" altLang="en-US" sz="800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800" dirty="0"/>
              <a:t>Require </a:t>
            </a:r>
            <a:r>
              <a:rPr lang="en-US" altLang="en-US" sz="1800" b="1" dirty="0"/>
              <a:t>CSE 373</a:t>
            </a:r>
            <a:r>
              <a:rPr lang="en-US" altLang="en-US" sz="1800" dirty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b="1" dirty="0">
                <a:hlinkClick r:id="rId18"/>
              </a:rPr>
              <a:t>CSE 410 </a:t>
            </a:r>
            <a:r>
              <a:rPr lang="en-US" altLang="en-US" sz="1800" dirty="0"/>
              <a:t>Computer Systems (Operating Systems &amp; Architecture)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b="1" dirty="0">
                <a:hlinkClick r:id="rId19"/>
              </a:rPr>
              <a:t>CSE 413 </a:t>
            </a:r>
            <a:r>
              <a:rPr lang="en-US" altLang="en-US" sz="1800" dirty="0"/>
              <a:t>Programming Languages and their Implementation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b="1" dirty="0">
                <a:hlinkClick r:id="rId20"/>
              </a:rPr>
              <a:t>CSE 415 </a:t>
            </a:r>
            <a:r>
              <a:rPr lang="en-US" altLang="en-US" sz="1800" dirty="0"/>
              <a:t>Artificial Intelligence	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b="1" dirty="0">
                <a:hlinkClick r:id="rId21"/>
              </a:rPr>
              <a:t>CSE 417 </a:t>
            </a:r>
            <a:r>
              <a:rPr lang="en-US" altLang="en-US" sz="1800" dirty="0"/>
              <a:t>Algorithms and Complexity </a:t>
            </a:r>
          </a:p>
        </p:txBody>
      </p:sp>
    </p:spTree>
    <p:extLst>
      <p:ext uri="{BB962C8B-B14F-4D97-AF65-F5344CB8AC3E}">
        <p14:creationId xmlns:p14="http://schemas.microsoft.com/office/powerpoint/2010/main" val="2918503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70F6C8-E140-4288-95D2-9828E1DE3526}" type="slidenum">
              <a:rPr lang="en-US" altLang="en-US" sz="1400" smtClean="0"/>
              <a:pPr eaLnBrk="1" hangingPunct="1"/>
              <a:t>6</a:t>
            </a:fld>
            <a:endParaRPr lang="en-US" altLang="en-US" sz="1400" dirty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More Info on UW CSE Courses!!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8600" y="1219199"/>
            <a:ext cx="8915400" cy="505402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Which Course should I take: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hlinkClick r:id="rId6"/>
              </a:rPr>
              <a:t>https://courses.cs.washington.edu/courses/cse160/22au/which-class/</a:t>
            </a:r>
            <a:r>
              <a:rPr lang="en-US" altLang="en-US" sz="2000" dirty="0"/>
              <a:t> 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Intro CSE courses: 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hlinkClick r:id="rId7"/>
              </a:rPr>
              <a:t>https://www.cs.washington.edu/academics/ugrad/nonmajor-options/intro-courses</a:t>
            </a:r>
            <a:r>
              <a:rPr lang="en-US" altLang="en-US" sz="1800" dirty="0"/>
              <a:t> </a:t>
            </a:r>
          </a:p>
          <a:p>
            <a:pPr lvl="1">
              <a:lnSpc>
                <a:spcPct val="90000"/>
              </a:lnSpc>
            </a:pPr>
            <a:endParaRPr lang="en-US" altLang="en-US" sz="1400" dirty="0"/>
          </a:p>
          <a:p>
            <a:pPr lvl="1">
              <a:lnSpc>
                <a:spcPct val="90000"/>
              </a:lnSpc>
            </a:pP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467055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More Python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dirty="0"/>
              <a:t>More Python practice:</a:t>
            </a:r>
          </a:p>
          <a:p>
            <a:pPr lvl="1"/>
            <a:r>
              <a:rPr lang="en-US" sz="2000" dirty="0">
                <a:hlinkClick r:id="rId5"/>
              </a:rPr>
              <a:t>https://courses.cs.washington.edu/courses/cse160/22au/computing/</a:t>
            </a:r>
            <a:endParaRPr lang="en-US" sz="2000" dirty="0"/>
          </a:p>
          <a:p>
            <a:r>
              <a:rPr lang="en-US" dirty="0" err="1"/>
              <a:t>Runestone</a:t>
            </a:r>
            <a:r>
              <a:rPr lang="en-US" dirty="0"/>
              <a:t> – free interactive textbooks:</a:t>
            </a:r>
          </a:p>
          <a:p>
            <a:pPr lvl="1"/>
            <a:r>
              <a:rPr lang="en-US" dirty="0"/>
              <a:t>How to Think Like a Computer Scientist </a:t>
            </a:r>
            <a:br>
              <a:rPr lang="en-US" dirty="0"/>
            </a:br>
            <a:r>
              <a:rPr lang="en-US" sz="2000" dirty="0"/>
              <a:t>(the “Try” text we </a:t>
            </a:r>
            <a:r>
              <a:rPr lang="en-US" sz="2000" dirty="0">
                <a:hlinkClick r:id="rId6"/>
              </a:rPr>
              <a:t>used this quarter</a:t>
            </a:r>
            <a:r>
              <a:rPr lang="en-US" sz="2000" dirty="0"/>
              <a:t>) </a:t>
            </a:r>
            <a:r>
              <a:rPr lang="en-US" sz="1800" dirty="0">
                <a:hlinkClick r:id="rId7"/>
              </a:rPr>
              <a:t>https://runestone.academy/runestone/books/published/thinkcspy/index.html</a:t>
            </a:r>
            <a:r>
              <a:rPr lang="en-US" sz="1800" dirty="0"/>
              <a:t> </a:t>
            </a:r>
          </a:p>
          <a:p>
            <a:pPr lvl="1"/>
            <a:r>
              <a:rPr lang="en-US" dirty="0"/>
              <a:t>Problem Solving with Algorithms and Data Structures using Python</a:t>
            </a:r>
            <a:br>
              <a:rPr lang="en-US" dirty="0"/>
            </a:br>
            <a:r>
              <a:rPr lang="en-US" sz="2000" dirty="0">
                <a:hlinkClick r:id="rId8"/>
              </a:rPr>
              <a:t>https://runestone.academy/runestone/static/pythonds/index.html</a:t>
            </a:r>
            <a:r>
              <a:rPr lang="en-US" sz="2000" dirty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38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Why the Python language?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86420041"/>
              </p:ext>
            </p:extLst>
          </p:nvPr>
        </p:nvGraphicFramePr>
        <p:xfrm>
          <a:off x="457200" y="1600200"/>
          <a:ext cx="82295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5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Python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Excel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C/C++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Readable</a:t>
                      </a:r>
                      <a:r>
                        <a:rPr lang="en-US" baseline="0" dirty="0"/>
                        <a:t> syntax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Easy to get started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Powerful libraries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16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Comparison of Python with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Python is better for learning programming</a:t>
            </a:r>
          </a:p>
          <a:p>
            <a:r>
              <a:rPr lang="en-US" dirty="0"/>
              <a:t>Python is better for small programs</a:t>
            </a:r>
          </a:p>
          <a:p>
            <a:r>
              <a:rPr lang="en-US" dirty="0"/>
              <a:t>Java is better for large programs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Main difference:  dynamic vs. static typing</a:t>
            </a:r>
          </a:p>
          <a:p>
            <a:r>
              <a:rPr lang="en-US" dirty="0"/>
              <a:t>Dynamic typing (Python):  put anything in any variable</a:t>
            </a:r>
          </a:p>
          <a:p>
            <a:r>
              <a:rPr lang="en-US" dirty="0"/>
              <a:t>Static typing (Java):</a:t>
            </a:r>
          </a:p>
          <a:p>
            <a:pPr lvl="1"/>
            <a:r>
              <a:rPr lang="en-US" dirty="0"/>
              <a:t>Source code states the type of the variable</a:t>
            </a:r>
          </a:p>
          <a:p>
            <a:pPr lvl="1"/>
            <a:r>
              <a:rPr lang="en-US" dirty="0"/>
              <a:t>Cannot run code if any assignment might violate the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330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2605</TotalTime>
  <Words>686</Words>
  <Application>Microsoft Office PowerPoint</Application>
  <PresentationFormat>On-screen Show (4:3)</PresentationFormat>
  <Paragraphs>113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Office Theme</vt:lpstr>
      <vt:lpstr>What Next? Python, Java, CSE Courses</vt:lpstr>
      <vt:lpstr>We want your feedback!</vt:lpstr>
      <vt:lpstr>There is more to learn!</vt:lpstr>
      <vt:lpstr>CSE Intro Courses in Java</vt:lpstr>
      <vt:lpstr>More UW Computer Science Courses!!</vt:lpstr>
      <vt:lpstr>More Info on UW CSE Courses!!</vt:lpstr>
      <vt:lpstr>More Python Resources</vt:lpstr>
      <vt:lpstr>Why the Python language?</vt:lpstr>
      <vt:lpstr>Comparison of Python with Java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160 Wrap-Up</dc:title>
  <dc:creator>cse</dc:creator>
  <cp:lastModifiedBy>Ruth Anderson</cp:lastModifiedBy>
  <cp:revision>96</cp:revision>
  <cp:lastPrinted>2016-03-11T19:13:06Z</cp:lastPrinted>
  <dcterms:created xsi:type="dcterms:W3CDTF">2012-08-17T15:39:44Z</dcterms:created>
  <dcterms:modified xsi:type="dcterms:W3CDTF">2022-12-09T22:49:12Z</dcterms:modified>
</cp:coreProperties>
</file>