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3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5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6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7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8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9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0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34" r:id="rId3"/>
    <p:sldId id="335" r:id="rId4"/>
    <p:sldId id="326" r:id="rId5"/>
    <p:sldId id="306" r:id="rId6"/>
    <p:sldId id="336" r:id="rId7"/>
    <p:sldId id="303" r:id="rId8"/>
    <p:sldId id="339" r:id="rId9"/>
    <p:sldId id="333" r:id="rId10"/>
    <p:sldId id="338" r:id="rId11"/>
    <p:sldId id="337" r:id="rId12"/>
    <p:sldId id="307" r:id="rId13"/>
    <p:sldId id="314" r:id="rId14"/>
    <p:sldId id="329" r:id="rId15"/>
    <p:sldId id="330" r:id="rId16"/>
    <p:sldId id="331" r:id="rId17"/>
    <p:sldId id="332" r:id="rId18"/>
    <p:sldId id="320" r:id="rId19"/>
    <p:sldId id="313" r:id="rId20"/>
    <p:sldId id="325" r:id="rId21"/>
    <p:sldId id="316" r:id="rId22"/>
    <p:sldId id="295" r:id="rId23"/>
    <p:sldId id="317" r:id="rId24"/>
    <p:sldId id="319" r:id="rId25"/>
    <p:sldId id="327" r:id="rId26"/>
    <p:sldId id="328" r:id="rId27"/>
    <p:sldId id="321" r:id="rId28"/>
    <p:sldId id="322" r:id="rId29"/>
    <p:sldId id="323" r:id="rId30"/>
  </p:sldIdLst>
  <p:sldSz cx="9144000" cy="6858000" type="screen4x3"/>
  <p:notesSz cx="7010400" cy="92964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9" autoAdjust="0"/>
    <p:restoredTop sz="94527" autoAdjust="0"/>
  </p:normalViewPr>
  <p:slideViewPr>
    <p:cSldViewPr>
      <p:cViewPr varScale="1">
        <p:scale>
          <a:sx n="129" d="100"/>
          <a:sy n="129" d="100"/>
        </p:scale>
        <p:origin x="111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exceptions.html#exceptions.KeyError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89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encapsulation:</a:t>
            </a:r>
            <a:r>
              <a:rPr lang="en-US" baseline="0"/>
              <a:t> </a:t>
            </a:r>
            <a:r>
              <a:rPr lang="en-US"/>
              <a:t>commits us to a particular implementation, which makes it harder to change</a:t>
            </a:r>
            <a:r>
              <a:rPr lang="en-US" baseline="0"/>
              <a:t> down the road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1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66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80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50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28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terms of information content, all of them are</a:t>
            </a:r>
            <a:r>
              <a:rPr lang="en-US" baseline="0" dirty="0"/>
              <a:t> the same.</a:t>
            </a:r>
          </a:p>
          <a:p>
            <a:r>
              <a:rPr lang="en-US" baseline="0" dirty="0"/>
              <a:t>Some might be more efficient in some contexts, 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9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/>
              <a:t>get(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Return the value for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else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 If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  <a:p>
            <a:pPr defTabSz="915772">
              <a:defRPr/>
            </a:pPr>
            <a:r>
              <a:rPr lang="en-US" dirty="0" err="1"/>
              <a:t>setdefault</a:t>
            </a:r>
            <a:r>
              <a:rPr lang="en-US" dirty="0"/>
              <a:t>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return its value. If not, insert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with a value of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and return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97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en-US" dirty="0"/>
              <a:t>get(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Return the value for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else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 If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is not given, it defaults to None, so that this method never raises a </a:t>
            </a:r>
            <a:r>
              <a:rPr lang="en-US" dirty="0">
                <a:hlinkClick r:id="rId3" tooltip="exceptions.KeyError"/>
              </a:rPr>
              <a:t>KeyError</a:t>
            </a:r>
            <a:r>
              <a:rPr lang="en-US" dirty="0">
                <a:effectLst/>
              </a:rPr>
              <a:t>.</a:t>
            </a:r>
          </a:p>
          <a:p>
            <a:endParaRPr lang="en-US" dirty="0"/>
          </a:p>
          <a:p>
            <a:pPr defTabSz="915772">
              <a:defRPr/>
            </a:pPr>
            <a:r>
              <a:rPr lang="en-US" dirty="0" err="1"/>
              <a:t>setdefault</a:t>
            </a:r>
            <a:r>
              <a:rPr lang="en-US" dirty="0"/>
              <a:t>(</a:t>
            </a:r>
            <a:r>
              <a:rPr lang="en-US" i="1" dirty="0"/>
              <a:t>key</a:t>
            </a:r>
            <a:r>
              <a:rPr lang="en-US" dirty="0">
                <a:effectLst/>
              </a:rPr>
              <a:t>[</a:t>
            </a:r>
            <a:r>
              <a:rPr lang="en-US" dirty="0"/>
              <a:t>, </a:t>
            </a:r>
            <a:r>
              <a:rPr lang="en-US" i="1" dirty="0"/>
              <a:t>default</a:t>
            </a:r>
            <a:r>
              <a:rPr lang="en-US" dirty="0">
                <a:effectLst/>
              </a:rPr>
              <a:t>]</a:t>
            </a:r>
            <a:r>
              <a:rPr lang="en-US" dirty="0"/>
              <a:t>)</a:t>
            </a:r>
            <a:r>
              <a:rPr lang="en-US" dirty="0">
                <a:effectLst/>
              </a:rPr>
              <a:t>If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is in the dictionary, return its value. If not, insert </a:t>
            </a:r>
            <a:r>
              <a:rPr lang="en-US" i="1" dirty="0">
                <a:effectLst/>
              </a:rPr>
              <a:t>key</a:t>
            </a:r>
            <a:r>
              <a:rPr lang="en-US" dirty="0">
                <a:effectLst/>
              </a:rPr>
              <a:t> with a value of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and return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. </a:t>
            </a:r>
            <a:r>
              <a:rPr lang="en-US" i="1" dirty="0">
                <a:effectLst/>
              </a:rPr>
              <a:t>default</a:t>
            </a:r>
            <a:r>
              <a:rPr lang="en-US" dirty="0">
                <a:effectLst/>
              </a:rPr>
              <a:t> defaults to None.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9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42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91328B-6C2E-4400-BBB9-E8C8FCDC78C9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B2EA70-0C71-4B65-9D07-03BDA25E6400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4F03B3-6168-40B4-B56D-84A064521C8D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87C835-1129-4135-BA6C-E7D4D7281A6C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E6F14FD-74DD-4220-915C-4A7FBDF4BE4C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D035F2-E24B-49BC-911A-FF1B1EC71628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BD42D-1DF8-44CB-AD2F-87B399FF4360}" type="datetime1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C8085A-29DB-4854-A287-01DE9DBDC100}" type="datetime1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3217F1-3F42-4F4A-814A-A804D7A6C298}" type="datetime1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7A3651-0FBB-4FCB-845D-2FE14F675A23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4824EA-CB5B-474D-A38D-A732A02E62B1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5" Type="http://schemas.openxmlformats.org/officeDocument/2006/relationships/tags" Target="../tags/tag50.xml"/><Relationship Id="rId4" Type="http://schemas.openxmlformats.org/officeDocument/2006/relationships/tags" Target="../tags/tag4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55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63.xml"/><Relationship Id="rId9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hyperlink" Target="https://courses.cs.washington.edu/courses/cse160/20au/computing/syntax_examples.html" TargetMode="Externa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26" Type="http://schemas.openxmlformats.org/officeDocument/2006/relationships/tags" Target="../tags/tag126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5" Type="http://schemas.openxmlformats.org/officeDocument/2006/relationships/tags" Target="../tags/tag125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tags" Target="../tags/tag124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tags" Target="../tags/tag123.xml"/><Relationship Id="rId28" Type="http://schemas.openxmlformats.org/officeDocument/2006/relationships/tags" Target="../tags/tag128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Relationship Id="rId27" Type="http://schemas.openxmlformats.org/officeDocument/2006/relationships/tags" Target="../tags/tag12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36.xml"/><Relationship Id="rId13" Type="http://schemas.openxmlformats.org/officeDocument/2006/relationships/tags" Target="../tags/tag141.xml"/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12" Type="http://schemas.openxmlformats.org/officeDocument/2006/relationships/tags" Target="../tags/tag140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11" Type="http://schemas.openxmlformats.org/officeDocument/2006/relationships/tags" Target="../tags/tag139.xml"/><Relationship Id="rId5" Type="http://schemas.openxmlformats.org/officeDocument/2006/relationships/tags" Target="../tags/tag133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8.xml"/><Relationship Id="rId4" Type="http://schemas.openxmlformats.org/officeDocument/2006/relationships/tags" Target="../tags/tag132.xml"/><Relationship Id="rId9" Type="http://schemas.openxmlformats.org/officeDocument/2006/relationships/tags" Target="../tags/tag137.xml"/><Relationship Id="rId14" Type="http://schemas.openxmlformats.org/officeDocument/2006/relationships/tags" Target="../tags/tag14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45.xml"/><Relationship Id="rId7" Type="http://schemas.openxmlformats.org/officeDocument/2006/relationships/tags" Target="../tags/tag149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notesSlide" Target="../notesSlides/notesSlide9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" Type="http://schemas.openxmlformats.org/officeDocument/2006/relationships/tags" Target="../tags/tag18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5" Type="http://schemas.openxmlformats.org/officeDocument/2006/relationships/tags" Target="../tags/tag28.xml"/><Relationship Id="rId15" Type="http://schemas.openxmlformats.org/officeDocument/2006/relationships/hyperlink" Target="https://www.python.org/dev/peps/pep-0008/#class-names" TargetMode="External"/><Relationship Id="rId10" Type="http://schemas.openxmlformats.org/officeDocument/2006/relationships/tags" Target="../tags/tag33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762000" y="2667000"/>
            <a:ext cx="7239000" cy="933451"/>
          </a:xfrm>
        </p:spPr>
        <p:txBody>
          <a:bodyPr>
            <a:normAutofit/>
          </a:bodyPr>
          <a:lstStyle/>
          <a:p>
            <a:r>
              <a:rPr lang="en-US" dirty="0"/>
              <a:t>Data Abstraction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Haven’t I Seen This Before?</a:t>
            </a: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381000" y="1445543"/>
            <a:ext cx="5009705" cy="535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networkx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import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Graph,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DiGraph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g = Graph()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g.add_node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g.add_edge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(1, 2)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g.nodes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g.edges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rj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Graph()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rj.add_node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("Romeo")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practice_graph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Graph()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practice_graph.add_node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("A")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5027222" y="1920544"/>
            <a:ext cx="3811978" cy="612648"/>
          </a:xfrm>
          <a:prstGeom prst="wedgeRectCallout">
            <a:avLst>
              <a:gd name="adj1" fmla="val -130217"/>
              <a:gd name="adj2" fmla="val -56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Similar to how we called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set() </a:t>
            </a:r>
            <a:r>
              <a:rPr lang="en-US" sz="1600" dirty="0">
                <a:solidFill>
                  <a:schemeClr val="tx1"/>
                </a:solidFill>
              </a:rPr>
              <a:t>or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constructors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ular Callout 8"/>
          <p:cNvSpPr/>
          <p:nvPr>
            <p:custDataLst>
              <p:tags r:id="rId5"/>
            </p:custDataLst>
          </p:nvPr>
        </p:nvSpPr>
        <p:spPr>
          <a:xfrm>
            <a:off x="5027222" y="2802435"/>
            <a:ext cx="3809999" cy="803611"/>
          </a:xfrm>
          <a:prstGeom prst="wedgeRectCallout">
            <a:avLst>
              <a:gd name="adj1" fmla="val -103337"/>
              <a:gd name="adj2" fmla="val -685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Modifies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sz="1600" dirty="0">
                <a:solidFill>
                  <a:schemeClr val="tx1"/>
                </a:solidFill>
              </a:rPr>
              <a:t> object, similar to how we called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.sort()</a:t>
            </a:r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 on instances of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s</a:t>
            </a:r>
            <a:endParaRPr lang="en-US" sz="1600" b="1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5027222" y="3810000"/>
            <a:ext cx="3809999" cy="759747"/>
          </a:xfrm>
          <a:prstGeom prst="wedgeRectCallout">
            <a:avLst>
              <a:gd name="adj1" fmla="val -103159"/>
              <a:gd name="adj2" fmla="val -1021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</a:rPr>
              <a:t>Queries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sz="1600" dirty="0">
                <a:solidFill>
                  <a:schemeClr val="tx1"/>
                </a:solidFill>
              </a:rPr>
              <a:t> object, similar to how we called </a:t>
            </a:r>
            <a:r>
              <a:rPr lang="en-US" sz="16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.items()</a:t>
            </a:r>
            <a:r>
              <a:rPr lang="en-US" sz="1600" dirty="0">
                <a:solidFill>
                  <a:schemeClr val="tx1"/>
                </a:solidFill>
                <a:cs typeface="Courier New" panose="02070309020205020404" pitchFamily="49" charset="0"/>
              </a:rPr>
              <a:t> on instances of </a:t>
            </a:r>
            <a:r>
              <a:rPr lang="en-US" sz="16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1600" dirty="0" err="1">
                <a:solidFill>
                  <a:schemeClr val="tx1"/>
                </a:solidFill>
                <a:cs typeface="Courier New" panose="02070309020205020404" pitchFamily="49" charset="0"/>
              </a:rPr>
              <a:t>s</a:t>
            </a:r>
            <a:endParaRPr lang="en-US" sz="1600" b="1" dirty="0">
              <a:solidFill>
                <a:schemeClr val="tx1"/>
              </a:solidFill>
              <a:cs typeface="Courier New" pitchFamily="49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2667000" y="2362200"/>
            <a:ext cx="228600" cy="5334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/>
          <p:cNvSpPr/>
          <p:nvPr/>
        </p:nvSpPr>
        <p:spPr>
          <a:xfrm>
            <a:off x="2681844" y="3139049"/>
            <a:ext cx="228600" cy="5334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3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Representing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graph consists of:</a:t>
            </a:r>
          </a:p>
          <a:p>
            <a:pPr lvl="1"/>
            <a:r>
              <a:rPr lang="en-US" dirty="0"/>
              <a:t>nodes/vertices</a:t>
            </a:r>
          </a:p>
          <a:p>
            <a:pPr lvl="1"/>
            <a:r>
              <a:rPr lang="en-US" dirty="0"/>
              <a:t>edges among the nodes</a:t>
            </a:r>
          </a:p>
          <a:p>
            <a:r>
              <a:rPr lang="en-US" dirty="0"/>
              <a:t>If you were implementing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dirty="0"/>
              <a:t> class, how would you store the nodes and the edges?</a:t>
            </a:r>
          </a:p>
          <a:p>
            <a:pPr lvl="1"/>
            <a:r>
              <a:rPr lang="en-US" dirty="0"/>
              <a:t>Would you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>
                <a:cs typeface="Courier New" panose="02070309020205020404" pitchFamily="49" charset="0"/>
              </a:rPr>
              <a:t>s</a:t>
            </a:r>
            <a:r>
              <a:rPr lang="en-US" dirty="0"/>
              <a:t>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dirty="0">
                <a:cs typeface="Courier New" panose="02070309020205020404" pitchFamily="49" charset="0"/>
              </a:rPr>
              <a:t>s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dirty="0" err="1">
                <a:cs typeface="Courier New" panose="02070309020205020404" pitchFamily="49" charset="0"/>
              </a:rPr>
              <a:t>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would you implement methods like: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edges()</a:t>
            </a:r>
          </a:p>
          <a:p>
            <a:pPr lvl="2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neighbors(a)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092518" y="1730856"/>
            <a:ext cx="1137082" cy="1115257"/>
            <a:chOff x="7092518" y="1730856"/>
            <a:chExt cx="1137082" cy="1115257"/>
          </a:xfrm>
        </p:grpSpPr>
        <p:sp>
          <p:nvSpPr>
            <p:cNvPr id="30" name="Oval 29"/>
            <p:cNvSpPr/>
            <p:nvPr>
              <p:custDataLst>
                <p:tags r:id="rId4"/>
              </p:custDataLst>
            </p:nvPr>
          </p:nvSpPr>
          <p:spPr>
            <a:xfrm>
              <a:off x="7510508" y="1730856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1" name="Oval 30"/>
            <p:cNvSpPr/>
            <p:nvPr>
              <p:custDataLst>
                <p:tags r:id="rId5"/>
              </p:custDataLst>
            </p:nvPr>
          </p:nvSpPr>
          <p:spPr>
            <a:xfrm>
              <a:off x="7092518" y="2442549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32" name="Oval 31"/>
            <p:cNvSpPr/>
            <p:nvPr>
              <p:custDataLst>
                <p:tags r:id="rId6"/>
              </p:custDataLst>
            </p:nvPr>
          </p:nvSpPr>
          <p:spPr>
            <a:xfrm>
              <a:off x="7870054" y="2465113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5" name="Straight Arrow Connector 4"/>
            <p:cNvCxnSpPr>
              <a:endCxn id="32" idx="2"/>
            </p:cNvCxnSpPr>
            <p:nvPr>
              <p:custDataLst>
                <p:tags r:id="rId7"/>
              </p:custDataLst>
            </p:nvPr>
          </p:nvCxnSpPr>
          <p:spPr>
            <a:xfrm>
              <a:off x="7410315" y="2653519"/>
              <a:ext cx="459739" cy="2094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30" idx="3"/>
              <a:endCxn id="31" idx="0"/>
            </p:cNvCxnSpPr>
            <p:nvPr>
              <p:custDataLst>
                <p:tags r:id="rId8"/>
              </p:custDataLst>
            </p:nvPr>
          </p:nvCxnSpPr>
          <p:spPr>
            <a:xfrm flipH="1">
              <a:off x="7272291" y="2056060"/>
              <a:ext cx="290871" cy="386489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51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Representing a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/>
              <a:t>A graph consists of:</a:t>
            </a:r>
          </a:p>
          <a:p>
            <a:pPr lvl="1"/>
            <a:r>
              <a:rPr lang="en-US" dirty="0"/>
              <a:t>nodes/vertices</a:t>
            </a:r>
          </a:p>
          <a:p>
            <a:pPr lvl="1"/>
            <a:r>
              <a:rPr lang="en-US" dirty="0"/>
              <a:t>edges among the nodes</a:t>
            </a:r>
          </a:p>
          <a:p>
            <a:r>
              <a:rPr lang="en-US" dirty="0"/>
              <a:t>Possible Representations:</a:t>
            </a:r>
          </a:p>
          <a:p>
            <a:pPr lvl="1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400" dirty="0"/>
              <a:t> of nodes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400" dirty="0"/>
              <a:t> of edges</a:t>
            </a:r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nodes are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{a, b, c}</a:t>
            </a:r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edges are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{(a, b), (b, c)}</a:t>
            </a:r>
          </a:p>
          <a:p>
            <a:pPr lvl="1"/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sz="2400" dirty="0"/>
              <a:t> with node for key,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dirty="0"/>
              <a:t> of neighbors as value</a:t>
            </a:r>
          </a:p>
          <a:p>
            <a:pPr lvl="2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{a: [b], b: [a, c], c: [b]}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7092518" y="1730856"/>
            <a:ext cx="1137082" cy="1115257"/>
            <a:chOff x="7092518" y="1730856"/>
            <a:chExt cx="1137082" cy="1115257"/>
          </a:xfrm>
        </p:grpSpPr>
        <p:sp>
          <p:nvSpPr>
            <p:cNvPr id="33" name="Oval 32"/>
            <p:cNvSpPr/>
            <p:nvPr>
              <p:custDataLst>
                <p:tags r:id="rId4"/>
              </p:custDataLst>
            </p:nvPr>
          </p:nvSpPr>
          <p:spPr>
            <a:xfrm>
              <a:off x="7510508" y="1730856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35" name="Oval 34"/>
            <p:cNvSpPr/>
            <p:nvPr>
              <p:custDataLst>
                <p:tags r:id="rId5"/>
              </p:custDataLst>
            </p:nvPr>
          </p:nvSpPr>
          <p:spPr>
            <a:xfrm>
              <a:off x="7092518" y="2442549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</a:t>
              </a:r>
            </a:p>
          </p:txBody>
        </p:sp>
        <p:sp>
          <p:nvSpPr>
            <p:cNvPr id="36" name="Oval 35"/>
            <p:cNvSpPr/>
            <p:nvPr>
              <p:custDataLst>
                <p:tags r:id="rId6"/>
              </p:custDataLst>
            </p:nvPr>
          </p:nvSpPr>
          <p:spPr>
            <a:xfrm>
              <a:off x="7870054" y="2465113"/>
              <a:ext cx="359546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cxnSp>
          <p:nvCxnSpPr>
            <p:cNvPr id="37" name="Straight Arrow Connector 36"/>
            <p:cNvCxnSpPr>
              <a:endCxn id="36" idx="2"/>
            </p:cNvCxnSpPr>
            <p:nvPr>
              <p:custDataLst>
                <p:tags r:id="rId7"/>
              </p:custDataLst>
            </p:nvPr>
          </p:nvCxnSpPr>
          <p:spPr>
            <a:xfrm>
              <a:off x="7410315" y="2653519"/>
              <a:ext cx="459739" cy="2094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3" idx="3"/>
              <a:endCxn id="35" idx="0"/>
            </p:cNvCxnSpPr>
            <p:nvPr>
              <p:custDataLst>
                <p:tags r:id="rId8"/>
              </p:custDataLst>
            </p:nvPr>
          </p:nvCxnSpPr>
          <p:spPr>
            <a:xfrm flipH="1">
              <a:off x="7272291" y="2056060"/>
              <a:ext cx="290871" cy="386489"/>
            </a:xfrm>
            <a:prstGeom prst="straightConnector1">
              <a:avLst/>
            </a:prstGeom>
            <a:ln w="9525" cap="flat" cmpd="sng" algn="ctr">
              <a:solidFill>
                <a:schemeClr val="accent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77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dictionary mapping each word in filename to its frequency.""" 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().split()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count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list of (count, word) tuples of the top k most frequent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the total number of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Text analysis </a:t>
            </a:r>
            <a:r>
              <a:rPr lang="en-US" sz="3600" u="sng" dirty="0"/>
              <a:t>module</a:t>
            </a:r>
            <a:br>
              <a:rPr lang="en-US" sz="3600" dirty="0"/>
            </a:br>
            <a:r>
              <a:rPr lang="en-US" sz="2200" dirty="0"/>
              <a:t>(group of related functions)</a:t>
            </a:r>
            <a:br>
              <a:rPr lang="en-US" sz="2200" dirty="0"/>
            </a:br>
            <a:r>
              <a:rPr lang="en-US" sz="2000" dirty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Aside: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  in filename to its frequency in the file"""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if word in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5" name="Rounded Rectangle 4"/>
          <p:cNvSpPr/>
          <p:nvPr>
            <p:custDataLst>
              <p:tags r:id="rId4"/>
            </p:custDataLst>
          </p:nvPr>
        </p:nvSpPr>
        <p:spPr>
          <a:xfrm>
            <a:off x="661946" y="4467224"/>
            <a:ext cx="8153400" cy="1400175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ular Callout 5"/>
          <p:cNvSpPr/>
          <p:nvPr>
            <p:custDataLst>
              <p:tags r:id="rId5"/>
            </p:custDataLst>
          </p:nvPr>
        </p:nvSpPr>
        <p:spPr>
          <a:xfrm>
            <a:off x="6553200" y="3377067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182080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600200"/>
            <a:ext cx="856977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"""Given a filename, return a dictionary mapping each word in filename to its frequency in the file"""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worddata.split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count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4"/>
            </p:custDataLst>
          </p:nvPr>
        </p:nvSpPr>
        <p:spPr>
          <a:xfrm>
            <a:off x="685800" y="4876800"/>
            <a:ext cx="8153400" cy="7620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>
            <p:custDataLst>
              <p:tags r:id="rId5"/>
            </p:custDataLst>
          </p:nvPr>
        </p:nvSpPr>
        <p:spPr>
          <a:xfrm>
            <a:off x="6582697" y="3733800"/>
            <a:ext cx="2362200" cy="859971"/>
          </a:xfrm>
          <a:prstGeom prst="wedgeRoundRectCallout">
            <a:avLst>
              <a:gd name="adj1" fmla="val -45489"/>
              <a:gd name="adj2" fmla="val -3483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“default” pattern is so common, there is a special method for it.</a:t>
            </a:r>
          </a:p>
        </p:txBody>
      </p:sp>
    </p:spTree>
    <p:extLst>
      <p:ext uri="{BB962C8B-B14F-4D97-AF65-F5344CB8AC3E}">
        <p14:creationId xmlns:p14="http://schemas.microsoft.com/office/powerpoint/2010/main" val="3869615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setdefault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for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+ 1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count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setdefault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2100" dirty="0">
                <a:cs typeface="Courier New" pitchFamily="49" charset="0"/>
              </a:rPr>
              <a:t>]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900" dirty="0"/>
              <a:t>If </a:t>
            </a:r>
            <a:r>
              <a:rPr lang="en-US" sz="1900" i="1" dirty="0"/>
              <a:t>key</a:t>
            </a:r>
            <a:r>
              <a:rPr lang="en-US" sz="1900" dirty="0"/>
              <a:t> is in the dictionary, return its value.  </a:t>
            </a:r>
          </a:p>
          <a:p>
            <a:r>
              <a:rPr lang="en-US" sz="1900" dirty="0"/>
              <a:t>If </a:t>
            </a:r>
            <a:r>
              <a:rPr lang="en-US" sz="1900" i="1" dirty="0"/>
              <a:t>key</a:t>
            </a:r>
            <a:r>
              <a:rPr lang="en-US" sz="1900" dirty="0"/>
              <a:t> is NOT present, </a:t>
            </a:r>
            <a:r>
              <a:rPr lang="en-US" sz="1900" u="sng" dirty="0"/>
              <a:t>insert</a:t>
            </a:r>
            <a:r>
              <a:rPr lang="en-US" sz="1900" dirty="0"/>
              <a:t> </a:t>
            </a:r>
            <a:r>
              <a:rPr lang="en-US" sz="1900" i="1" dirty="0"/>
              <a:t>key</a:t>
            </a:r>
            <a:r>
              <a:rPr lang="en-US" sz="1900" dirty="0"/>
              <a:t> with a value of </a:t>
            </a:r>
            <a:r>
              <a:rPr lang="en-US" sz="1900" i="1" dirty="0"/>
              <a:t>default</a:t>
            </a:r>
            <a:r>
              <a:rPr lang="en-US" sz="1900" dirty="0"/>
              <a:t>, and return </a:t>
            </a:r>
            <a:r>
              <a:rPr lang="en-US" sz="1900" i="1" dirty="0"/>
              <a:t>default</a:t>
            </a:r>
            <a:r>
              <a:rPr lang="en-US" sz="1900" dirty="0"/>
              <a:t>.</a:t>
            </a:r>
          </a:p>
          <a:p>
            <a:r>
              <a:rPr lang="en-US" sz="1900" dirty="0"/>
              <a:t>If </a:t>
            </a:r>
            <a:r>
              <a:rPr lang="en-US" sz="1900" i="1" dirty="0"/>
              <a:t>default </a:t>
            </a:r>
            <a:r>
              <a:rPr lang="en-US" sz="1900" dirty="0"/>
              <a:t>is not specified, the value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1900" dirty="0"/>
              <a:t> is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609600" y="46482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2200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199"/>
            <a:ext cx="8229600" cy="51212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     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word in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[word]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0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VS: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get(</a:t>
            </a:r>
            <a:r>
              <a:rPr lang="en-US" sz="1900" i="1" dirty="0"/>
              <a:t>key</a:t>
            </a:r>
            <a:r>
              <a:rPr lang="en-US" sz="1900" dirty="0"/>
              <a:t>[, </a:t>
            </a:r>
            <a:r>
              <a:rPr lang="en-US" sz="1900" i="1" dirty="0"/>
              <a:t>default</a:t>
            </a:r>
            <a:r>
              <a:rPr lang="en-US" sz="1900" dirty="0"/>
              <a:t>]</a:t>
            </a:r>
            <a:r>
              <a:rPr lang="en-US" sz="21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/>
              <a:t>Return the value for </a:t>
            </a:r>
            <a:r>
              <a:rPr lang="en-US" sz="2000" i="1" dirty="0"/>
              <a:t>key</a:t>
            </a:r>
            <a:r>
              <a:rPr lang="en-US" sz="2000" dirty="0"/>
              <a:t> if </a:t>
            </a:r>
            <a:r>
              <a:rPr lang="en-US" sz="2000" i="1" dirty="0"/>
              <a:t>key</a:t>
            </a:r>
            <a:r>
              <a:rPr lang="en-US" sz="2000" dirty="0"/>
              <a:t> is in the dictionary, else </a:t>
            </a:r>
            <a:r>
              <a:rPr lang="en-US" sz="2000" i="1" dirty="0"/>
              <a:t>default</a:t>
            </a:r>
            <a:r>
              <a:rPr lang="en-US" sz="2000" dirty="0"/>
              <a:t>.</a:t>
            </a:r>
          </a:p>
          <a:p>
            <a:r>
              <a:rPr lang="en-US" sz="2000" dirty="0"/>
              <a:t>If </a:t>
            </a:r>
            <a:r>
              <a:rPr lang="en-US" sz="2000" i="1" dirty="0"/>
              <a:t>default</a:t>
            </a:r>
            <a:r>
              <a:rPr lang="en-US" sz="2000" dirty="0"/>
              <a:t> is not given, it defaults to None, so that this method never raises a KeyError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cs typeface="Courier New" pitchFamily="49" charset="0"/>
              </a:rPr>
              <a:t>See in CSE 160 Syntax examples: </a:t>
            </a:r>
            <a:r>
              <a:rPr lang="en-US" sz="2000" dirty="0">
                <a:hlinkClick r:id="rId7"/>
              </a:rPr>
              <a:t>https://courses.cs.washington.edu/courses/cse160/20au/computing/syntax_examples.html</a:t>
            </a:r>
            <a:endParaRPr lang="en-US" sz="1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cxnSp>
        <p:nvCxnSpPr>
          <p:cNvPr id="5" name="Straight Connector 4"/>
          <p:cNvCxnSpPr/>
          <p:nvPr>
            <p:custDataLst>
              <p:tags r:id="rId4"/>
            </p:custDataLst>
          </p:nvPr>
        </p:nvCxnSpPr>
        <p:spPr>
          <a:xfrm>
            <a:off x="685800" y="47244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122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Problems with the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dirty="0"/>
              <a:t> dictionary is exposed to the client:</a:t>
            </a:r>
            <a:br>
              <a:rPr lang="en-US" dirty="0"/>
            </a:br>
            <a:r>
              <a:rPr lang="en-US" dirty="0"/>
              <a:t>the client might corrupt or misuse it.</a:t>
            </a:r>
          </a:p>
          <a:p>
            <a:r>
              <a:rPr lang="en-US" dirty="0"/>
              <a:t>If we change our implementation (say, to use a list of tuples), it may break the client program.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prefer to</a:t>
            </a:r>
          </a:p>
          <a:p>
            <a:pPr lvl="1"/>
            <a:r>
              <a:rPr lang="en-US" dirty="0"/>
              <a:t>Hide the implementation details from the client</a:t>
            </a:r>
          </a:p>
          <a:p>
            <a:pPr lvl="1"/>
            <a:r>
              <a:rPr lang="en-US" dirty="0"/>
              <a:t>Collect the data and functions together into one unit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295400" y="1515070"/>
            <a:ext cx="48768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Datatypes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creates a </a:t>
            </a:r>
            <a:r>
              <a:rPr lang="en-US" b="1" dirty="0"/>
              <a:t>namespace</a:t>
            </a:r>
            <a:r>
              <a:rPr lang="en-US" dirty="0"/>
              <a:t> for:</a:t>
            </a:r>
          </a:p>
          <a:p>
            <a:pPr lvl="1"/>
            <a:r>
              <a:rPr lang="en-US" b="1" dirty="0"/>
              <a:t>Variables</a:t>
            </a:r>
            <a:r>
              <a:rPr lang="en-US" dirty="0"/>
              <a:t> or “</a:t>
            </a:r>
            <a:r>
              <a:rPr lang="en-US" b="1" dirty="0"/>
              <a:t>fields</a:t>
            </a:r>
            <a:r>
              <a:rPr lang="en-US" dirty="0"/>
              <a:t>” to hold the data</a:t>
            </a:r>
          </a:p>
          <a:p>
            <a:pPr lvl="1"/>
            <a:r>
              <a:rPr lang="en-US" b="1" dirty="0"/>
              <a:t>Functions</a:t>
            </a:r>
            <a:r>
              <a:rPr lang="en-US" dirty="0"/>
              <a:t> to create, query, and modify</a:t>
            </a:r>
          </a:p>
          <a:p>
            <a:pPr lvl="2"/>
            <a:r>
              <a:rPr lang="en-US" dirty="0"/>
              <a:t>Each function defined in the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is called a </a:t>
            </a:r>
            <a:r>
              <a:rPr lang="en-US" i="1" u="sng" dirty="0"/>
              <a:t>method</a:t>
            </a:r>
          </a:p>
          <a:p>
            <a:pPr lvl="3"/>
            <a:r>
              <a:rPr lang="en-US" dirty="0"/>
              <a:t>Takes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/>
              <a:t>” (a value of the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type) as the first argument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 defines a </a:t>
            </a:r>
            <a:r>
              <a:rPr lang="en-US" dirty="0" err="1"/>
              <a:t>datatype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0000FF"/>
                </a:solidFill>
              </a:rPr>
              <a:t>object</a:t>
            </a:r>
            <a:r>
              <a:rPr lang="en-US" dirty="0"/>
              <a:t> is a value of that type</a:t>
            </a:r>
          </a:p>
          <a:p>
            <a:pPr lvl="1"/>
            <a:r>
              <a:rPr lang="en-US" dirty="0"/>
              <a:t>Comparison to other types: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y = 22 </a:t>
            </a:r>
          </a:p>
          <a:p>
            <a:pPr lvl="3"/>
            <a:r>
              <a:rPr lang="en-US" dirty="0"/>
              <a:t>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 is 22</a:t>
            </a:r>
          </a:p>
          <a:p>
            <a:pPr lvl="2"/>
            <a:r>
              <a:rPr lang="en-US" b="1" dirty="0">
                <a:latin typeface="Courier New" pitchFamily="49" charset="0"/>
                <a:cs typeface="Courier New" pitchFamily="49" charset="0"/>
              </a:rPr>
              <a:t>g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nx.Graph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3"/>
            <a:r>
              <a:rPr lang="en-US" dirty="0"/>
              <a:t>Type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Graph</a:t>
            </a:r>
            <a:r>
              <a:rPr lang="en-US" dirty="0"/>
              <a:t>, 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is the object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/>
              <a:t> is bound to</a:t>
            </a:r>
          </a:p>
          <a:p>
            <a:pPr lvl="3"/>
            <a:r>
              <a:rPr lang="en-US" dirty="0"/>
              <a:t>Type is the </a:t>
            </a:r>
            <a:r>
              <a:rPr lang="en-US" dirty="0">
                <a:solidFill>
                  <a:srgbClr val="FF0000"/>
                </a:solidFill>
              </a:rPr>
              <a:t>class</a:t>
            </a:r>
            <a:r>
              <a:rPr lang="en-US" dirty="0"/>
              <a:t>, value is an </a:t>
            </a:r>
            <a:r>
              <a:rPr lang="en-US" dirty="0">
                <a:solidFill>
                  <a:srgbClr val="0000FF"/>
                </a:solidFill>
              </a:rPr>
              <a:t>object</a:t>
            </a:r>
            <a:r>
              <a:rPr lang="en-US" dirty="0"/>
              <a:t> also known as an instantiation or </a:t>
            </a:r>
            <a:r>
              <a:rPr lang="en-US" b="1" dirty="0"/>
              <a:t>instance</a:t>
            </a:r>
            <a:r>
              <a:rPr lang="en-US" dirty="0"/>
              <a:t> of that type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5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Two types of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Abstraction</a:t>
            </a:r>
            <a:r>
              <a:rPr lang="en-US" dirty="0"/>
              <a:t>:  Ignoring/hiding some aspects of a thing</a:t>
            </a:r>
          </a:p>
          <a:p>
            <a:r>
              <a:rPr lang="en-US" dirty="0"/>
              <a:t>In programming, ignore everything except the specification or interface</a:t>
            </a:r>
          </a:p>
          <a:p>
            <a:r>
              <a:rPr lang="en-US" dirty="0"/>
              <a:t>The program designer decides which details to hide and to expose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1) Procedural abstraction</a:t>
            </a:r>
            <a:r>
              <a:rPr lang="en-US" dirty="0"/>
              <a:t> - Already covered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2) Data abstraction</a:t>
            </a:r>
            <a:r>
              <a:rPr lang="en-US" dirty="0"/>
              <a:t> - Topic for today!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18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90374"/>
            <a:ext cx="8686800" cy="57676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dictionary mapping each word in filename to its frequency."""  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wordfile.read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().split()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wordfile.close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for word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count =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[word] = count + 1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count of the word in the dictionary. 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list of (count, word) tuples of the top k most frequent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= [(c, w) for (w, c) in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counts_with_words.sort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counts_with_words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"""Return the total number of words."""</a:t>
            </a:r>
          </a:p>
          <a:p>
            <a:pPr marL="0" indent="0"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sz="1200" b="1" dirty="0" err="1">
                <a:latin typeface="Courier New" pitchFamily="49" charset="0"/>
                <a:cs typeface="Courier New" pitchFamily="49" charset="0"/>
              </a:rPr>
              <a:t>wordcounts_dict.values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())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68496" y="0"/>
            <a:ext cx="441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Text analysis module</a:t>
            </a:r>
            <a:br>
              <a:rPr lang="en-US" sz="3600" dirty="0"/>
            </a:br>
            <a:r>
              <a:rPr lang="en-US" sz="2200" dirty="0"/>
              <a:t>(group of related functions)</a:t>
            </a:r>
            <a:br>
              <a:rPr lang="en-US" sz="2200" dirty="0"/>
            </a:br>
            <a:r>
              <a:rPr lang="en-US" sz="2000" dirty="0"/>
              <a:t>representation = dictionary</a:t>
            </a:r>
            <a:endParaRPr lang="en-US" sz="3600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4572000" y="228600"/>
            <a:ext cx="4419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wc_dict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52400" y="1066800"/>
            <a:ext cx="85344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"""Populate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.wordcounts_dict.values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1" name="TextBox 40"/>
          <p:cNvSpPr txBox="1"/>
          <p:nvPr>
            <p:custDataLst>
              <p:tags r:id="rId2"/>
            </p:custDataLst>
          </p:nvPr>
        </p:nvSpPr>
        <p:spPr>
          <a:xfrm>
            <a:off x="0" y="6310935"/>
            <a:ext cx="388620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Each function in a class is called a </a:t>
            </a:r>
            <a:r>
              <a:rPr lang="en-US" sz="1600" i="1" dirty="0"/>
              <a:t>method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Its first argument is of the type of the class.</a:t>
            </a:r>
          </a:p>
        </p:txBody>
      </p:sp>
      <p:sp>
        <p:nvSpPr>
          <p:cNvPr id="7" name="Right Brace 6"/>
          <p:cNvSpPr/>
          <p:nvPr>
            <p:custDataLst>
              <p:tags r:id="rId3"/>
            </p:custDataLst>
          </p:nvPr>
        </p:nvSpPr>
        <p:spPr>
          <a:xfrm>
            <a:off x="7467600" y="3581400"/>
            <a:ext cx="228600" cy="2743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>
            <p:custDataLst>
              <p:tags r:id="rId4"/>
            </p:custDataLst>
          </p:nvPr>
        </p:nvSpPr>
        <p:spPr>
          <a:xfrm>
            <a:off x="5943600" y="5191780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Text analysis,</a:t>
            </a:r>
            <a:br>
              <a:rPr lang="en-US" dirty="0"/>
            </a:br>
            <a:r>
              <a:rPr lang="en-US" dirty="0"/>
              <a:t>as a class</a:t>
            </a:r>
          </a:p>
        </p:txBody>
      </p:sp>
      <p:sp>
        <p:nvSpPr>
          <p:cNvPr id="4" name="Right Brace 3"/>
          <p:cNvSpPr/>
          <p:nvPr>
            <p:custDataLst>
              <p:tags r:id="rId6"/>
            </p:custDataLst>
          </p:nvPr>
        </p:nvSpPr>
        <p:spPr>
          <a:xfrm>
            <a:off x="7467600" y="1066800"/>
            <a:ext cx="2286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7"/>
            </p:custDataLst>
          </p:nvPr>
        </p:nvSpPr>
        <p:spPr>
          <a:xfrm>
            <a:off x="7696954" y="1056382"/>
            <a:ext cx="14470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Defines</a:t>
            </a:r>
            <a:r>
              <a:rPr lang="en-US" sz="1600" dirty="0"/>
              <a:t> a class (a </a:t>
            </a:r>
            <a:r>
              <a:rPr lang="en-US" sz="1600" dirty="0" err="1"/>
              <a:t>datatype</a:t>
            </a:r>
            <a:r>
              <a:rPr lang="en-US" sz="1600" dirty="0"/>
              <a:t>) named </a:t>
            </a:r>
            <a:r>
              <a:rPr lang="en-US" sz="1600" dirty="0" err="1"/>
              <a:t>WordCounts</a:t>
            </a:r>
            <a:endParaRPr lang="en-US" sz="1600" dirty="0"/>
          </a:p>
        </p:txBody>
      </p:sp>
      <p:sp>
        <p:nvSpPr>
          <p:cNvPr id="6" name="Right Brace 5"/>
          <p:cNvSpPr/>
          <p:nvPr>
            <p:custDataLst>
              <p:tags r:id="rId8"/>
            </p:custDataLst>
          </p:nvPr>
        </p:nvSpPr>
        <p:spPr>
          <a:xfrm>
            <a:off x="7467600" y="2057400"/>
            <a:ext cx="2286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9"/>
            </p:custDataLst>
          </p:nvPr>
        </p:nvSpPr>
        <p:spPr>
          <a:xfrm>
            <a:off x="7696200" y="2327701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Modifies </a:t>
            </a:r>
            <a:r>
              <a:rPr lang="en-US" sz="1600" dirty="0"/>
              <a:t>a </a:t>
            </a:r>
            <a:r>
              <a:rPr lang="en-US" sz="1600" dirty="0" err="1"/>
              <a:t>WordCounts</a:t>
            </a:r>
            <a:r>
              <a:rPr lang="en-US" sz="1600" dirty="0"/>
              <a:t> object</a:t>
            </a:r>
          </a:p>
        </p:txBody>
      </p:sp>
      <p:sp>
        <p:nvSpPr>
          <p:cNvPr id="9" name="TextBox 8"/>
          <p:cNvSpPr txBox="1"/>
          <p:nvPr>
            <p:custDataLst>
              <p:tags r:id="rId10"/>
            </p:custDataLst>
          </p:nvPr>
        </p:nvSpPr>
        <p:spPr>
          <a:xfrm>
            <a:off x="7688655" y="4419600"/>
            <a:ext cx="1371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Queries</a:t>
            </a:r>
            <a:r>
              <a:rPr lang="en-US" sz="1600" dirty="0"/>
              <a:t> a </a:t>
            </a:r>
            <a:r>
              <a:rPr lang="en-US" sz="1600" dirty="0" err="1"/>
              <a:t>WordCounts</a:t>
            </a:r>
            <a:r>
              <a:rPr lang="en-US" sz="1600" dirty="0"/>
              <a:t> object</a:t>
            </a:r>
          </a:p>
        </p:txBody>
      </p:sp>
      <p:sp>
        <p:nvSpPr>
          <p:cNvPr id="10" name="Rectangular Callout 9"/>
          <p:cNvSpPr/>
          <p:nvPr>
            <p:custDataLst>
              <p:tags r:id="rId11"/>
            </p:custDataLst>
          </p:nvPr>
        </p:nvSpPr>
        <p:spPr>
          <a:xfrm>
            <a:off x="5486400" y="3122676"/>
            <a:ext cx="1904999" cy="763524"/>
          </a:xfrm>
          <a:prstGeom prst="wedgeRectCallout">
            <a:avLst>
              <a:gd name="adj1" fmla="val -283874"/>
              <a:gd name="adj2" fmla="val 5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r>
              <a:rPr lang="en-US" sz="1600" dirty="0">
                <a:solidFill>
                  <a:schemeClr val="tx1"/>
                </a:solidFill>
              </a:rPr>
              <a:t> does not return a value;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it mutates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</a:p>
        </p:txBody>
      </p:sp>
      <p:sp>
        <p:nvSpPr>
          <p:cNvPr id="11" name="Rectangular Callout 10"/>
          <p:cNvSpPr/>
          <p:nvPr>
            <p:custDataLst>
              <p:tags r:id="rId12"/>
            </p:custDataLst>
          </p:nvPr>
        </p:nvSpPr>
        <p:spPr>
          <a:xfrm>
            <a:off x="5791200" y="1901952"/>
            <a:ext cx="1676399" cy="612648"/>
          </a:xfrm>
          <a:prstGeom prst="wedgeRectCallout">
            <a:avLst>
              <a:gd name="adj1" fmla="val -239913"/>
              <a:gd name="adj2" fmla="val -2023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 type of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sz="1600" dirty="0">
                <a:solidFill>
                  <a:schemeClr val="tx1"/>
                </a:solidFill>
              </a:rPr>
              <a:t> is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>
            <p:custDataLst>
              <p:tags r:id="rId13"/>
            </p:custDataLst>
          </p:nvPr>
        </p:nvSpPr>
        <p:spPr>
          <a:xfrm>
            <a:off x="5943600" y="5715000"/>
            <a:ext cx="1600201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>
            <p:custDataLst>
              <p:tags r:id="rId14"/>
            </p:custDataLst>
          </p:nvPr>
        </p:nvSpPr>
        <p:spPr>
          <a:xfrm>
            <a:off x="5943600" y="51917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namespace of a </a:t>
            </a:r>
            <a:r>
              <a:rPr lang="en-US" sz="1400" dirty="0" err="1"/>
              <a:t>WordCounts</a:t>
            </a:r>
            <a:r>
              <a:rPr lang="en-US" sz="1400" dirty="0"/>
              <a:t> </a:t>
            </a:r>
            <a:r>
              <a:rPr lang="en-US" sz="1400" b="1" dirty="0"/>
              <a:t>object</a:t>
            </a:r>
            <a:r>
              <a:rPr lang="en-US" sz="1400" dirty="0"/>
              <a:t>:</a:t>
            </a:r>
          </a:p>
        </p:txBody>
      </p:sp>
      <p:sp>
        <p:nvSpPr>
          <p:cNvPr id="14" name="Oval 13"/>
          <p:cNvSpPr/>
          <p:nvPr>
            <p:custDataLst>
              <p:tags r:id="rId15"/>
            </p:custDataLst>
          </p:nvPr>
        </p:nvSpPr>
        <p:spPr>
          <a:xfrm>
            <a:off x="7924800" y="5562600"/>
            <a:ext cx="9906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dict</a:t>
            </a:r>
            <a:endParaRPr lang="en-US" dirty="0"/>
          </a:p>
        </p:txBody>
      </p:sp>
      <p:sp>
        <p:nvSpPr>
          <p:cNvPr id="17" name="Freeform 16"/>
          <p:cNvSpPr/>
          <p:nvPr>
            <p:custDataLst>
              <p:tags r:id="rId16"/>
            </p:custDataLst>
          </p:nvPr>
        </p:nvSpPr>
        <p:spPr>
          <a:xfrm>
            <a:off x="7741338" y="58674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8" name="Freeform 17"/>
          <p:cNvSpPr/>
          <p:nvPr>
            <p:custDataLst>
              <p:tags r:id="rId17"/>
            </p:custDataLst>
          </p:nvPr>
        </p:nvSpPr>
        <p:spPr>
          <a:xfrm>
            <a:off x="8381999" y="6047715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9" name="Freeform 18"/>
          <p:cNvSpPr/>
          <p:nvPr>
            <p:custDataLst>
              <p:tags r:id="rId18"/>
            </p:custDataLst>
          </p:nvPr>
        </p:nvSpPr>
        <p:spPr>
          <a:xfrm>
            <a:off x="7893738" y="6400800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20" name="Freeform 19"/>
          <p:cNvSpPr/>
          <p:nvPr>
            <p:custDataLst>
              <p:tags r:id="rId19"/>
            </p:custDataLst>
          </p:nvPr>
        </p:nvSpPr>
        <p:spPr>
          <a:xfrm>
            <a:off x="8717861" y="643550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endCxn id="14" idx="2"/>
          </p:cNvCxnSpPr>
          <p:nvPr>
            <p:custDataLst>
              <p:tags r:id="rId20"/>
            </p:custDataLst>
          </p:nvPr>
        </p:nvCxnSpPr>
        <p:spPr>
          <a:xfrm flipV="1">
            <a:off x="7226238" y="5715000"/>
            <a:ext cx="698562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7"/>
          </p:cNvCxnSpPr>
          <p:nvPr>
            <p:custDataLst>
              <p:tags r:id="rId21"/>
            </p:custDataLst>
          </p:nvPr>
        </p:nvCxnSpPr>
        <p:spPr>
          <a:xfrm flipV="1">
            <a:off x="7226238" y="6021309"/>
            <a:ext cx="515984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8" idx="9"/>
          </p:cNvCxnSpPr>
          <p:nvPr>
            <p:custDataLst>
              <p:tags r:id="rId22"/>
            </p:custDataLst>
          </p:nvPr>
        </p:nvCxnSpPr>
        <p:spPr>
          <a:xfrm>
            <a:off x="7162800" y="6274052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7"/>
          </p:cNvCxnSpPr>
          <p:nvPr>
            <p:custDataLst>
              <p:tags r:id="rId23"/>
            </p:custDataLst>
          </p:nvPr>
        </p:nvCxnSpPr>
        <p:spPr>
          <a:xfrm>
            <a:off x="6632418" y="6495106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9"/>
          </p:cNvCxnSpPr>
          <p:nvPr>
            <p:custDataLst>
              <p:tags r:id="rId24"/>
            </p:custDataLst>
          </p:nvPr>
        </p:nvCxnSpPr>
        <p:spPr>
          <a:xfrm flipV="1">
            <a:off x="7263520" y="6661841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>
            <p:custDataLst>
              <p:tags r:id="rId25"/>
            </p:custDataLst>
          </p:nvPr>
        </p:nvSpPr>
        <p:spPr>
          <a:xfrm>
            <a:off x="5257800" y="36990"/>
            <a:ext cx="3844770" cy="1046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  <p:sp>
        <p:nvSpPr>
          <p:cNvPr id="58" name="Rectangular Callout 57"/>
          <p:cNvSpPr/>
          <p:nvPr>
            <p:custDataLst>
              <p:tags r:id="rId26"/>
            </p:custDataLst>
          </p:nvPr>
        </p:nvSpPr>
        <p:spPr>
          <a:xfrm>
            <a:off x="4995907" y="1183038"/>
            <a:ext cx="1252493" cy="493362"/>
          </a:xfrm>
          <a:prstGeom prst="wedgeRectCallout">
            <a:avLst>
              <a:gd name="adj1" fmla="val 122303"/>
              <a:gd name="adj2" fmla="val -82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takes 2 arguments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Rectangular Callout 58"/>
          <p:cNvSpPr/>
          <p:nvPr>
            <p:custDataLst>
              <p:tags r:id="rId27"/>
            </p:custDataLst>
          </p:nvPr>
        </p:nvSpPr>
        <p:spPr>
          <a:xfrm>
            <a:off x="3429000" y="97950"/>
            <a:ext cx="1643107" cy="538609"/>
          </a:xfrm>
          <a:prstGeom prst="wedgeRectCallout">
            <a:avLst>
              <a:gd name="adj1" fmla="val 64294"/>
              <a:gd name="adj2" fmla="val 1402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The type of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wc</a:t>
            </a:r>
            <a:r>
              <a:rPr lang="en-US" sz="1600" dirty="0">
                <a:solidFill>
                  <a:schemeClr val="tx1"/>
                </a:solidFill>
              </a:rPr>
              <a:t> is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2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3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7" grpId="0" animBg="1"/>
      <p:bldP spid="52" grpId="0" animBg="1"/>
      <p:bldP spid="4" grpId="0" animBg="1"/>
      <p:bldP spid="5" grpId="0"/>
      <p:bldP spid="6" grpId="0" animBg="1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7" grpId="0" animBg="1"/>
      <p:bldP spid="18" grpId="0" animBg="1"/>
      <p:bldP spid="19" grpId="0" animBg="1"/>
      <p:bldP spid="20" grpId="0" animBg="1"/>
      <p:bldP spid="57" grpId="0" animBg="1"/>
      <p:bldP spid="58" grpId="0" animBg="1"/>
      <p:bldP spid="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990600" y="1066800"/>
            <a:ext cx="5715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endParaRPr lang="en-US" sz="2000" b="1" dirty="0" err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 = WordCounts()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wc.read_words(filename)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(5)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 = WordCounts.topk(wc, 5)</a:t>
            </a:r>
          </a:p>
        </p:txBody>
      </p:sp>
      <p:sp>
        <p:nvSpPr>
          <p:cNvPr id="5" name="Right Brace 4"/>
          <p:cNvSpPr/>
          <p:nvPr>
            <p:custDataLst>
              <p:tags r:id="rId2"/>
            </p:custDataLst>
          </p:nvPr>
        </p:nvSpPr>
        <p:spPr>
          <a:xfrm rot="5400000" flipV="1">
            <a:off x="3048000" y="3657600"/>
            <a:ext cx="304800" cy="1524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2514600" y="46482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namespace, like a module</a:t>
            </a:r>
          </a:p>
          <a:p>
            <a:r>
              <a:rPr lang="en-US" dirty="0">
                <a:solidFill>
                  <a:srgbClr val="FF0000"/>
                </a:solidFill>
              </a:rPr>
              <a:t>(the name of the class)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4191000" y="46482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function that takes two arguments</a:t>
            </a:r>
          </a:p>
        </p:txBody>
      </p:sp>
      <p:sp>
        <p:nvSpPr>
          <p:cNvPr id="8" name="Right Brace 7"/>
          <p:cNvSpPr/>
          <p:nvPr>
            <p:custDataLst>
              <p:tags r:id="rId5"/>
            </p:custDataLst>
          </p:nvPr>
        </p:nvSpPr>
        <p:spPr>
          <a:xfrm rot="5400000" flipV="1">
            <a:off x="4305300" y="4152900"/>
            <a:ext cx="304800" cy="5334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16200000">
            <a:off x="4881033" y="3543300"/>
            <a:ext cx="304800" cy="3810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4800600" y="29718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value of type </a:t>
            </a:r>
            <a:r>
              <a:rPr lang="en-US" dirty="0" err="1">
                <a:solidFill>
                  <a:srgbClr val="FF0000"/>
                </a:solidFill>
              </a:rPr>
              <a:t>WordCounts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ight Brace 1"/>
          <p:cNvSpPr/>
          <p:nvPr>
            <p:custDataLst>
              <p:tags r:id="rId8"/>
            </p:custDataLst>
          </p:nvPr>
        </p:nvSpPr>
        <p:spPr>
          <a:xfrm>
            <a:off x="7315200" y="2895600"/>
            <a:ext cx="2286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>
            <p:custDataLst>
              <p:tags r:id="rId9"/>
            </p:custDataLst>
          </p:nvPr>
        </p:nvSpPr>
        <p:spPr>
          <a:xfrm>
            <a:off x="7543801" y="3157835"/>
            <a:ext cx="1219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Two equivalent calls</a:t>
            </a:r>
          </a:p>
        </p:txBody>
      </p:sp>
      <p:sp>
        <p:nvSpPr>
          <p:cNvPr id="12" name="Rectangular Callout 11"/>
          <p:cNvSpPr/>
          <p:nvPr>
            <p:custDataLst>
              <p:tags r:id="rId10"/>
            </p:custDataLst>
          </p:nvPr>
        </p:nvSpPr>
        <p:spPr>
          <a:xfrm>
            <a:off x="6324600" y="1143000"/>
            <a:ext cx="2209800" cy="612648"/>
          </a:xfrm>
          <a:prstGeom prst="wedgeRectCallout">
            <a:avLst>
              <a:gd name="adj1" fmla="val -183395"/>
              <a:gd name="adj2" fmla="val 653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Weird constructor: it does not do any work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ular Callout 12"/>
          <p:cNvSpPr/>
          <p:nvPr>
            <p:custDataLst>
              <p:tags r:id="rId11"/>
            </p:custDataLst>
          </p:nvPr>
        </p:nvSpPr>
        <p:spPr>
          <a:xfrm>
            <a:off x="6324600" y="1905000"/>
            <a:ext cx="2209800" cy="838200"/>
          </a:xfrm>
          <a:prstGeom prst="wedgeRectCallout">
            <a:avLst>
              <a:gd name="adj1" fmla="val -127295"/>
              <a:gd name="adj2" fmla="val -2182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have to call a </a:t>
            </a:r>
            <a:r>
              <a:rPr lang="en-US" dirty="0" err="1">
                <a:solidFill>
                  <a:schemeClr val="tx1"/>
                </a:solidFill>
              </a:rPr>
              <a:t>mutator</a:t>
            </a:r>
            <a:r>
              <a:rPr lang="en-US" dirty="0">
                <a:solidFill>
                  <a:schemeClr val="tx1"/>
                </a:solidFill>
              </a:rPr>
              <a:t> immediately afterward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762000" y="3581399"/>
            <a:ext cx="6477000" cy="274320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ular Callout 14"/>
          <p:cNvSpPr/>
          <p:nvPr>
            <p:custDataLst>
              <p:tags r:id="rId14"/>
            </p:custDataLst>
          </p:nvPr>
        </p:nvSpPr>
        <p:spPr>
          <a:xfrm>
            <a:off x="7315199" y="4495800"/>
            <a:ext cx="1447801" cy="1616149"/>
          </a:xfrm>
          <a:prstGeom prst="wedgeRectCallout">
            <a:avLst>
              <a:gd name="adj1" fmla="val -71846"/>
              <a:gd name="adj2" fmla="val -28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But no one does it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this way!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Use the first approach!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92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 with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wordcounts_dict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dictionary mapping a word its frequency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words 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for w in words: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self.wordcounts_dict.setdefault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(w, 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[w] +=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(word, 0)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c,w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self.wordcounts_dict.items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scores_and_words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sum([c for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w,c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self.wordcounts_dict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5"/>
            </p:custDataLst>
          </p:nvPr>
        </p:nvSpPr>
        <p:spPr>
          <a:xfrm>
            <a:off x="609600" y="1981200"/>
            <a:ext cx="60198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7048500" y="3200400"/>
            <a:ext cx="1905000" cy="1311349"/>
          </a:xfrm>
          <a:prstGeom prst="wedgeRectCallout">
            <a:avLst>
              <a:gd name="adj1" fmla="val -145350"/>
              <a:gd name="adj2" fmla="val -533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__</a:t>
            </a:r>
            <a:r>
              <a:rPr lang="en-US" dirty="0" err="1">
                <a:solidFill>
                  <a:schemeClr val="tx1"/>
                </a:solidFill>
              </a:rPr>
              <a:t>init</a:t>
            </a:r>
            <a:r>
              <a:rPr lang="en-US" dirty="0">
                <a:solidFill>
                  <a:schemeClr val="tx1"/>
                </a:solidFill>
              </a:rPr>
              <a:t>__ is a special function, a “constructor”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4876800" y="1111987"/>
            <a:ext cx="4076700" cy="412013"/>
          </a:xfrm>
          <a:prstGeom prst="wedgeRectCallout">
            <a:avLst>
              <a:gd name="adj1" fmla="val 34141"/>
              <a:gd name="adj2" fmla="val -1676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constructor now needs a parameter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3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0"/>
            <a:ext cx="495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Alternate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1" y="1066800"/>
            <a:ext cx="8776490" cy="57912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the words in a file."""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Internal representation: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# variable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is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list of the words in the file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"""Create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object from the given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open(filename).read().split()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word):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count of the given word"""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self.words_list.count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(word)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k=10):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list of the top k most frequent words in order"""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self.get_count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w) for w in 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set(</a:t>
            </a:r>
            <a:r>
              <a:rPr lang="en-US" sz="29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sz="29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scores_with_words.sort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(reverse=True)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scores_with_words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[0:k]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total number of words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in the file"""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self.words_list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029200" y="51137"/>
            <a:ext cx="40386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compute top 5: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WordCounts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wc.topk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(5)</a:t>
            </a: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58001" y="1373124"/>
            <a:ext cx="2147090" cy="379476"/>
          </a:xfrm>
          <a:prstGeom prst="wedgeRectCallout">
            <a:avLst>
              <a:gd name="adj1" fmla="val -45538"/>
              <a:gd name="adj2" fmla="val -14698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Exact same program!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5568696" y="4972324"/>
            <a:ext cx="3276600" cy="17424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5644896" y="5495544"/>
            <a:ext cx="1447800" cy="10735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words_list</a:t>
            </a:r>
            <a:endParaRPr lang="en-US" sz="1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__</a:t>
            </a: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get_count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topk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total_words</a:t>
            </a:r>
            <a:endParaRPr lang="en-US" sz="14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>
            <p:custDataLst>
              <p:tags r:id="rId7"/>
            </p:custDataLst>
          </p:nvPr>
        </p:nvSpPr>
        <p:spPr>
          <a:xfrm>
            <a:off x="5607153" y="495392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namespace of a </a:t>
            </a:r>
            <a:r>
              <a:rPr lang="en-US" sz="1400" dirty="0" err="1"/>
              <a:t>WordCounts</a:t>
            </a:r>
            <a:r>
              <a:rPr lang="en-US" sz="1400" dirty="0"/>
              <a:t> object:</a:t>
            </a:r>
          </a:p>
        </p:txBody>
      </p:sp>
      <p:sp>
        <p:nvSpPr>
          <p:cNvPr id="10" name="Freeform 9"/>
          <p:cNvSpPr/>
          <p:nvPr>
            <p:custDataLst>
              <p:tags r:id="rId8"/>
            </p:custDataLst>
          </p:nvPr>
        </p:nvSpPr>
        <p:spPr>
          <a:xfrm>
            <a:off x="7366434" y="56479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1" name="Freeform 10"/>
          <p:cNvSpPr/>
          <p:nvPr>
            <p:custDataLst>
              <p:tags r:id="rId9"/>
            </p:custDataLst>
          </p:nvPr>
        </p:nvSpPr>
        <p:spPr>
          <a:xfrm>
            <a:off x="8007095" y="5828259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2" name="Freeform 11"/>
          <p:cNvSpPr/>
          <p:nvPr>
            <p:custDataLst>
              <p:tags r:id="rId10"/>
            </p:custDataLst>
          </p:nvPr>
        </p:nvSpPr>
        <p:spPr>
          <a:xfrm>
            <a:off x="7518834" y="6181344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sp>
        <p:nvSpPr>
          <p:cNvPr id="13" name="Freeform 12"/>
          <p:cNvSpPr/>
          <p:nvPr>
            <p:custDataLst>
              <p:tags r:id="rId11"/>
            </p:custDataLst>
          </p:nvPr>
        </p:nvSpPr>
        <p:spPr>
          <a:xfrm>
            <a:off x="8342957" y="6216048"/>
            <a:ext cx="335862" cy="353085"/>
          </a:xfrm>
          <a:custGeom>
            <a:avLst/>
            <a:gdLst>
              <a:gd name="connsiteX0" fmla="*/ 127633 w 335862"/>
              <a:gd name="connsiteY0" fmla="*/ 18107 h 353085"/>
              <a:gd name="connsiteX1" fmla="*/ 127633 w 335862"/>
              <a:gd name="connsiteY1" fmla="*/ 18107 h 353085"/>
              <a:gd name="connsiteX2" fmla="*/ 46151 w 335862"/>
              <a:gd name="connsiteY2" fmla="*/ 0 h 353085"/>
              <a:gd name="connsiteX3" fmla="*/ 18991 w 335862"/>
              <a:gd name="connsiteY3" fmla="*/ 18107 h 353085"/>
              <a:gd name="connsiteX4" fmla="*/ 37098 w 335862"/>
              <a:gd name="connsiteY4" fmla="*/ 72428 h 353085"/>
              <a:gd name="connsiteX5" fmla="*/ 46151 w 335862"/>
              <a:gd name="connsiteY5" fmla="*/ 99588 h 353085"/>
              <a:gd name="connsiteX6" fmla="*/ 28044 w 335862"/>
              <a:gd name="connsiteY6" fmla="*/ 126749 h 353085"/>
              <a:gd name="connsiteX7" fmla="*/ 884 w 335862"/>
              <a:gd name="connsiteY7" fmla="*/ 153909 h 353085"/>
              <a:gd name="connsiteX8" fmla="*/ 9937 w 335862"/>
              <a:gd name="connsiteY8" fmla="*/ 199177 h 353085"/>
              <a:gd name="connsiteX9" fmla="*/ 18991 w 335862"/>
              <a:gd name="connsiteY9" fmla="*/ 226337 h 353085"/>
              <a:gd name="connsiteX10" fmla="*/ 73312 w 335862"/>
              <a:gd name="connsiteY10" fmla="*/ 271604 h 353085"/>
              <a:gd name="connsiteX11" fmla="*/ 100472 w 335862"/>
              <a:gd name="connsiteY11" fmla="*/ 307818 h 353085"/>
              <a:gd name="connsiteX12" fmla="*/ 191007 w 335862"/>
              <a:gd name="connsiteY12" fmla="*/ 353085 h 353085"/>
              <a:gd name="connsiteX13" fmla="*/ 236274 w 335862"/>
              <a:gd name="connsiteY13" fmla="*/ 344032 h 353085"/>
              <a:gd name="connsiteX14" fmla="*/ 245328 w 335862"/>
              <a:gd name="connsiteY14" fmla="*/ 316872 h 353085"/>
              <a:gd name="connsiteX15" fmla="*/ 335862 w 335862"/>
              <a:gd name="connsiteY15" fmla="*/ 289711 h 353085"/>
              <a:gd name="connsiteX16" fmla="*/ 308702 w 335862"/>
              <a:gd name="connsiteY16" fmla="*/ 235390 h 353085"/>
              <a:gd name="connsiteX17" fmla="*/ 290595 w 335862"/>
              <a:gd name="connsiteY17" fmla="*/ 208230 h 353085"/>
              <a:gd name="connsiteX18" fmla="*/ 281541 w 335862"/>
              <a:gd name="connsiteY18" fmla="*/ 172016 h 353085"/>
              <a:gd name="connsiteX19" fmla="*/ 299648 w 335862"/>
              <a:gd name="connsiteY19" fmla="*/ 144856 h 353085"/>
              <a:gd name="connsiteX20" fmla="*/ 281541 w 335862"/>
              <a:gd name="connsiteY20" fmla="*/ 117695 h 353085"/>
              <a:gd name="connsiteX21" fmla="*/ 290595 w 335862"/>
              <a:gd name="connsiteY21" fmla="*/ 90535 h 353085"/>
              <a:gd name="connsiteX22" fmla="*/ 263435 w 335862"/>
              <a:gd name="connsiteY22" fmla="*/ 36214 h 353085"/>
              <a:gd name="connsiteX23" fmla="*/ 236274 w 335862"/>
              <a:gd name="connsiteY23" fmla="*/ 18107 h 353085"/>
              <a:gd name="connsiteX24" fmla="*/ 209114 w 335862"/>
              <a:gd name="connsiteY24" fmla="*/ 9054 h 353085"/>
              <a:gd name="connsiteX25" fmla="*/ 127633 w 335862"/>
              <a:gd name="connsiteY25" fmla="*/ 18107 h 353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5862" h="353085">
                <a:moveTo>
                  <a:pt x="127633" y="18107"/>
                </a:moveTo>
                <a:lnTo>
                  <a:pt x="127633" y="18107"/>
                </a:lnTo>
                <a:cubicBezTo>
                  <a:pt x="100472" y="12071"/>
                  <a:pt x="73974" y="0"/>
                  <a:pt x="46151" y="0"/>
                </a:cubicBezTo>
                <a:cubicBezTo>
                  <a:pt x="35270" y="0"/>
                  <a:pt x="20341" y="7310"/>
                  <a:pt x="18991" y="18107"/>
                </a:cubicBezTo>
                <a:cubicBezTo>
                  <a:pt x="16624" y="37046"/>
                  <a:pt x="31062" y="54321"/>
                  <a:pt x="37098" y="72428"/>
                </a:cubicBezTo>
                <a:lnTo>
                  <a:pt x="46151" y="99588"/>
                </a:lnTo>
                <a:cubicBezTo>
                  <a:pt x="40115" y="108642"/>
                  <a:pt x="35010" y="118390"/>
                  <a:pt x="28044" y="126749"/>
                </a:cubicBezTo>
                <a:cubicBezTo>
                  <a:pt x="19848" y="136585"/>
                  <a:pt x="3989" y="141488"/>
                  <a:pt x="884" y="153909"/>
                </a:cubicBezTo>
                <a:cubicBezTo>
                  <a:pt x="-2848" y="168838"/>
                  <a:pt x="6205" y="184248"/>
                  <a:pt x="9937" y="199177"/>
                </a:cubicBezTo>
                <a:cubicBezTo>
                  <a:pt x="12252" y="208435"/>
                  <a:pt x="13697" y="218397"/>
                  <a:pt x="18991" y="226337"/>
                </a:cubicBezTo>
                <a:cubicBezTo>
                  <a:pt x="32933" y="247250"/>
                  <a:pt x="53270" y="258243"/>
                  <a:pt x="73312" y="271604"/>
                </a:cubicBezTo>
                <a:cubicBezTo>
                  <a:pt x="82365" y="283675"/>
                  <a:pt x="88066" y="299229"/>
                  <a:pt x="100472" y="307818"/>
                </a:cubicBezTo>
                <a:cubicBezTo>
                  <a:pt x="128213" y="327023"/>
                  <a:pt x="191007" y="353085"/>
                  <a:pt x="191007" y="353085"/>
                </a:cubicBezTo>
                <a:cubicBezTo>
                  <a:pt x="206096" y="350067"/>
                  <a:pt x="223470" y="352567"/>
                  <a:pt x="236274" y="344032"/>
                </a:cubicBezTo>
                <a:cubicBezTo>
                  <a:pt x="244214" y="338739"/>
                  <a:pt x="237562" y="322419"/>
                  <a:pt x="245328" y="316872"/>
                </a:cubicBezTo>
                <a:cubicBezTo>
                  <a:pt x="257196" y="308395"/>
                  <a:pt x="316503" y="294551"/>
                  <a:pt x="335862" y="289711"/>
                </a:cubicBezTo>
                <a:cubicBezTo>
                  <a:pt x="326809" y="271604"/>
                  <a:pt x="318533" y="253087"/>
                  <a:pt x="308702" y="235390"/>
                </a:cubicBezTo>
                <a:cubicBezTo>
                  <a:pt x="303418" y="225878"/>
                  <a:pt x="294881" y="218231"/>
                  <a:pt x="290595" y="208230"/>
                </a:cubicBezTo>
                <a:cubicBezTo>
                  <a:pt x="285693" y="196793"/>
                  <a:pt x="284559" y="184087"/>
                  <a:pt x="281541" y="172016"/>
                </a:cubicBezTo>
                <a:cubicBezTo>
                  <a:pt x="287577" y="162963"/>
                  <a:pt x="299648" y="155737"/>
                  <a:pt x="299648" y="144856"/>
                </a:cubicBezTo>
                <a:cubicBezTo>
                  <a:pt x="299648" y="133975"/>
                  <a:pt x="283330" y="128428"/>
                  <a:pt x="281541" y="117695"/>
                </a:cubicBezTo>
                <a:cubicBezTo>
                  <a:pt x="279972" y="108282"/>
                  <a:pt x="287577" y="99588"/>
                  <a:pt x="290595" y="90535"/>
                </a:cubicBezTo>
                <a:cubicBezTo>
                  <a:pt x="283232" y="68448"/>
                  <a:pt x="280983" y="53762"/>
                  <a:pt x="263435" y="36214"/>
                </a:cubicBezTo>
                <a:cubicBezTo>
                  <a:pt x="255741" y="28520"/>
                  <a:pt x="246006" y="22973"/>
                  <a:pt x="236274" y="18107"/>
                </a:cubicBezTo>
                <a:cubicBezTo>
                  <a:pt x="227738" y="13839"/>
                  <a:pt x="218167" y="12072"/>
                  <a:pt x="209114" y="9054"/>
                </a:cubicBezTo>
                <a:lnTo>
                  <a:pt x="127633" y="1810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fn</a:t>
            </a:r>
            <a:endParaRPr lang="en-US" sz="1400" dirty="0"/>
          </a:p>
        </p:txBody>
      </p:sp>
      <p:cxnSp>
        <p:nvCxnSpPr>
          <p:cNvPr id="14" name="Straight Arrow Connector 13"/>
          <p:cNvCxnSpPr/>
          <p:nvPr>
            <p:custDataLst>
              <p:tags r:id="rId12"/>
            </p:custDataLst>
          </p:nvPr>
        </p:nvCxnSpPr>
        <p:spPr>
          <a:xfrm flipV="1">
            <a:off x="6368796" y="5419344"/>
            <a:ext cx="11811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7"/>
          </p:cNvCxnSpPr>
          <p:nvPr>
            <p:custDataLst>
              <p:tags r:id="rId13"/>
            </p:custDataLst>
          </p:nvPr>
        </p:nvCxnSpPr>
        <p:spPr>
          <a:xfrm flipV="1">
            <a:off x="6673596" y="5801853"/>
            <a:ext cx="693722" cy="264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9"/>
          </p:cNvCxnSpPr>
          <p:nvPr>
            <p:custDataLst>
              <p:tags r:id="rId14"/>
            </p:custDataLst>
          </p:nvPr>
        </p:nvCxnSpPr>
        <p:spPr>
          <a:xfrm>
            <a:off x="6787896" y="6054596"/>
            <a:ext cx="12381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2" idx="7"/>
          </p:cNvCxnSpPr>
          <p:nvPr>
            <p:custDataLst>
              <p:tags r:id="rId15"/>
            </p:custDataLst>
          </p:nvPr>
        </p:nvCxnSpPr>
        <p:spPr>
          <a:xfrm>
            <a:off x="6257514" y="6275650"/>
            <a:ext cx="1262204" cy="59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9"/>
          </p:cNvCxnSpPr>
          <p:nvPr>
            <p:custDataLst>
              <p:tags r:id="rId16"/>
            </p:custDataLst>
          </p:nvPr>
        </p:nvCxnSpPr>
        <p:spPr>
          <a:xfrm flipV="1">
            <a:off x="6888616" y="6442385"/>
            <a:ext cx="1473332" cy="49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>
            <p:custDataLst>
              <p:tags r:id="rId17"/>
            </p:custDataLst>
          </p:nvPr>
        </p:nvSpPr>
        <p:spPr>
          <a:xfrm>
            <a:off x="7549896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>
            <p:custDataLst>
              <p:tags r:id="rId18"/>
            </p:custDataLst>
          </p:nvPr>
        </p:nvSpPr>
        <p:spPr>
          <a:xfrm>
            <a:off x="76571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>
            <p:custDataLst>
              <p:tags r:id="rId19"/>
            </p:custDataLst>
          </p:nvPr>
        </p:nvSpPr>
        <p:spPr>
          <a:xfrm>
            <a:off x="77690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>
            <p:custDataLst>
              <p:tags r:id="rId20"/>
            </p:custDataLst>
          </p:nvPr>
        </p:nvSpPr>
        <p:spPr>
          <a:xfrm>
            <a:off x="7885758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>
            <p:custDataLst>
              <p:tags r:id="rId21"/>
            </p:custDataLst>
          </p:nvPr>
        </p:nvSpPr>
        <p:spPr>
          <a:xfrm>
            <a:off x="7997601" y="5343144"/>
            <a:ext cx="111843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22"/>
            </p:custDataLst>
          </p:nvPr>
        </p:nvSpPr>
        <p:spPr>
          <a:xfrm>
            <a:off x="7473696" y="511454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list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3"/>
            </p:custDataLst>
          </p:nvPr>
        </p:nvSpPr>
        <p:spPr>
          <a:xfrm>
            <a:off x="7053072" y="6456751"/>
            <a:ext cx="2133600" cy="365125"/>
          </a:xfrm>
        </p:spPr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0" grpId="0" animBg="1"/>
      <p:bldP spid="11" grpId="0" animBg="1"/>
      <p:bldP spid="12" grpId="0" animBg="1"/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Recall the design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We created a module or library:  a set of related functions</a:t>
            </a:r>
          </a:p>
          <a:p>
            <a:r>
              <a:rPr lang="en-US" dirty="0"/>
              <a:t>The functions operated on the same data structure </a:t>
            </a:r>
          </a:p>
          <a:p>
            <a:pPr lvl="1"/>
            <a:r>
              <a:rPr lang="en-US" dirty="0"/>
              <a:t>a dictionary associating words with a frequency count</a:t>
            </a:r>
          </a:p>
          <a:p>
            <a:r>
              <a:rPr lang="en-US" dirty="0"/>
              <a:t>The module contained:</a:t>
            </a:r>
          </a:p>
          <a:p>
            <a:pPr lvl="1"/>
            <a:r>
              <a:rPr lang="en-US" dirty="0"/>
              <a:t>A function to </a:t>
            </a:r>
            <a:r>
              <a:rPr lang="en-US" dirty="0">
                <a:solidFill>
                  <a:srgbClr val="FF0000"/>
                </a:solidFill>
              </a:rPr>
              <a:t>create</a:t>
            </a:r>
            <a:r>
              <a:rPr lang="en-US" dirty="0"/>
              <a:t> the data structure</a:t>
            </a:r>
          </a:p>
          <a:p>
            <a:pPr lvl="1"/>
            <a:r>
              <a:rPr lang="en-US" dirty="0"/>
              <a:t>Functions to </a:t>
            </a:r>
            <a:r>
              <a:rPr lang="en-US" dirty="0">
                <a:solidFill>
                  <a:srgbClr val="FF0000"/>
                </a:solidFill>
              </a:rPr>
              <a:t>query</a:t>
            </a:r>
            <a:r>
              <a:rPr lang="en-US" dirty="0"/>
              <a:t> the data structure</a:t>
            </a:r>
          </a:p>
          <a:p>
            <a:pPr lvl="1"/>
            <a:r>
              <a:rPr lang="en-US" dirty="0"/>
              <a:t>We could have added functions to </a:t>
            </a:r>
            <a:r>
              <a:rPr lang="en-US" dirty="0">
                <a:solidFill>
                  <a:srgbClr val="FF0000"/>
                </a:solidFill>
              </a:rPr>
              <a:t>modify</a:t>
            </a:r>
            <a:r>
              <a:rPr lang="en-US" dirty="0"/>
              <a:t> the data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735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Describing word counts:</a:t>
            </a:r>
          </a:p>
          <a:p>
            <a:pPr lvl="1"/>
            <a:r>
              <a:rPr lang="en-US" dirty="0"/>
              <a:t>“dictionary mapping each word in filename to its frequency (raw count) in the file, represented as an integer”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WordCounts</a:t>
            </a:r>
            <a:r>
              <a:rPr lang="en-US" dirty="0"/>
              <a:t>”</a:t>
            </a:r>
          </a:p>
          <a:p>
            <a:r>
              <a:rPr lang="en-US" dirty="0"/>
              <a:t>Which do you prefer?  Why?</a:t>
            </a:r>
          </a:p>
          <a:p>
            <a:r>
              <a:rPr lang="en-US" dirty="0"/>
              <a:t>Hint: This must appear in the doc string of every function related to the word count! Ugh!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4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Quantitative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a dictionary mapping column names to data.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columns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measurements[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(measurements, "o2"))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4419600" y="48161"/>
            <a:ext cx="4648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plot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(filename)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40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Quantitative analysis,</a:t>
            </a:r>
            <a:br>
              <a:rPr lang="en-US" dirty="0"/>
            </a:br>
            <a:r>
              <a:rPr lang="en-US" dirty="0"/>
              <a:t>as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"""Represents a set of measurements in UWFORMAT.""“</a:t>
            </a:r>
          </a:p>
          <a:p>
            <a:pPr marL="0" indent="0">
              <a:buNone/>
            </a:pPr>
            <a:endParaRPr lang="en-US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read_measurements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Populate a Measurements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strike="sngStrik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columns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minimumO2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181600" y="48161"/>
            <a:ext cx="3886200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plot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 = Measurements()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mm.read_measurements(filename)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518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Quantitative analysis,</a:t>
            </a:r>
            <a:br>
              <a:rPr lang="en-US" dirty="0"/>
            </a:br>
            <a:r>
              <a:rPr lang="en-US" dirty="0"/>
              <a:t>with a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Measurements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"""Represents a set of measurements in UWFORMAT.""“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filename):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Create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Measurements object from the given file.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Assumes the first line of the file is column names."""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open(filename)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zip(*[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row.split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for row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datafile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([(col[0], col[1:]) for col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rawcolumn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tofloa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"""Convert each value in the given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iterable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to a float"""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[float(x)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columnname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"""Generate a scatter plot comparing salinity and temperature"""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"salt")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"temp")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minimumO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2(self):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"""Return the minimum value of the oxygen measurement"""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min(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tofloat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self.columns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"o2"))</a:t>
            </a:r>
            <a:endParaRPr lang="en-US" b="1" strike="sngStrike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5181600" y="51137"/>
            <a:ext cx="38862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# client program to plot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mm = Measurements(filename)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mm.STplot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Review: Procedural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Define a function specification that describes how to use the function</a:t>
            </a:r>
          </a:p>
          <a:p>
            <a:pPr lvl="1"/>
            <a:r>
              <a:rPr lang="en-US" sz="2900" dirty="0"/>
              <a:t>Aside: a function is sometimes called a “procedure”</a:t>
            </a:r>
          </a:p>
          <a:p>
            <a:r>
              <a:rPr lang="en-US" dirty="0"/>
              <a:t>Hide implementation details from the </a:t>
            </a:r>
            <a:r>
              <a:rPr lang="en-US" b="1" dirty="0"/>
              <a:t>user/client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You know how to USE the functions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sorted</a:t>
            </a:r>
            <a:r>
              <a:rPr lang="en-US" dirty="0"/>
              <a:t> and </a:t>
            </a:r>
            <a:r>
              <a:rPr lang="en-US" sz="2900" b="1" dirty="0">
                <a:latin typeface="Courier New" panose="02070309020205020404" pitchFamily="49" charset="0"/>
                <a:cs typeface="Courier New" panose="02070309020205020404" pitchFamily="49" charset="0"/>
              </a:rPr>
              <a:t>abs</a:t>
            </a:r>
          </a:p>
          <a:p>
            <a:pPr lvl="1"/>
            <a:r>
              <a:rPr lang="en-US" sz="2900" dirty="0">
                <a:cs typeface="Courier New" panose="02070309020205020404" pitchFamily="49" charset="0"/>
              </a:rPr>
              <a:t>You do not know how these functions are IMPLEMENTED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4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Review: Procedural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x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-x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= 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5570482"/>
            <a:ext cx="5145704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We only need to know how to 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/>
              <a:t>.</a:t>
            </a:r>
          </a:p>
          <a:p>
            <a:r>
              <a:rPr lang="en-US" dirty="0"/>
              <a:t>We do not need to know how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/>
              <a:t> is IMPLEMENTED.</a:t>
            </a:r>
          </a:p>
        </p:txBody>
      </p:sp>
    </p:spTree>
    <p:extLst>
      <p:ext uri="{BB962C8B-B14F-4D97-AF65-F5344CB8AC3E}">
        <p14:creationId xmlns:p14="http://schemas.microsoft.com/office/powerpoint/2010/main" val="315873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/>
              <a:t>Data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Define what the datatype represents</a:t>
            </a:r>
          </a:p>
          <a:p>
            <a:r>
              <a:rPr lang="en-US" dirty="0"/>
              <a:t>Define how to create, query, and modify</a:t>
            </a:r>
          </a:p>
          <a:p>
            <a:r>
              <a:rPr lang="en-US" dirty="0"/>
              <a:t>Hide implementation details of representation and of operations from the </a:t>
            </a:r>
            <a:r>
              <a:rPr lang="en-US" b="1" dirty="0"/>
              <a:t>user/client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You know how to USE the datatypes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cs typeface="Courier New" panose="02070309020205020404" pitchFamily="49" charset="0"/>
              </a:rPr>
              <a:t> 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endParaRPr lang="en-US" sz="2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900" dirty="0">
                <a:cs typeface="Courier New" panose="02070309020205020404" pitchFamily="49" charset="0"/>
              </a:rPr>
              <a:t>You do not know how these are actually stored in memory or how operations on them are IMPLEMENTED</a:t>
            </a:r>
          </a:p>
          <a:p>
            <a:pPr lvl="2"/>
            <a:r>
              <a:rPr lang="en-US" sz="2500" dirty="0">
                <a:cs typeface="Courier New" panose="02070309020205020404" pitchFamily="49" charset="0"/>
              </a:rPr>
              <a:t>How is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.sort() </a:t>
            </a:r>
            <a:r>
              <a:rPr lang="en-US" sz="2500" dirty="0">
                <a:cs typeface="Courier New" panose="02070309020205020404" pitchFamily="49" charset="0"/>
              </a:rPr>
              <a:t>implemented on lists?</a:t>
            </a:r>
          </a:p>
          <a:p>
            <a:pPr lvl="2"/>
            <a:r>
              <a:rPr lang="en-US" sz="2500" dirty="0">
                <a:cs typeface="Courier New" panose="02070309020205020404" pitchFamily="49" charset="0"/>
              </a:rPr>
              <a:t>How is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.items() </a:t>
            </a:r>
            <a:r>
              <a:rPr lang="en-US" sz="2500" dirty="0">
                <a:cs typeface="Courier New" panose="02070309020205020404" pitchFamily="49" charset="0"/>
              </a:rPr>
              <a:t>implemented for dictionaries?</a:t>
            </a:r>
          </a:p>
          <a:p>
            <a:pPr lvl="2"/>
            <a:r>
              <a:rPr lang="en-US" sz="2500" dirty="0">
                <a:cs typeface="Courier New" panose="02070309020205020404" pitchFamily="49" charset="0"/>
              </a:rPr>
              <a:t>How is </a:t>
            </a:r>
            <a:r>
              <a:rPr lang="en-US" sz="2500" dirty="0">
                <a:latin typeface="Courier New" panose="02070309020205020404" pitchFamily="49" charset="0"/>
                <a:cs typeface="Courier New" panose="02070309020205020404" pitchFamily="49" charset="0"/>
              </a:rPr>
              <a:t>.remove() </a:t>
            </a:r>
            <a:r>
              <a:rPr lang="en-US" sz="2500" dirty="0">
                <a:cs typeface="Courier New" panose="02070309020205020404" pitchFamily="49" charset="0"/>
              </a:rPr>
              <a:t>implemented for sets?</a:t>
            </a:r>
          </a:p>
          <a:p>
            <a:pPr lvl="2"/>
            <a:endParaRPr lang="en-US" sz="2500" dirty="0">
              <a:cs typeface="Courier New" panose="02070309020205020404" pitchFamily="49" charset="0"/>
            </a:endParaRPr>
          </a:p>
          <a:p>
            <a:endParaRPr lang="en-US" dirty="0"/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5430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5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494166" cy="1143000"/>
          </a:xfrm>
        </p:spPr>
        <p:txBody>
          <a:bodyPr>
            <a:normAutofit/>
          </a:bodyPr>
          <a:lstStyle/>
          <a:p>
            <a:r>
              <a:rPr lang="en-US" sz="4000" dirty="0"/>
              <a:t>Types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Built in types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>
                <a:cs typeface="Courier New" panose="02070309020205020404" pitchFamily="49" charset="0"/>
              </a:rPr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cs typeface="Courier New" panose="02070309020205020404" pitchFamily="49" charset="0"/>
              </a:rPr>
              <a:t> 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3600" b="1" dirty="0">
                <a:cs typeface="Courier New" panose="02070309020205020404" pitchFamily="49" charset="0"/>
              </a:rPr>
              <a:t> </a:t>
            </a:r>
            <a:r>
              <a:rPr lang="en-US" dirty="0"/>
              <a:t>are examples of Data Abstraction</a:t>
            </a:r>
          </a:p>
          <a:p>
            <a:r>
              <a:rPr lang="en-US" dirty="0"/>
              <a:t>Python provides a way for users to essentially create their own types by defining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lvl="1"/>
            <a:r>
              <a:rPr lang="en-US" sz="3200" dirty="0"/>
              <a:t>You can then create </a:t>
            </a:r>
            <a:r>
              <a:rPr lang="en-US" sz="3200" b="1" dirty="0"/>
              <a:t>instances</a:t>
            </a:r>
            <a:r>
              <a:rPr lang="en-US" sz="3200" dirty="0"/>
              <a:t> of that 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3200" dirty="0"/>
              <a:t> or </a:t>
            </a:r>
            <a:r>
              <a:rPr lang="en-US" sz="3200" b="1" dirty="0"/>
              <a:t>objects</a:t>
            </a:r>
          </a:p>
          <a:p>
            <a:r>
              <a:rPr lang="en-US" dirty="0"/>
              <a:t>You have already used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/>
              <a:t> in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dirty="0"/>
              <a:t> module!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Using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Graph</a:t>
            </a:r>
            <a:r>
              <a:rPr lang="en-US" dirty="0"/>
              <a:t> class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3" name="Group 12"/>
          <p:cNvGrpSpPr/>
          <p:nvPr>
            <p:custDataLst>
              <p:tags r:id="rId2"/>
            </p:custDataLst>
          </p:nvPr>
        </p:nvGrpSpPr>
        <p:grpSpPr>
          <a:xfrm>
            <a:off x="457200" y="1587680"/>
            <a:ext cx="3657600" cy="1477328"/>
            <a:chOff x="457200" y="2133600"/>
            <a:chExt cx="3657600" cy="1477328"/>
          </a:xfrm>
        </p:grpSpPr>
        <p:sp>
          <p:nvSpPr>
            <p:cNvPr id="6" name="Rectangle 5"/>
            <p:cNvSpPr/>
            <p:nvPr>
              <p:custDataLst>
                <p:tags r:id="rId8"/>
              </p:custDataLst>
            </p:nvPr>
          </p:nvSpPr>
          <p:spPr>
            <a:xfrm>
              <a:off x="457200" y="2133600"/>
              <a:ext cx="3079689" cy="14773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import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as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nx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nx.Graph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15534" y="2438400"/>
              <a:ext cx="2599266" cy="874931"/>
              <a:chOff x="1515534" y="3499723"/>
              <a:chExt cx="2599266" cy="874931"/>
            </a:xfrm>
          </p:grpSpPr>
          <p:sp>
            <p:nvSpPr>
              <p:cNvPr id="3" name="Right Brace 2"/>
              <p:cNvSpPr/>
              <p:nvPr>
                <p:custDataLst>
                  <p:tags r:id="rId9"/>
                </p:custDataLst>
              </p:nvPr>
            </p:nvSpPr>
            <p:spPr>
              <a:xfrm rot="5400000">
                <a:off x="3214511" y="3437634"/>
                <a:ext cx="152400" cy="276578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ight Brace 8"/>
              <p:cNvSpPr/>
              <p:nvPr>
                <p:custDataLst>
                  <p:tags r:id="rId10"/>
                </p:custDataLst>
              </p:nvPr>
            </p:nvSpPr>
            <p:spPr>
              <a:xfrm rot="5400000">
                <a:off x="1972734" y="3042523"/>
                <a:ext cx="152400" cy="1066800"/>
              </a:xfrm>
              <a:prstGeom prst="rightBrac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1676400" y="3728323"/>
                <a:ext cx="990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module name</a:t>
                </a:r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3124200" y="3728323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>
                    <a:solidFill>
                      <a:schemeClr val="accent1">
                        <a:lumMod val="75000"/>
                      </a:schemeClr>
                    </a:solidFill>
                  </a:rPr>
                  <a:t>alias</a:t>
                </a:r>
              </a:p>
            </p:txBody>
          </p:sp>
        </p:grpSp>
      </p:grpSp>
      <p:grpSp>
        <p:nvGrpSpPr>
          <p:cNvPr id="8" name="Group 7"/>
          <p:cNvGrpSpPr/>
          <p:nvPr>
            <p:custDataLst>
              <p:tags r:id="rId3"/>
            </p:custDataLst>
          </p:nvPr>
        </p:nvGrpSpPr>
        <p:grpSpPr>
          <a:xfrm>
            <a:off x="437864" y="3253485"/>
            <a:ext cx="8610600" cy="3453051"/>
            <a:chOff x="533400" y="5068669"/>
            <a:chExt cx="8610600" cy="3453051"/>
          </a:xfrm>
        </p:grpSpPr>
        <p:sp>
          <p:nvSpPr>
            <p:cNvPr id="11" name="Rectangle 10"/>
            <p:cNvSpPr/>
            <p:nvPr>
              <p:custDataLst>
                <p:tags r:id="rId6"/>
              </p:custDataLst>
            </p:nvPr>
          </p:nvSpPr>
          <p:spPr>
            <a:xfrm>
              <a:off x="533400" y="5105400"/>
              <a:ext cx="5009705" cy="3416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(2)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(3)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(2, 3)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print(list(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g.neighbors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(2)))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7"/>
              </p:custDataLst>
            </p:nvPr>
          </p:nvSpPr>
          <p:spPr>
            <a:xfrm>
              <a:off x="5715000" y="5068669"/>
              <a:ext cx="3429000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and </a:t>
              </a:r>
              <a:r>
                <a:rPr lang="en-US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are the names of </a:t>
              </a:r>
              <a:r>
                <a:rPr lang="en-US" b="1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classes</a:t>
              </a:r>
              <a:endParaRPr lang="en-US" b="1" dirty="0">
                <a:solidFill>
                  <a:schemeClr val="accent2"/>
                </a:solidFill>
              </a:endParaRP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Good style for Python class names use </a:t>
              </a:r>
              <a:r>
                <a:rPr lang="en-US" dirty="0" err="1">
                  <a:solidFill>
                    <a:schemeClr val="accent2"/>
                  </a:solidFill>
                  <a:hlinkClick r:id="rId15"/>
                </a:rPr>
                <a:t>CapWords</a:t>
              </a:r>
              <a:r>
                <a:rPr lang="en-US" dirty="0">
                  <a:solidFill>
                    <a:schemeClr val="accent2"/>
                  </a:solidFill>
                </a:rPr>
                <a:t> (sometimes called </a:t>
              </a:r>
              <a:r>
                <a:rPr lang="en-US" dirty="0" err="1">
                  <a:solidFill>
                    <a:schemeClr val="accent2"/>
                  </a:solidFill>
                </a:rPr>
                <a:t>CamelCase</a:t>
              </a:r>
              <a:r>
                <a:rPr lang="en-US" dirty="0">
                  <a:solidFill>
                    <a:schemeClr val="accent2"/>
                  </a:solidFill>
                </a:rPr>
                <a:t>) </a:t>
              </a: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This is a </a:t>
              </a:r>
              <a:r>
                <a:rPr lang="en-US" b="1" dirty="0">
                  <a:solidFill>
                    <a:schemeClr val="accent2"/>
                  </a:solidFill>
                </a:rPr>
                <a:t>client</a:t>
              </a:r>
              <a:r>
                <a:rPr lang="en-US" dirty="0">
                  <a:solidFill>
                    <a:schemeClr val="accent2"/>
                  </a:solidFill>
                </a:rPr>
                <a:t> program that uses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class. </a:t>
              </a:r>
              <a:br>
                <a:rPr lang="en-US" dirty="0">
                  <a:solidFill>
                    <a:schemeClr val="accent2"/>
                  </a:solidFill>
                </a:rPr>
              </a:br>
              <a:r>
                <a:rPr lang="en-US" dirty="0">
                  <a:solidFill>
                    <a:schemeClr val="accent2"/>
                  </a:solidFill>
                </a:rPr>
                <a:t>The </a:t>
              </a:r>
              <a:r>
                <a:rPr lang="en-US" b="1" dirty="0">
                  <a:solidFill>
                    <a:schemeClr val="accent2"/>
                  </a:solidFill>
                </a:rPr>
                <a:t>client</a:t>
              </a:r>
              <a:r>
                <a:rPr lang="en-US" dirty="0">
                  <a:solidFill>
                    <a:schemeClr val="accent2"/>
                  </a:solidFill>
                </a:rPr>
                <a:t> does not need to know how the class is implemented.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3163824"/>
            <a:ext cx="8610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>
            <p:custDataLst>
              <p:tags r:id="rId5"/>
            </p:custDataLst>
          </p:nvPr>
        </p:nvSpPr>
        <p:spPr>
          <a:xfrm>
            <a:off x="4107868" y="1569313"/>
            <a:ext cx="48837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cs typeface="Courier New" panose="02070309020205020404" pitchFamily="49" charset="0"/>
              </a:rPr>
              <a:t>Aside: With this way of importing you need to use: </a:t>
            </a:r>
            <a:r>
              <a:rPr lang="en-US" sz="16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nx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b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chemeClr val="accent2"/>
                </a:solidFill>
                <a:cs typeface="Courier New" panose="02070309020205020404" pitchFamily="49" charset="0"/>
              </a:rPr>
              <a:t>before referring to something in </a:t>
            </a:r>
            <a:r>
              <a:rPr lang="en-US" sz="1600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networkx</a:t>
            </a:r>
            <a:r>
              <a:rPr lang="en-US" sz="1600" dirty="0">
                <a:solidFill>
                  <a:schemeClr val="accent2"/>
                </a:solidFill>
                <a:cs typeface="Courier New" panose="02070309020205020404" pitchFamily="49" charset="0"/>
              </a:rPr>
              <a:t>.</a:t>
            </a:r>
            <a: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16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solidFill>
                  <a:schemeClr val="accent2"/>
                </a:solidFill>
                <a:cs typeface="Courier New" panose="02070309020205020404" pitchFamily="49" charset="0"/>
              </a:rPr>
              <a:t>With the approach below, you do not.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0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Constructors, Instances &amp; Objects</a:t>
            </a:r>
          </a:p>
        </p:txBody>
      </p:sp>
      <p:grpSp>
        <p:nvGrpSpPr>
          <p:cNvPr id="8" name="Group 7"/>
          <p:cNvGrpSpPr/>
          <p:nvPr>
            <p:custDataLst>
              <p:tags r:id="rId2"/>
            </p:custDataLst>
          </p:nvPr>
        </p:nvGrpSpPr>
        <p:grpSpPr>
          <a:xfrm>
            <a:off x="381000" y="1380001"/>
            <a:ext cx="8763000" cy="5420855"/>
            <a:chOff x="533400" y="5068670"/>
            <a:chExt cx="8763000" cy="3037836"/>
          </a:xfrm>
        </p:grpSpPr>
        <p:sp>
          <p:nvSpPr>
            <p:cNvPr id="11" name="Rectangle 10"/>
            <p:cNvSpPr/>
            <p:nvPr>
              <p:custDataLst>
                <p:tags r:id="rId4"/>
              </p:custDataLst>
            </p:nvPr>
          </p:nvSpPr>
          <p:spPr>
            <a:xfrm>
              <a:off x="533400" y="5105400"/>
              <a:ext cx="5009705" cy="30011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 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())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rj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 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rj.add_node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("Romeo")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practice_graph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 = Graph()</a:t>
              </a: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practice_graph.add_node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("A")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5"/>
              </p:custDataLst>
            </p:nvPr>
          </p:nvSpPr>
          <p:spPr>
            <a:xfrm>
              <a:off x="5715000" y="5068670"/>
              <a:ext cx="3581400" cy="2535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and </a:t>
              </a:r>
              <a:r>
                <a:rPr lang="en-US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DiGraph</a:t>
              </a:r>
              <a:r>
                <a:rPr lang="en-US" dirty="0">
                  <a:solidFill>
                    <a:schemeClr val="accent2"/>
                  </a:solidFill>
                </a:rPr>
                <a:t> are the names of </a:t>
              </a:r>
              <a:r>
                <a:rPr lang="en-US" b="1" dirty="0">
                  <a:solidFill>
                    <a:schemeClr val="accent2"/>
                  </a:solidFill>
                </a:rPr>
                <a:t>classes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is the </a:t>
              </a:r>
              <a:r>
                <a:rPr lang="en-US" b="1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constructor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for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b="1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class</a:t>
              </a:r>
            </a:p>
            <a:p>
              <a:endPara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US" b="1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chemeClr val="accent2"/>
                  </a:solidFill>
                </a:rPr>
                <a:t> is an </a:t>
              </a:r>
              <a:r>
                <a:rPr lang="en-US" b="1" dirty="0">
                  <a:solidFill>
                    <a:schemeClr val="accent2"/>
                  </a:solidFill>
                </a:rPr>
                <a:t>instance</a:t>
              </a:r>
              <a:r>
                <a:rPr lang="en-US" dirty="0">
                  <a:solidFill>
                    <a:schemeClr val="accent2"/>
                  </a:solidFill>
                </a:rPr>
                <a:t> of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class</a:t>
              </a:r>
            </a:p>
            <a:p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We also say that </a:t>
              </a:r>
              <a:r>
                <a:rPr lang="en-US" b="1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chemeClr val="accent2"/>
                  </a:solidFill>
                </a:rPr>
                <a:t> is a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b="1" dirty="0">
                  <a:solidFill>
                    <a:schemeClr val="accent2"/>
                  </a:solidFill>
                </a:rPr>
                <a:t>object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rj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and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practice_graph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are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also</a:t>
              </a:r>
              <a:r>
                <a:rPr lang="en-US" b="1" dirty="0">
                  <a:solidFill>
                    <a:schemeClr val="accent2"/>
                  </a:solidFill>
                </a:rPr>
                <a:t> instances</a:t>
              </a:r>
              <a:r>
                <a:rPr lang="en-US" dirty="0">
                  <a:solidFill>
                    <a:schemeClr val="accent2"/>
                  </a:solidFill>
                </a:rPr>
                <a:t> of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class or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</a:t>
              </a:r>
              <a:r>
                <a:rPr lang="en-US" b="1" dirty="0">
                  <a:solidFill>
                    <a:schemeClr val="accent2"/>
                  </a:solidFill>
                </a:rPr>
                <a:t>objects</a:t>
              </a:r>
            </a:p>
            <a:p>
              <a:r>
                <a:rPr lang="en-US" dirty="0">
                  <a:solidFill>
                    <a:schemeClr val="accent2"/>
                  </a:solidFill>
                </a:rPr>
                <a:t> </a:t>
              </a:r>
              <a:endParaRPr lang="en-US" b="1" dirty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50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Methods and State</a:t>
            </a:r>
          </a:p>
        </p:txBody>
      </p:sp>
      <p:grpSp>
        <p:nvGrpSpPr>
          <p:cNvPr id="8" name="Group 7"/>
          <p:cNvGrpSpPr/>
          <p:nvPr>
            <p:custDataLst>
              <p:tags r:id="rId2"/>
            </p:custDataLst>
          </p:nvPr>
        </p:nvGrpSpPr>
        <p:grpSpPr>
          <a:xfrm>
            <a:off x="381000" y="1380001"/>
            <a:ext cx="8763000" cy="5420855"/>
            <a:chOff x="533400" y="5068670"/>
            <a:chExt cx="8763000" cy="3037836"/>
          </a:xfrm>
        </p:grpSpPr>
        <p:sp>
          <p:nvSpPr>
            <p:cNvPr id="11" name="Rectangle 10"/>
            <p:cNvSpPr/>
            <p:nvPr>
              <p:custDataLst>
                <p:tags r:id="rId4"/>
              </p:custDataLst>
            </p:nvPr>
          </p:nvSpPr>
          <p:spPr>
            <a:xfrm>
              <a:off x="533400" y="5105400"/>
              <a:ext cx="5009705" cy="300110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from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networkx</a:t>
              </a:r>
              <a:r>
                <a:rPr lang="en-US" b="1" dirty="0">
                  <a:solidFill>
                    <a:srgbClr val="859040"/>
                  </a:solidFill>
                  <a:latin typeface="Courier New" pitchFamily="49" charset="0"/>
                  <a:cs typeface="Courier New" pitchFamily="49" charset="0"/>
                </a:rPr>
                <a:t> import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Graph, </a:t>
              </a:r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DiGraph</a:t>
              </a:r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g = Graph()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g.add_node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(1)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g.add_edge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(1, 2)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g.nodes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print(</a:t>
              </a:r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g.edges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)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rj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Graph()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rj.add_node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("Romeo")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b="1" dirty="0" err="1">
                  <a:latin typeface="Courier New" pitchFamily="49" charset="0"/>
                  <a:cs typeface="Courier New" pitchFamily="49" charset="0"/>
                </a:rPr>
                <a:t>practice_graph</a:t>
              </a: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 = Graph()</a:t>
              </a:r>
            </a:p>
            <a:p>
              <a:r>
                <a:rPr lang="en-US" b="1" dirty="0" err="1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practice_graph.add_node</a:t>
              </a:r>
              <a:r>
                <a:rPr lang="en-US" b="1" dirty="0">
                  <a:solidFill>
                    <a:schemeClr val="accent1"/>
                  </a:solidFill>
                  <a:latin typeface="Courier New" pitchFamily="49" charset="0"/>
                  <a:cs typeface="Courier New" pitchFamily="49" charset="0"/>
                </a:rPr>
                <a:t>("A")</a:t>
              </a:r>
            </a:p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…</a:t>
              </a:r>
            </a:p>
            <a:p>
              <a:endParaRPr lang="en-US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" name="TextBox 11"/>
            <p:cNvSpPr txBox="1"/>
            <p:nvPr>
              <p:custDataLst>
                <p:tags r:id="rId5"/>
              </p:custDataLst>
            </p:nvPr>
          </p:nvSpPr>
          <p:spPr>
            <a:xfrm>
              <a:off x="5715000" y="5068670"/>
              <a:ext cx="3581400" cy="2535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add_node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, </a:t>
              </a:r>
              <a:r>
                <a:rPr lang="en-US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add_edge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,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nodes()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and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edges()</a:t>
              </a:r>
              <a:r>
                <a:rPr lang="en-US" dirty="0">
                  <a:solidFill>
                    <a:schemeClr val="accent2"/>
                  </a:solidFill>
                  <a:cs typeface="Courier New" panose="02070309020205020404" pitchFamily="49" charset="0"/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are </a:t>
              </a:r>
              <a:r>
                <a:rPr lang="en-US" b="1" dirty="0">
                  <a:solidFill>
                    <a:schemeClr val="accent2"/>
                  </a:solidFill>
                </a:rPr>
                <a:t>methods</a:t>
              </a:r>
              <a:r>
                <a:rPr lang="en-US" dirty="0">
                  <a:solidFill>
                    <a:schemeClr val="accent2"/>
                  </a:solidFill>
                </a:rPr>
                <a:t> of the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class</a:t>
              </a:r>
            </a:p>
            <a:p>
              <a:endParaRPr lang="en-US" dirty="0">
                <a:solidFill>
                  <a:schemeClr val="accent2"/>
                </a:solidFill>
              </a:endParaRPr>
            </a:p>
            <a:p>
              <a:r>
                <a:rPr lang="en-US" dirty="0">
                  <a:solidFill>
                    <a:schemeClr val="accent2"/>
                  </a:solidFill>
                </a:rPr>
                <a:t>The nodes and edges of </a:t>
              </a:r>
              <a:r>
                <a:rPr lang="en-US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Graph</a:t>
              </a:r>
              <a:r>
                <a:rPr lang="en-US" dirty="0">
                  <a:solidFill>
                    <a:schemeClr val="accent2"/>
                  </a:solidFill>
                </a:rPr>
                <a:t> object </a:t>
              </a:r>
              <a:r>
                <a:rPr lang="en-US" b="1" dirty="0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g</a:t>
              </a:r>
              <a:r>
                <a:rPr lang="en-US" dirty="0">
                  <a:solidFill>
                    <a:schemeClr val="accent2"/>
                  </a:solidFill>
                </a:rPr>
                <a:t> are also known as its </a:t>
              </a:r>
              <a:r>
                <a:rPr lang="en-US" b="1" dirty="0">
                  <a:solidFill>
                    <a:schemeClr val="accent2"/>
                  </a:solidFill>
                </a:rPr>
                <a:t>state.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b="1" dirty="0">
                  <a:solidFill>
                    <a:schemeClr val="accent2"/>
                  </a:solidFill>
                </a:rPr>
                <a:t>Each object has different state.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rj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and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b="1" dirty="0" err="1">
                  <a:solidFill>
                    <a:schemeClr val="accent2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practice_graph</a:t>
              </a:r>
              <a:r>
                <a:rPr lang="en-US" b="1" dirty="0">
                  <a:solidFill>
                    <a:schemeClr val="accent2"/>
                  </a:solidFill>
                </a:rPr>
                <a:t> </a:t>
              </a:r>
              <a:r>
                <a:rPr lang="en-US" dirty="0">
                  <a:solidFill>
                    <a:schemeClr val="accent2"/>
                  </a:solidFill>
                </a:rPr>
                <a:t>each have their own nodes and edges with can be different from the nodes and edges in other objects.</a:t>
              </a:r>
            </a:p>
            <a:p>
              <a:endParaRPr lang="en-US" b="1" dirty="0">
                <a:solidFill>
                  <a:schemeClr val="accent2"/>
                </a:solidFill>
              </a:endParaRPr>
            </a:p>
            <a:p>
              <a:endParaRPr lang="en-US" b="1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980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34574</TotalTime>
  <Words>4424</Words>
  <Application>Microsoft Office PowerPoint</Application>
  <PresentationFormat>On-screen Show (4:3)</PresentationFormat>
  <Paragraphs>632</Paragraphs>
  <Slides>29</Slides>
  <Notes>10</Notes>
  <HiddenSlides>5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Office Theme</vt:lpstr>
      <vt:lpstr>Data Abstraction</vt:lpstr>
      <vt:lpstr>Two types of abstraction</vt:lpstr>
      <vt:lpstr>Review: Procedural Abstraction</vt:lpstr>
      <vt:lpstr>Review: Procedural Abstraction</vt:lpstr>
      <vt:lpstr>Data Abstraction</vt:lpstr>
      <vt:lpstr>Types and Classes</vt:lpstr>
      <vt:lpstr>Review: Using the Graph class in networkx</vt:lpstr>
      <vt:lpstr>Constructors, Instances &amp; Objects</vt:lpstr>
      <vt:lpstr>Methods and State</vt:lpstr>
      <vt:lpstr>Haven’t I Seen This Before?</vt:lpstr>
      <vt:lpstr>Representing a graph</vt:lpstr>
      <vt:lpstr>Representing a graph</vt:lpstr>
      <vt:lpstr>Text analysis module (group of related functions) representation = dictionary</vt:lpstr>
      <vt:lpstr>Aside: setdefault</vt:lpstr>
      <vt:lpstr>setdefault</vt:lpstr>
      <vt:lpstr>setdefault</vt:lpstr>
      <vt:lpstr>get</vt:lpstr>
      <vt:lpstr>Problems with the implementation</vt:lpstr>
      <vt:lpstr>Datatypes and Classes</vt:lpstr>
      <vt:lpstr>Text analysis module (group of related functions) representation = dictionary</vt:lpstr>
      <vt:lpstr>Text analysis, as a class</vt:lpstr>
      <vt:lpstr>PowerPoint Presentation</vt:lpstr>
      <vt:lpstr>Class with constructor</vt:lpstr>
      <vt:lpstr>Alternate implementation</vt:lpstr>
      <vt:lpstr>Recall the design exercise</vt:lpstr>
      <vt:lpstr>Data abstraction</vt:lpstr>
      <vt:lpstr>Quantitative analysis</vt:lpstr>
      <vt:lpstr>Quantitative analysis, as a class</vt:lpstr>
      <vt:lpstr>Quantitative analysis, with a constructor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828</cp:revision>
  <cp:lastPrinted>2022-11-30T23:08:31Z</cp:lastPrinted>
  <dcterms:created xsi:type="dcterms:W3CDTF">2012-06-20T04:14:54Z</dcterms:created>
  <dcterms:modified xsi:type="dcterms:W3CDTF">2022-12-03T00:42:50Z</dcterms:modified>
</cp:coreProperties>
</file>