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4" r:id="rId19"/>
    <p:sldId id="273" r:id="rId20"/>
  </p:sldIdLst>
  <p:sldSz cx="9144000" cy="6858000" type="screen4x3"/>
  <p:notesSz cx="6997700" cy="92837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244" autoAdjust="0"/>
  </p:normalViewPr>
  <p:slideViewPr>
    <p:cSldViewPr>
      <p:cViewPr varScale="1">
        <p:scale>
          <a:sx n="44" d="100"/>
          <a:sy n="44" d="100"/>
        </p:scale>
        <p:origin x="3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Which chemical process leads to the best-tasting beer?</a:t>
            </a:r>
          </a:p>
          <a:p>
            <a:r>
              <a:rPr lang="en-US" dirty="0"/>
              <a:t>“Student” was William </a:t>
            </a:r>
            <a:r>
              <a:rPr lang="en-US" dirty="0" err="1"/>
              <a:t>Gosset</a:t>
            </a:r>
            <a:r>
              <a:rPr lang="en-US" dirty="0"/>
              <a:t>, a chemist working for the Guinness</a:t>
            </a:r>
            <a:r>
              <a:rPr lang="en-US" baseline="0" dirty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8.xml"/><Relationship Id="rId7" Type="http://schemas.openxmlformats.org/officeDocument/2006/relationships/image" Target="../media/image12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9.xml"/><Relationship Id="rId7" Type="http://schemas.openxmlformats.org/officeDocument/2006/relationships/image" Target="../media/image13.png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Elementary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Ruth was using a fair die</a:t>
            </a:r>
          </a:p>
          <a:p>
            <a:r>
              <a:rPr lang="en-US" dirty="0"/>
              <a:t>The accused is innocent</a:t>
            </a:r>
          </a:p>
          <a:p>
            <a:r>
              <a:rPr lang="en-US" dirty="0"/>
              <a:t>This new drug does NOT cure disease</a:t>
            </a:r>
          </a:p>
          <a:p>
            <a:r>
              <a:rPr lang="en-US" dirty="0"/>
              <a:t>The Iranian election results are accurate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Interpreting p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 value of 5% or less = statistically significant</a:t>
            </a:r>
          </a:p>
          <a:p>
            <a:pPr lvl="1"/>
            <a:r>
              <a:rPr lang="en-US" dirty="0"/>
              <a:t>This is a </a:t>
            </a:r>
            <a:r>
              <a:rPr lang="en-US" i="1" dirty="0"/>
              <a:t>convention</a:t>
            </a:r>
            <a:r>
              <a:rPr lang="en-US" dirty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false positive</a:t>
            </a:r>
            <a:r>
              <a:rPr lang="en-US" dirty="0"/>
              <a:t> (or </a:t>
            </a:r>
            <a:r>
              <a:rPr lang="en-US" dirty="0">
                <a:solidFill>
                  <a:srgbClr val="FF0000"/>
                </a:solidFill>
              </a:rPr>
              <a:t>false alarm </a:t>
            </a:r>
            <a:r>
              <a:rPr lang="en-US" dirty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false negative</a:t>
            </a:r>
            <a:r>
              <a:rPr lang="en-US" dirty="0"/>
              <a:t> (or </a:t>
            </a:r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larger</a:t>
            </a:r>
            <a:r>
              <a:rPr lang="en-US" dirty="0"/>
              <a:t> the sample, the </a:t>
            </a:r>
            <a:r>
              <a:rPr lang="en-US" i="1" dirty="0"/>
              <a:t>less the likelihood </a:t>
            </a:r>
            <a:r>
              <a:rPr lang="en-US" dirty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Type 1: False Positive (false alarm)</a:t>
            </a:r>
          </a:p>
          <a:p>
            <a:pPr marL="0" indent="0">
              <a:buNone/>
            </a:pPr>
            <a:r>
              <a:rPr lang="en-US" dirty="0"/>
              <a:t>Type 2: False negative (miss)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Ruth was using a fair die</a:t>
            </a:r>
          </a:p>
          <a:p>
            <a:pPr lvl="1"/>
            <a:r>
              <a:rPr lang="en-US" dirty="0"/>
              <a:t>Type 1: Die is actually fair, accuse me of lying!</a:t>
            </a:r>
          </a:p>
          <a:p>
            <a:pPr lvl="1"/>
            <a:r>
              <a:rPr lang="en-US" dirty="0"/>
              <a:t>Type 2: Die is actually biased, you don’t notice</a:t>
            </a:r>
          </a:p>
          <a:p>
            <a:r>
              <a:rPr lang="en-US" dirty="0"/>
              <a:t>The accused is innocent</a:t>
            </a:r>
          </a:p>
          <a:p>
            <a:r>
              <a:rPr lang="en-US" dirty="0"/>
              <a:t>This new drug does NOT cure disease</a:t>
            </a:r>
          </a:p>
          <a:p>
            <a:r>
              <a:rPr lang="en-US" dirty="0"/>
              <a:t>The Iranian election results are accurate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Type 1: False Positive (false alarm)</a:t>
            </a:r>
          </a:p>
          <a:p>
            <a:pPr marL="0" indent="0">
              <a:buNone/>
            </a:pPr>
            <a:r>
              <a:rPr lang="en-US" dirty="0"/>
              <a:t>Type 2: False negative (miss)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Ruth was using a fair die</a:t>
            </a:r>
          </a:p>
          <a:p>
            <a:pPr lvl="1"/>
            <a:r>
              <a:rPr lang="en-US" dirty="0"/>
              <a:t>Type 1: Die is actually fair, accuse me of lying!</a:t>
            </a:r>
          </a:p>
          <a:p>
            <a:pPr lvl="1"/>
            <a:r>
              <a:rPr lang="en-US" dirty="0"/>
              <a:t>Type 2: Die is actually biased, you don’t notice</a:t>
            </a:r>
          </a:p>
          <a:p>
            <a:r>
              <a:rPr lang="en-US" dirty="0"/>
              <a:t>The accused is innocent</a:t>
            </a:r>
          </a:p>
          <a:p>
            <a:pPr lvl="1"/>
            <a:r>
              <a:rPr lang="en-US" dirty="0"/>
              <a:t>Type 1:  </a:t>
            </a:r>
          </a:p>
          <a:p>
            <a:pPr lvl="1"/>
            <a:r>
              <a:rPr lang="en-US" dirty="0"/>
              <a:t>Type 2:  </a:t>
            </a:r>
          </a:p>
          <a:p>
            <a:r>
              <a:rPr lang="en-US" dirty="0"/>
              <a:t>This new drug does NOT cure disease	</a:t>
            </a:r>
          </a:p>
          <a:p>
            <a:pPr lvl="1"/>
            <a:r>
              <a:rPr lang="en-US" dirty="0"/>
              <a:t>Type 1:  </a:t>
            </a:r>
          </a:p>
          <a:p>
            <a:pPr lvl="1"/>
            <a:r>
              <a:rPr lang="en-US" dirty="0"/>
              <a:t>Type 2:  </a:t>
            </a:r>
          </a:p>
          <a:p>
            <a:r>
              <a:rPr lang="en-US" dirty="0"/>
              <a:t>The Iranian election results are fair/accurate</a:t>
            </a:r>
          </a:p>
          <a:p>
            <a:pPr lvl="1"/>
            <a:r>
              <a:rPr lang="en-US" dirty="0"/>
              <a:t>Type 1:  </a:t>
            </a:r>
          </a:p>
          <a:p>
            <a:pPr lvl="1"/>
            <a:r>
              <a:rPr lang="en-US" dirty="0"/>
              <a:t>Type 2: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 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Type 1: False Positive (false alarm)</a:t>
            </a:r>
          </a:p>
          <a:p>
            <a:pPr marL="0" indent="0">
              <a:buNone/>
            </a:pPr>
            <a:r>
              <a:rPr lang="en-US" dirty="0"/>
              <a:t>Type 2: False negative (miss)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Ruth was using a fair die</a:t>
            </a:r>
          </a:p>
          <a:p>
            <a:pPr lvl="1"/>
            <a:r>
              <a:rPr lang="en-US" dirty="0"/>
              <a:t>Type 1: Die is actually fair, accuse me of lying!</a:t>
            </a:r>
          </a:p>
          <a:p>
            <a:pPr lvl="1"/>
            <a:r>
              <a:rPr lang="en-US" dirty="0"/>
              <a:t>Type 2: Die is actually biased, you don’t notice</a:t>
            </a:r>
          </a:p>
          <a:p>
            <a:r>
              <a:rPr lang="en-US" dirty="0"/>
              <a:t>The accused is innocent</a:t>
            </a:r>
          </a:p>
          <a:p>
            <a:pPr lvl="1"/>
            <a:r>
              <a:rPr lang="en-US" dirty="0"/>
              <a:t>Type 1: Actually innocent, court finds guilty</a:t>
            </a:r>
          </a:p>
          <a:p>
            <a:pPr lvl="1"/>
            <a:r>
              <a:rPr lang="en-US" dirty="0"/>
              <a:t>Type 2: Actually guilty, court sets them free</a:t>
            </a:r>
          </a:p>
          <a:p>
            <a:r>
              <a:rPr lang="en-US" dirty="0"/>
              <a:t>This new drug does NOT cure disease	</a:t>
            </a:r>
          </a:p>
          <a:p>
            <a:pPr lvl="1"/>
            <a:r>
              <a:rPr lang="en-US" dirty="0"/>
              <a:t>Type 1: Drug actually does nothing, study claims it does</a:t>
            </a:r>
          </a:p>
          <a:p>
            <a:pPr lvl="1"/>
            <a:r>
              <a:rPr lang="en-US" dirty="0"/>
              <a:t>Type 2: Drug actually does help, study claims it does not</a:t>
            </a:r>
          </a:p>
          <a:p>
            <a:r>
              <a:rPr lang="en-US" dirty="0"/>
              <a:t>The Iranian election results are fair/accurate</a:t>
            </a:r>
          </a:p>
          <a:p>
            <a:pPr lvl="1"/>
            <a:r>
              <a:rPr lang="en-US" dirty="0"/>
              <a:t>Type 1: Results are actually fair, we claim they are fraudulent</a:t>
            </a:r>
          </a:p>
          <a:p>
            <a:pPr lvl="1"/>
            <a:r>
              <a:rPr lang="en-US" dirty="0"/>
              <a:t>Type 2: Results are actually fraudulent, we claim they are fair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/>
              <a:t>A false positive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common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on a metric (e.g. bigger value = better)</a:t>
            </a:r>
          </a:p>
          <a:p>
            <a:pPr marL="0" indent="0">
              <a:buNone/>
            </a:pPr>
            <a:r>
              <a:rPr lang="en-US" dirty="0"/>
              <a:t>This is </a:t>
            </a:r>
            <a:r>
              <a:rPr lang="en-US" i="1" dirty="0"/>
              <a:t>backwards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significance</a:t>
            </a:r>
            <a:br>
              <a:rPr lang="en-US" dirty="0"/>
            </a:br>
            <a:r>
              <a:rPr lang="en-US" dirty="0">
                <a:sym typeface="Symbol"/>
              </a:rPr>
              <a:t> </a:t>
            </a:r>
            <a:r>
              <a:rPr lang="en-US" dirty="0"/>
              <a:t>practical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Correlation </a:t>
            </a:r>
            <a:r>
              <a:rPr lang="en-US" dirty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Ice cream sales and rate of </a:t>
            </a:r>
            <a:r>
              <a:rPr lang="en-US"/>
              <a:t>drowning deaths are </a:t>
            </a:r>
            <a:r>
              <a:rPr lang="en-US" dirty="0"/>
              <a:t>correlated</a:t>
            </a:r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dice-rolling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players each roll a die</a:t>
            </a:r>
          </a:p>
          <a:p>
            <a:r>
              <a:rPr lang="en-US" dirty="0"/>
              <a:t>The higher roll wins</a:t>
            </a:r>
          </a:p>
          <a:p>
            <a:pPr lvl="1"/>
            <a:r>
              <a:rPr lang="en-US" dirty="0"/>
              <a:t>Goal:  roll as high as you can!</a:t>
            </a:r>
          </a:p>
          <a:p>
            <a:r>
              <a:rPr lang="en-US" dirty="0"/>
              <a:t>Repeat the game 6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Hypotheses regarding </a:t>
            </a:r>
            <a:r>
              <a:rPr lang="en-US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Luck</a:t>
            </a:r>
          </a:p>
          <a:p>
            <a:r>
              <a:rPr lang="en-US" dirty="0"/>
              <a:t>Fraud</a:t>
            </a:r>
          </a:p>
          <a:p>
            <a:pPr lvl="1"/>
            <a:r>
              <a:rPr lang="en-US" dirty="0"/>
              <a:t>loaded die</a:t>
            </a:r>
          </a:p>
          <a:p>
            <a:pPr lvl="1"/>
            <a:r>
              <a:rPr lang="en-US" dirty="0"/>
              <a:t>inaccurate reporting</a:t>
            </a:r>
          </a:p>
          <a:p>
            <a:pPr lvl="1"/>
            <a:endParaRPr lang="en-US" dirty="0"/>
          </a:p>
          <a:p>
            <a:r>
              <a:rPr lang="en-US" dirty="0"/>
              <a:t>How likely is luck?</a:t>
            </a:r>
          </a:p>
          <a:p>
            <a:r>
              <a:rPr lang="en-US" dirty="0"/>
              <a:t>How do we decide?</a:t>
            </a:r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that statistics can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 am flipping a coin.  Is it a fair coin?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/>
              <a:t>I have a handful of beans, and a single bag.  Did the handful come from that bag?</a:t>
            </a:r>
          </a:p>
          <a:p>
            <a:endParaRPr lang="en-US" dirty="0"/>
          </a:p>
          <a:p>
            <a:r>
              <a:rPr lang="en-US" dirty="0"/>
              <a:t>Does this drug improve patient outcomes?</a:t>
            </a:r>
          </a:p>
          <a:p>
            <a:r>
              <a:rPr lang="en-US" dirty="0"/>
              <a:t>Which website design yields greater revenue?</a:t>
            </a:r>
          </a:p>
          <a:p>
            <a:r>
              <a:rPr lang="en-US" dirty="0"/>
              <a:t>Which baseball player should my team draft?</a:t>
            </a:r>
          </a:p>
          <a:p>
            <a:r>
              <a:rPr lang="en-US" dirty="0"/>
              <a:t>What premium should an insurer charge?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happen when you roll a die?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likelihood of each?</a:t>
            </a:r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happen when you roll two dice?</a:t>
            </a:r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</a:t>
            </a:r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likely are you to roll </a:t>
            </a:r>
            <a:r>
              <a:rPr lang="en-US" i="1" dirty="0">
                <a:solidFill>
                  <a:srgbClr val="FF0000"/>
                </a:solidFill>
              </a:rPr>
              <a:t>11 or higher</a:t>
            </a:r>
            <a:r>
              <a:rPr lang="en-US" dirty="0"/>
              <a:t>?</a:t>
            </a:r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probability is  known as the “p value”.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compute p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Via a statistical formula</a:t>
            </a:r>
          </a:p>
          <a:p>
            <a:pPr lvl="1"/>
            <a:r>
              <a:rPr lang="en-US" dirty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/>
              <a:t>Computationally (simulation)</a:t>
            </a:r>
          </a:p>
          <a:p>
            <a:pPr lvl="1"/>
            <a:r>
              <a:rPr lang="en-US" dirty="0"/>
              <a:t>Run many experiments</a:t>
            </a:r>
          </a:p>
          <a:p>
            <a:pPr lvl="1"/>
            <a:r>
              <a:rPr lang="en-US" dirty="0"/>
              <a:t>Count the fraction with a better result</a:t>
            </a:r>
          </a:p>
          <a:p>
            <a:pPr lvl="2"/>
            <a:r>
              <a:rPr lang="en-US" dirty="0"/>
              <a:t>Requires a metric/measurement for “better”</a:t>
            </a:r>
          </a:p>
          <a:p>
            <a:pPr lvl="1"/>
            <a:r>
              <a:rPr lang="en-US" dirty="0"/>
              <a:t>Requires you to be able to run the experiments</a:t>
            </a:r>
          </a:p>
          <a:p>
            <a:pPr lvl="1"/>
            <a:r>
              <a:rPr lang="en-US" dirty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Aside: Analogy between hypothesis testing and mathematical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underlying logic [of hypothesis testing] is similar to a proof by contradiction. To prove a mathematical statement, A, you assume temporarily that A is false. If that assumption leads to a contradiction, you conclude that A must actually be true.”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Statistics</a:t>
            </a:r>
            <a:r>
              <a:rPr lang="en-US" dirty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statistical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Decide on a metric (e.g. 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1062</Words>
  <Application>Microsoft Office PowerPoint</Application>
  <PresentationFormat>On-screen Show (4:3)</PresentationFormat>
  <Paragraphs>170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Aside: 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Statistical significance  practical importance</vt:lpstr>
      <vt:lpstr>Aside: Correlation  causation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Ruth Anderson</cp:lastModifiedBy>
  <cp:revision>60</cp:revision>
  <cp:lastPrinted>2015-05-08T23:45:33Z</cp:lastPrinted>
  <dcterms:created xsi:type="dcterms:W3CDTF">2012-07-18T18:48:47Z</dcterms:created>
  <dcterms:modified xsi:type="dcterms:W3CDTF">2022-11-28T07:10:29Z</dcterms:modified>
</cp:coreProperties>
</file>