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4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6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7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8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9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0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1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2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3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57" r:id="rId4"/>
    <p:sldId id="258" r:id="rId5"/>
    <p:sldId id="285" r:id="rId6"/>
    <p:sldId id="268" r:id="rId7"/>
    <p:sldId id="286" r:id="rId8"/>
    <p:sldId id="267" r:id="rId9"/>
    <p:sldId id="276" r:id="rId10"/>
    <p:sldId id="284" r:id="rId11"/>
    <p:sldId id="288" r:id="rId12"/>
    <p:sldId id="274" r:id="rId13"/>
    <p:sldId id="270" r:id="rId14"/>
    <p:sldId id="269" r:id="rId15"/>
    <p:sldId id="273" r:id="rId16"/>
    <p:sldId id="271" r:id="rId17"/>
    <p:sldId id="289" r:id="rId18"/>
    <p:sldId id="277" r:id="rId19"/>
    <p:sldId id="272" r:id="rId20"/>
    <p:sldId id="278" r:id="rId21"/>
    <p:sldId id="264" r:id="rId22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9" autoAdjust="0"/>
    <p:restoredTop sz="77273" autoAdjust="0"/>
  </p:normalViewPr>
  <p:slideViewPr>
    <p:cSldViewPr>
      <p:cViewPr varScale="1">
        <p:scale>
          <a:sx n="68" d="100"/>
          <a:sy n="68" d="100"/>
        </p:scale>
        <p:origin x="8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22D4D661-FC7A-4F50-AF8F-D9030122E2D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4681C95C-8DDA-43F4-A60A-E7F126492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monster.com/id/CE021297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omenshistory.about.com/od/mariecurie/p/marie_curie.htm" TargetMode="External"/><Relationship Id="rId4" Type="http://schemas.openxmlformats.org/officeDocument/2006/relationships/hyperlink" Target="http://www.factmonster.com/id/CE033546.html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SORTED</a:t>
            </a:r>
            <a:r>
              <a:rPr lang="en-US" baseline="0" dirty="0"/>
              <a:t> --&gt; returns new list</a:t>
            </a:r>
          </a:p>
          <a:p>
            <a:r>
              <a:rPr lang="en-US" baseline="0" dirty="0"/>
              <a:t>SORT --&gt; sorts list in place, returns NONE</a:t>
            </a:r>
          </a:p>
          <a:p>
            <a:r>
              <a:rPr lang="en-US" baseline="0" dirty="0"/>
              <a:t>3 yellow box animations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29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animation</a:t>
            </a:r>
          </a:p>
          <a:p>
            <a:r>
              <a:rPr lang="en-US" dirty="0"/>
              <a:t>NEXT SLIDE SHOWS</a:t>
            </a:r>
            <a:r>
              <a:rPr lang="en-US" baseline="0" dirty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14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[('Ted', 4), ('Raul', 6), ('Lisa', 6), ('Ann', 7)]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51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of these lists is in lexicographic order</a:t>
            </a:r>
          </a:p>
          <a:p>
            <a:r>
              <a:rPr lang="en-US" dirty="0"/>
              <a:t>SIX lists total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85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OUTPUT ON NEXT 3</a:t>
            </a:r>
            <a:r>
              <a:rPr lang="en-US" baseline="0" dirty="0">
                <a:latin typeface="Courier New" pitchFamily="49" charset="0"/>
                <a:cs typeface="Courier New" pitchFamily="49" charset="0"/>
              </a:rPr>
              <a:t> SLIDES: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Take a look at the list you created, it can now be sorted: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):",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Or sorted in reverse: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r>
              <a:rPr lang="en-US" dirty="0"/>
              <a:t>(This works because Python compares two elements that are lists </a:t>
            </a:r>
            <a:r>
              <a:rPr lang="en-US" i="1" dirty="0" err="1"/>
              <a:t>elementwise</a:t>
            </a:r>
            <a:r>
              <a:rPr lang="en-US" dirty="0"/>
              <a:t>.)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defTabSz="931706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 [['Bohr',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Bohr'], ['Newton', 'Fred Newton'], ['Newton', 'Isaac Newton']]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reverse = True):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1706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['Isaac Newton', 'Fred Newton',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a list of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lists (tuples would be better!)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 for name in names]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it-IT" b="0" dirty="0"/>
              <a:t>&gt;&gt;&gt; al = [ [ 1, 17, 32 ], [ 1, 17, 8 ], [ 1, 12, 103] ]</a:t>
            </a:r>
          </a:p>
          <a:p>
            <a:r>
              <a:rPr lang="it-IT" b="0" dirty="0"/>
              <a:t>&gt;&gt;&gt; sorted(al)</a:t>
            </a:r>
          </a:p>
          <a:p>
            <a:r>
              <a:rPr lang="it-IT" b="0" dirty="0"/>
              <a:t>[[1, 12, 103], [1, 17, 8], [1, 17, 32]]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68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Print all of these:</a:t>
            </a:r>
          </a:p>
          <a:p>
            <a:r>
              <a:rPr lang="en-US" dirty="0"/>
              <a:t>&lt;</a:t>
            </a:r>
            <a:r>
              <a:rPr lang="en-US" dirty="0" err="1"/>
              <a:t>operator.itemgetter</a:t>
            </a:r>
            <a:r>
              <a:rPr lang="en-US" dirty="0"/>
              <a:t> object at 0x7f5f390a0910&gt;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49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4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SORTS</a:t>
            </a:r>
            <a:r>
              <a:rPr lang="en-US" baseline="0" dirty="0">
                <a:hlinkClick r:id="rId3"/>
              </a:rPr>
              <a:t> NAMES BY FIRST NAME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names: ['Isaac Newton', 'Albert Einstein',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Bohr', 'Marie Curie', 'Charles Darwin', 'Louis Pasteur', 'Galileo Galilei', 'Margaret Mead']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sorted(names): ['Albert Einstein', 'Charles Darwin', 'Galileo Galilei', 'Isaac Newton', 'Louis Pasteur', 'Margaret Mead', 'Marie Curie',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Bohr']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Goodall, Jane</a:t>
            </a:r>
            <a:r>
              <a:rPr lang="en-US" dirty="0"/>
              <a:t>, English </a:t>
            </a:r>
            <a:r>
              <a:rPr lang="en-US" dirty="0">
                <a:hlinkClick r:id="rId4"/>
              </a:rPr>
              <a:t>Mead, Margaret</a:t>
            </a:r>
            <a:r>
              <a:rPr lang="en-US" dirty="0"/>
              <a:t>, </a:t>
            </a:r>
            <a:r>
              <a:rPr lang="en-US" b="1" dirty="0"/>
              <a:t> </a:t>
            </a:r>
            <a:r>
              <a:rPr lang="en-US" b="1" u="sng" dirty="0">
                <a:hlinkClick r:id="rId5"/>
              </a:rPr>
              <a:t>Marie Curie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41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names = ["Isaac Newton", "Fig Newton", "Niels Bohr"]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  <a:p>
            <a:r>
              <a:rPr lang="en-US" dirty="0"/>
              <a:t>sorted(names, key = </a:t>
            </a:r>
            <a:r>
              <a:rPr lang="en-US" dirty="0" err="1"/>
              <a:t>last_name</a:t>
            </a:r>
            <a:r>
              <a:rPr lang="en-US" dirty="0"/>
              <a:t>):</a:t>
            </a:r>
          </a:p>
          <a:p>
            <a:r>
              <a:rPr lang="en-US" dirty="0"/>
              <a:t>['</a:t>
            </a:r>
            <a:r>
              <a:rPr lang="en-US" dirty="0" err="1"/>
              <a:t>Niels</a:t>
            </a:r>
            <a:r>
              <a:rPr lang="en-US" dirty="0"/>
              <a:t> Bohr', 'Isaac Newton', 'Fred Newton']</a:t>
            </a:r>
          </a:p>
          <a:p>
            <a:r>
              <a:rPr lang="en-US" dirty="0"/>
              <a:t>sorted(names, key = </a:t>
            </a:r>
            <a:r>
              <a:rPr lang="en-US" dirty="0" err="1"/>
              <a:t>last_name</a:t>
            </a:r>
            <a:r>
              <a:rPr lang="en-US" dirty="0"/>
              <a:t>, reverse = True):</a:t>
            </a:r>
          </a:p>
          <a:p>
            <a:r>
              <a:rPr lang="en-US" dirty="0"/>
              <a:t>['Isaac Newton', 'Fred Newton', '</a:t>
            </a:r>
            <a:r>
              <a:rPr lang="en-US" dirty="0" err="1"/>
              <a:t>Niels</a:t>
            </a:r>
            <a:r>
              <a:rPr lang="en-US" dirty="0"/>
              <a:t> Bohr']</a:t>
            </a:r>
          </a:p>
          <a:p>
            <a:r>
              <a:rPr lang="en-US" dirty="0"/>
              <a:t>['</a:t>
            </a:r>
            <a:r>
              <a:rPr lang="en-US" dirty="0" err="1"/>
              <a:t>Niels</a:t>
            </a:r>
            <a:r>
              <a:rPr lang="en-US" dirty="0"/>
              <a:t> Bohr', 'Fred Newton', 'Isaac Newton']</a:t>
            </a:r>
          </a:p>
          <a:p>
            <a:r>
              <a:rPr lang="en-US" dirty="0"/>
              <a:t>['</a:t>
            </a:r>
            <a:r>
              <a:rPr lang="en-US" dirty="0" err="1"/>
              <a:t>Niels</a:t>
            </a:r>
            <a:r>
              <a:rPr lang="en-US" dirty="0"/>
              <a:t> Bohr', 'Isaac Newton', 'Fred Newton']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65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67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yellow boxes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84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yellow</a:t>
            </a:r>
            <a:r>
              <a:rPr lang="en-US" baseline="0" dirty="0"/>
              <a:t> box</a:t>
            </a:r>
          </a:p>
          <a:p>
            <a:r>
              <a:rPr lang="en-US" baseline="0" dirty="0"/>
              <a:t>Note: Python tutor link contains an example of </a:t>
            </a:r>
            <a:r>
              <a:rPr lang="en-US" baseline="0" dirty="0" err="1"/>
              <a:t>alice_list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1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YELLOW BOXES</a:t>
            </a:r>
          </a:p>
          <a:p>
            <a:r>
              <a:rPr lang="en-US" dirty="0"/>
              <a:t>- note, with APPROACH</a:t>
            </a:r>
            <a:r>
              <a:rPr lang="en-US" baseline="0" dirty="0"/>
              <a:t> 2, you are taking the result from the FIRST sort to use with the SECOND sort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48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animations -- more lines on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77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130-51CA-4D54-8823-4E7DA95D6CC6}" type="datetime1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FA6-3BE7-482A-9D74-F1530AAAF5A9}" type="datetime1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D0-3EAC-4BAF-8BAA-3DA45FA12D9D}" type="datetime1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0660-0547-4C87-9CB4-454CF7EBDF2B}" type="datetime1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6E24-4753-4DE8-B5A3-460B456F1911}" type="datetime1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B2C3-E600-4AFD-A642-BB85374429EB}" type="datetime1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3B2F-CF81-4548-A05E-90CE0241C2CB}" type="datetime1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ED4F-D5C8-4015-8113-3D60F87DBD0E}" type="datetime1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88DD-66A9-4E0B-9EE0-C8B59AB5A6AD}" type="datetime1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8114-F81F-47E2-9A0E-72117180AA2E}" type="datetime1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0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C493-AEBB-42DC-BF0C-8AF1D5F58204}" type="datetime1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4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83B3-6519-4A95-B910-A1EB52BBDAE5}" type="datetime1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7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hyperlink" Target="https://tinyurl.com/w9s842d3" TargetMode="Externa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5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hyperlink" Target="https://tinyurl.com/3mh9tf8m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34cle6s" TargetMode="External"/><Relationship Id="rId3" Type="http://schemas.openxmlformats.org/officeDocument/2006/relationships/tags" Target="../tags/tag56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6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9" Type="http://schemas.openxmlformats.org/officeDocument/2006/relationships/hyperlink" Target="https://tinyurl.com/y65gs8m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7" Type="http://schemas.openxmlformats.org/officeDocument/2006/relationships/hyperlink" Target="https://tinyurl.com/kc7tek45" TargetMode="Externa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10" Type="http://schemas.openxmlformats.org/officeDocument/2006/relationships/notesSlide" Target="../notesSlides/notesSlide12.xml"/><Relationship Id="rId4" Type="http://schemas.openxmlformats.org/officeDocument/2006/relationships/tags" Target="../tags/tag75.xml"/><Relationship Id="rId9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hyperlink" Target="https://tinyurl.com/y2yq7h7s" TargetMode="External"/><Relationship Id="rId5" Type="http://schemas.openxmlformats.org/officeDocument/2006/relationships/tags" Target="../tags/tag87.xml"/><Relationship Id="rId10" Type="http://schemas.openxmlformats.org/officeDocument/2006/relationships/notesSlide" Target="../notesSlides/notesSlide13.xml"/><Relationship Id="rId4" Type="http://schemas.openxmlformats.org/officeDocument/2006/relationships/tags" Target="../tags/tag86.xml"/><Relationship Id="rId9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hyperlink" Target="https://tinyurl.com/yyrhk7rl" TargetMode="External"/><Relationship Id="rId5" Type="http://schemas.openxmlformats.org/officeDocument/2006/relationships/tags" Target="../tags/tag95.xml"/><Relationship Id="rId10" Type="http://schemas.openxmlformats.org/officeDocument/2006/relationships/notesSlide" Target="../notesSlides/notesSlide14.xml"/><Relationship Id="rId4" Type="http://schemas.openxmlformats.org/officeDocument/2006/relationships/tags" Target="../tags/tag94.xml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hyperlink" Target="http://www.pythontutor.com/visualize.html#code=hamlet%20%3D%20%22to%20be%20or%20not%20to%20be%20that%20is%20the%20question%20whether%20tis%20nobler%20in%20the%20mind%20to%20suffer%22.split%28%29%0A%0Aprint%28%22hamlet%3A%22,%20hamlet%29%0A%0Aprint%28%22sorted%28hamlet%29%3A%22,%20sorted%28hamlet%29%29%0Aprint%28%22hamlet%3A%22,%20hamlet%29%0A%0Aprint%28%22hamlet.sort%28%29%3A%22,%20hamlet.sort%28%29%29%0Aprint%28%22hamlet%3A%22,%20hamlet%29&amp;cumulative=false&amp;curInstr=0&amp;heapPrimitives=false&amp;mode=display&amp;origin=opt-frontend.js&amp;py=3&amp;rawInputLstJSON=%5B%5D&amp;textReferences=fal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hyperlink" Target="http://www.pythontutor.com/visualize.html#code=names%20%3D%20%5B%22Isaac%20Newton%22,%20%22Albert%20Einstein%22,%20%22Niels%20Bohr%22,%20%22Marie%20Curie%22,%20%22Charles%20Darwin%22,%20%22Louis%20Pasteur%22,%20%22Galileo%20Galilei%22,%20%22Margaret%20Mead%22%5D%0A%0Aprint%28%22names%3A%22,%20names%29%0Aprint%28%22sorted%28names%29%3A%22,%20sorted%28names%29%29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btt8efx2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hyperlink" Target="http://www.pythontutor.com/visualize.html#code=fruits%20%3D%20%5B%22watermelon%22,%20%22fig%22,%20%22apple%22%5D%0Aprint%28sorted%28fruits%29%29%0Aprint%28sorted%28fruits,%20key%3Dlen%29%29%0A%0A&amp;cumulative=false&amp;curInstr=0&amp;heapPrimitives=false&amp;mode=display&amp;origin=opt-frontend.js&amp;py=3&amp;rawInputLstJSON=%5B%5D&amp;textReferences=fals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hyperlink" Target="https://tinyurl.com/4rw53fps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hyperlink" Target="https://tinyurl.com/v3fuzbww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xemz2vy" TargetMode="External"/><Relationship Id="rId3" Type="http://schemas.openxmlformats.org/officeDocument/2006/relationships/tags" Target="../tags/tag3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Autumn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06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Immutable </a:t>
            </a:r>
          </a:p>
          <a:p>
            <a:pPr lvl="1"/>
            <a:r>
              <a:rPr lang="en-US" dirty="0"/>
              <a:t>cannot change elements</a:t>
            </a:r>
          </a:p>
          <a:p>
            <a:r>
              <a:rPr lang="en-US" dirty="0"/>
              <a:t>Create using ()</a:t>
            </a:r>
          </a:p>
          <a:p>
            <a:r>
              <a:rPr lang="en-US" dirty="0"/>
              <a:t>Use square brackets</a:t>
            </a:r>
          </a:p>
          <a:p>
            <a:pPr lvl="1"/>
            <a:r>
              <a:rPr lang="en-US" dirty="0"/>
              <a:t> to query and slice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dirty="0"/>
              <a:t>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371600"/>
            <a:ext cx="8510095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import operator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lst1 = [2, 7, 3, 9, 4]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(1)(lst1))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(1, 2)(lst1))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(2, 3)(lst1))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tup2 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(3, 2, 1, 0)(lst1)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print(tup2)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(0)(tup2))</a:t>
            </a:r>
          </a:p>
          <a:p>
            <a:pPr marL="0" indent="0">
              <a:buNone/>
            </a:pP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get_second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get_second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(tup2))</a:t>
            </a:r>
          </a:p>
          <a:p>
            <a:pPr marL="0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(2)("howdy"))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(2, 0, 1)("howdy"))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86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ways to 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operator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“</a:t>
            </a:r>
            <a:r>
              <a:rPr lang="en-US" sz="2400" dirty="0"/>
              <a:t>Robert”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</a:t>
            </a:r>
            <a:r>
              <a:rPr lang="en-US" sz="2400" dirty="0"/>
              <a:t>8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Or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“</a:t>
            </a:r>
            <a:r>
              <a:rPr lang="en-US" sz="2400" dirty="0"/>
              <a:t>Robert”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</a:t>
            </a:r>
            <a:r>
              <a:rPr lang="en-US" sz="2400" dirty="0"/>
              <a:t>8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524000"/>
            <a:ext cx="968188" cy="457200"/>
          </a:xfrm>
          <a:prstGeom prst="wedgeRectCallout">
            <a:avLst>
              <a:gd name="adj1" fmla="val -174078"/>
              <a:gd name="adj2" fmla="val 1000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u="sng" dirty="0">
                <a:solidFill>
                  <a:schemeClr val="tx1"/>
                </a:solidFill>
              </a:rPr>
              <a:t>tuple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4343400"/>
            <a:ext cx="2209800" cy="914400"/>
          </a:xfrm>
          <a:prstGeom prst="wedgeRectCallout">
            <a:avLst>
              <a:gd name="adj1" fmla="val -83024"/>
              <a:gd name="adj2" fmla="val 154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Another way to import, allows you to call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sz="1600" dirty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57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itemgetter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“</a:t>
            </a:r>
            <a:r>
              <a:rPr lang="en-US" sz="2400" dirty="0"/>
              <a:t>Robert”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</a:t>
            </a:r>
            <a:r>
              <a:rPr lang="en-US" sz="2400" dirty="0"/>
              <a:t>8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[('Robert', 8), ('Alice', 9), ('Tina', 7)]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/>
              <a:t>Sort the list by </a:t>
            </a:r>
            <a:r>
              <a:rPr lang="en-US" dirty="0">
                <a:solidFill>
                  <a:srgbClr val="FF0000"/>
                </a:solidFill>
              </a:rPr>
              <a:t>name</a:t>
            </a:r>
            <a:r>
              <a:rPr lang="en-US" dirty="0"/>
              <a:t>: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/>
              <a:t>Sort the list by </a:t>
            </a:r>
            <a:r>
              <a:rPr lang="en-US" dirty="0">
                <a:solidFill>
                  <a:srgbClr val="FF0000"/>
                </a:solidFill>
              </a:rPr>
              <a:t>score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219200"/>
            <a:ext cx="2209800" cy="914400"/>
          </a:xfrm>
          <a:prstGeom prst="wedgeRectCallout">
            <a:avLst>
              <a:gd name="adj1" fmla="val -92852"/>
              <a:gd name="adj2" fmla="val 116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Another way to import, allows you to call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sz="1600" dirty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400800" y="2933700"/>
            <a:ext cx="2672083" cy="914400"/>
          </a:xfrm>
          <a:prstGeom prst="wedgeRectCallout">
            <a:avLst>
              <a:gd name="adj1" fmla="val -74536"/>
              <a:gd name="adj2" fmla="val 343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What does: 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sorted(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student_scores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>
                <a:solidFill>
                  <a:schemeClr val="tx1"/>
                </a:solidFill>
              </a:rPr>
              <a:t>return?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1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Sorting based on two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219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/>
              <a:t>Goal</a:t>
            </a:r>
            <a:r>
              <a:rPr lang="en-US" sz="3500" dirty="0"/>
              <a:t>:  sort based on score;</a:t>
            </a:r>
            <a:br>
              <a:rPr lang="en-US" sz="3500" dirty="0"/>
            </a:br>
            <a:r>
              <a:rPr lang="en-US" sz="3500" dirty="0"/>
              <a:t> if there is a tie within score, sort by name</a:t>
            </a:r>
          </a:p>
          <a:p>
            <a:pPr marL="0" indent="0">
              <a:buNone/>
            </a:pPr>
            <a:r>
              <a:rPr lang="en-US" sz="3600" dirty="0"/>
              <a:t>Two approaches:</a:t>
            </a:r>
          </a:p>
          <a:p>
            <a:pPr marL="400050" lvl="1" indent="0">
              <a:buNone/>
            </a:pPr>
            <a:r>
              <a:rPr lang="en-US" dirty="0"/>
              <a:t>Approach #1: Use an </a:t>
            </a:r>
            <a:r>
              <a:rPr lang="en-US" dirty="0" err="1"/>
              <a:t>itemgetter</a:t>
            </a:r>
            <a:r>
              <a:rPr lang="en-US" dirty="0"/>
              <a:t> with two arguments</a:t>
            </a:r>
          </a:p>
          <a:p>
            <a:pPr marL="400050" lvl="1" indent="0">
              <a:buNone/>
            </a:pPr>
            <a:r>
              <a:rPr lang="en-US" dirty="0"/>
              <a:t>Approach #2: Sort twice (most important sort </a:t>
            </a:r>
            <a:r>
              <a:rPr lang="en-US" b="1" i="1" u="sng" dirty="0"/>
              <a:t>last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2000" b="1" dirty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tr-TR" sz="2000" b="1" dirty="0">
                <a:latin typeface="Courier New" pitchFamily="49" charset="0"/>
                <a:cs typeface="Courier New" pitchFamily="49" charset="0"/>
              </a:rPr>
              <a:t>('Tina', 10), ('James', 8)]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Approach #1: 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(1,0)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/>
              <a:t>Approach #2: </a:t>
            </a:r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tr-T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7958" y="1219200"/>
            <a:ext cx="772064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38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Sort on most important criteria LAST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/>
              <a:t>Sorted by score (ascending), when there is a tie on score, sort using name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itemgetter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tr-TR" sz="1400" b="1" dirty="0">
                <a:latin typeface="Courier New" pitchFamily="49" charset="0"/>
                <a:cs typeface="Courier New" pitchFamily="49" charset="0"/>
              </a:rPr>
              <a:t>[('Robert', 8), ('Alice', 9), ('Tina', 10), ('James', 8)]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[('Alice', 9), ('James', 8), ('Robert', 8), ('Tina', 10)]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[('James', 8), ('Robert', 8), ('Alice', 9), ('Tina', 10)]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More sorting based on two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If you want to sort different criteria </a:t>
            </a:r>
            <a:r>
              <a:rPr lang="en-US" sz="2800" dirty="0">
                <a:solidFill>
                  <a:srgbClr val="FF0000"/>
                </a:solidFill>
              </a:rPr>
              <a:t>in different directions</a:t>
            </a:r>
            <a:r>
              <a:rPr lang="en-US" sz="2800" dirty="0"/>
              <a:t>, you must use multiple calls 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/>
              <a:t>   </a:t>
            </a:r>
            <a:r>
              <a:rPr lang="en-US" sz="2800" dirty="0"/>
              <a:t>or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tr-TR" sz="2100" b="1" dirty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		 </a:t>
            </a:r>
            <a:r>
              <a:rPr lang="tr-TR" sz="2100" b="1" dirty="0">
                <a:latin typeface="Courier New" pitchFamily="49" charset="0"/>
                <a:cs typeface="Courier New" pitchFamily="49" charset="0"/>
              </a:rPr>
              <a:t>('Tina', 10), ('James', 8)]</a:t>
            </a:r>
            <a:endParaRPr lang="en-US" sz="2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tr-T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/>
              <a:t>Goal</a:t>
            </a:r>
            <a:r>
              <a:rPr lang="en-US" sz="2600" dirty="0"/>
              <a:t>:  sort score from </a:t>
            </a:r>
            <a:r>
              <a:rPr lang="en-US" sz="2600" dirty="0">
                <a:solidFill>
                  <a:srgbClr val="FF0000"/>
                </a:solidFill>
              </a:rPr>
              <a:t>highest to lowest</a:t>
            </a:r>
            <a:r>
              <a:rPr lang="en-US" sz="2600" dirty="0"/>
              <a:t>; if there is a tie within score, sort by name alphabetically (= </a:t>
            </a:r>
            <a:r>
              <a:rPr lang="en-US" sz="2600" dirty="0">
                <a:solidFill>
                  <a:srgbClr val="FF0000"/>
                </a:solidFill>
              </a:rPr>
              <a:t>lowest to highest</a:t>
            </a:r>
            <a:r>
              <a:rPr lang="en-US" sz="2600" dirty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(0))</a:t>
            </a:r>
            <a:br>
              <a:rPr lang="en-US" sz="21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sorted_by_hi_score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							  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(1),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reverse=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52400" y="3810000"/>
            <a:ext cx="853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57200" y="6400800"/>
            <a:ext cx="5367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Remember: Sort on most important criteria </a:t>
            </a:r>
            <a:r>
              <a:rPr lang="en-US" sz="2000" b="1" u="sng" dirty="0"/>
              <a:t>LAST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2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Sorting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371600"/>
            <a:ext cx="8686801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itemgetter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[('Ann', 7), ('Raul', 6), ('Ted', 4), ('Lisa', 6)]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(1)))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lst_a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(0))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lst_a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lst_b 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lst_a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(1))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print(lst_b)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lst_c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lst_a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(1), reverse=True)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lst_c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35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Digression: Lexicographic Order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144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'Aaron'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'Andrew'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'Angie'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914400" y="3248131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'with'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'withhold'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'withholding'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4102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[1, 9, 9]</a:t>
            </a:r>
          </a:p>
          <a:p>
            <a:r>
              <a:rPr lang="en-US" sz="2800"/>
              <a:t>[2, 1]</a:t>
            </a:r>
          </a:p>
          <a:p>
            <a:r>
              <a:rPr lang="en-US" sz="2800"/>
              <a:t>[3]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5257800" y="34290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[1]</a:t>
            </a:r>
          </a:p>
          <a:p>
            <a:r>
              <a:rPr lang="en-US" sz="2800" dirty="0"/>
              <a:t>[1, 1]</a:t>
            </a:r>
          </a:p>
          <a:p>
            <a:r>
              <a:rPr lang="en-US" sz="2800" dirty="0"/>
              <a:t>[1, 1, 1]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914400" y="4876800"/>
            <a:ext cx="243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'Able'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'Charlie'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'baker'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'delta'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18</a:t>
            </a:fld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5257800" y="51816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[1, 1]</a:t>
            </a:r>
          </a:p>
          <a:p>
            <a:r>
              <a:rPr lang="en-US" sz="2800" dirty="0"/>
              <a:t>[1, 1, 2]</a:t>
            </a:r>
          </a:p>
          <a:p>
            <a:r>
              <a:rPr lang="en-US" sz="2800" dirty="0"/>
              <a:t>[1, 2]</a:t>
            </a:r>
          </a:p>
        </p:txBody>
      </p:sp>
    </p:spTree>
    <p:extLst>
      <p:ext uri="{BB962C8B-B14F-4D97-AF65-F5344CB8AC3E}">
        <p14:creationId xmlns:p14="http://schemas.microsoft.com/office/powerpoint/2010/main" val="23920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Sorting:  strings vs.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Sorting the powers of 5: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sorted([125, 5, 3125, 625, 25])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[5, 25, 125, 625, 3125]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sorted(["125", "5", "3125", "625", "25"])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['125', '25', '3125', '5', '625']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1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vs.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95400"/>
            <a:ext cx="8305800" cy="476758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>
                <a:sym typeface="Wingdings" panose="05000000000000000000" pitchFamily="2" charset="2"/>
              </a:rPr>
              <a:t> - </a:t>
            </a:r>
            <a:r>
              <a:rPr lang="en-US" sz="2400" dirty="0"/>
              <a:t>is a function that takes an </a:t>
            </a:r>
            <a:r>
              <a:rPr lang="en-US" sz="2400" dirty="0" err="1"/>
              <a:t>iterable</a:t>
            </a:r>
            <a:r>
              <a:rPr lang="en-US" sz="2400" dirty="0"/>
              <a:t> as a parameter (e.g. sequence types: list, string, tuple) and </a:t>
            </a:r>
            <a:r>
              <a:rPr lang="en-US" sz="2400" b="1" u="sng" dirty="0"/>
              <a:t>returns</a:t>
            </a:r>
            <a:r>
              <a:rPr lang="en-US" sz="2400" dirty="0"/>
              <a:t> a sorted version of that parameter</a:t>
            </a:r>
          </a:p>
          <a:p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lst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.sort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()</a:t>
            </a:r>
            <a:r>
              <a:rPr lang="en-US" sz="2400" dirty="0">
                <a:sym typeface="Wingdings" panose="05000000000000000000" pitchFamily="2" charset="2"/>
              </a:rPr>
              <a:t> - </a:t>
            </a:r>
            <a:r>
              <a:rPr lang="en-US" sz="2400" dirty="0"/>
              <a:t> is a method that sorts the </a:t>
            </a:r>
            <a:r>
              <a:rPr lang="en-US" sz="2400" b="1" u="sng" dirty="0"/>
              <a:t>list</a:t>
            </a:r>
            <a:r>
              <a:rPr lang="en-US" sz="2400" dirty="0"/>
              <a:t> that it is called on </a:t>
            </a:r>
            <a:r>
              <a:rPr lang="en-US" sz="2400" b="1" u="sng" dirty="0"/>
              <a:t>in-place</a:t>
            </a:r>
            <a:r>
              <a:rPr lang="en-US" sz="2400" dirty="0"/>
              <a:t> (and returns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2400" dirty="0"/>
              <a:t>).  .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sort()</a:t>
            </a:r>
            <a:r>
              <a:rPr lang="en-US" sz="2400" dirty="0"/>
              <a:t> can only be called on lists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[5, 3, 4, 2]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[2, 3, 4, 5]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[5, 3, 4, 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.sort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[2, 3, 4, 5]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6553200" y="4065114"/>
            <a:ext cx="2133600" cy="430371"/>
          </a:xfrm>
          <a:prstGeom prst="wedgeRectCallout">
            <a:avLst>
              <a:gd name="adj1" fmla="val -54632"/>
              <a:gd name="adj2" fmla="val 654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>
                <a:solidFill>
                  <a:schemeClr val="tx1"/>
                </a:solidFill>
              </a:rPr>
              <a:t>Returns</a:t>
            </a:r>
            <a:r>
              <a:rPr lang="en-US" sz="1400" dirty="0">
                <a:solidFill>
                  <a:schemeClr val="tx1"/>
                </a:solidFill>
              </a:rPr>
              <a:t> a new sorted list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2"/>
            </p:custDataLst>
          </p:nvPr>
        </p:nvSpPr>
        <p:spPr>
          <a:xfrm>
            <a:off x="6553200" y="5029837"/>
            <a:ext cx="2133600" cy="430371"/>
          </a:xfrm>
          <a:prstGeom prst="wedgeRectCallout">
            <a:avLst>
              <a:gd name="adj1" fmla="val -53561"/>
              <a:gd name="adj2" fmla="val -859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Does </a:t>
            </a:r>
            <a:r>
              <a:rPr lang="en-US" sz="1400" b="1" u="sng" dirty="0">
                <a:solidFill>
                  <a:schemeClr val="tx1"/>
                </a:solidFill>
              </a:rPr>
              <a:t>not</a:t>
            </a:r>
            <a:r>
              <a:rPr lang="en-US" sz="1400" dirty="0">
                <a:solidFill>
                  <a:schemeClr val="tx1"/>
                </a:solidFill>
              </a:rPr>
              <a:t> modify original list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2590800" y="6248399"/>
            <a:ext cx="3124200" cy="381001"/>
          </a:xfrm>
          <a:prstGeom prst="wedgeRectCallout">
            <a:avLst>
              <a:gd name="adj1" fmla="val -52863"/>
              <a:gd name="adj2" fmla="val -21155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Modifies the list </a:t>
            </a:r>
            <a:r>
              <a:rPr lang="en-US" sz="1400" b="1" dirty="0">
                <a:solidFill>
                  <a:schemeClr val="tx1"/>
                </a:solidFill>
              </a:rPr>
              <a:t>in place</a:t>
            </a:r>
            <a:r>
              <a:rPr lang="en-US" sz="1400" dirty="0">
                <a:solidFill>
                  <a:schemeClr val="tx1"/>
                </a:solidFill>
              </a:rPr>
              <a:t>, returns 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5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599" y="152400"/>
            <a:ext cx="873869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Aside: Use a sort key to create a new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Create a </a:t>
            </a:r>
            <a:r>
              <a:rPr lang="en-US" sz="1800" dirty="0">
                <a:solidFill>
                  <a:srgbClr val="FF0000"/>
                </a:solidFill>
              </a:rPr>
              <a:t>different list </a:t>
            </a:r>
            <a:r>
              <a:rPr lang="en-US" sz="1800" dirty="0"/>
              <a:t>that contains the value returned by the sort key, sort it, </a:t>
            </a:r>
            <a:br>
              <a:rPr lang="en-US" sz="1800" dirty="0"/>
            </a:br>
            <a:r>
              <a:rPr lang="en-US" sz="1800" dirty="0"/>
              <a:t>then extract the relevant part:</a:t>
            </a:r>
          </a:p>
          <a:p>
            <a:pPr marL="0" indent="0">
              <a:buNone/>
            </a:pPr>
            <a:endParaRPr lang="en-US" sz="300" dirty="0"/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names = ["Isaac Newton", "Fig Newton", "Niels Bohr"]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will be a list of 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lists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[]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name in names: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[1])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553200" y="2678076"/>
            <a:ext cx="2057400" cy="457200"/>
          </a:xfrm>
          <a:prstGeom prst="wedgeRectCallout">
            <a:avLst>
              <a:gd name="adj1" fmla="val -231686"/>
              <a:gd name="adj2" fmla="val -254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1) Create the new list.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81000" y="1066800"/>
            <a:ext cx="8229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804212" y="3276600"/>
            <a:ext cx="2209800" cy="1219200"/>
          </a:xfrm>
          <a:prstGeom prst="wedgeRectCallout">
            <a:avLst>
              <a:gd name="adj1" fmla="val -83724"/>
              <a:gd name="adj2" fmla="val 208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2) Sort the new list.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If there is a tie in last names, sort by next item in list: </a:t>
            </a:r>
            <a:r>
              <a:rPr lang="en-US" sz="1600" dirty="0" err="1">
                <a:solidFill>
                  <a:schemeClr val="tx1"/>
                </a:solidFill>
              </a:rPr>
              <a:t>fullname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6553200" y="4800600"/>
            <a:ext cx="2514600" cy="457200"/>
          </a:xfrm>
          <a:prstGeom prst="wedgeRectCallout">
            <a:avLst>
              <a:gd name="adj1" fmla="val -93263"/>
              <a:gd name="adj2" fmla="val 311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3) Extract the relevant part.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9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Itemgetter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</a:t>
            </a:r>
            <a:r>
              <a:rPr lang="en-US" sz="2000" b="1" dirty="0" err="1">
                <a:latin typeface="Courier New"/>
              </a:rPr>
              <a:t>dumbstricken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5, 7, 9)("homesickness")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10)("pumpernickel")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3, 6, 7)("</a:t>
            </a:r>
            <a:r>
              <a:rPr lang="en-US" sz="2000" b="1" dirty="0" err="1">
                <a:latin typeface="Courier New"/>
              </a:rPr>
              <a:t>seminaked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>
                <a:latin typeface="Courier New"/>
              </a:rPr>
              <a:t>operator.itemgetter(1, 2, 4, 5)("smirker")</a:t>
            </a:r>
          </a:p>
          <a:p>
            <a:pPr marL="0" indent="0">
              <a:buNone/>
            </a:pPr>
            <a:r>
              <a:rPr lang="nb-NO" sz="2000" b="1" dirty="0">
                <a:latin typeface="Courier New"/>
              </a:rPr>
              <a:t># Could even return elements in a different order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(9, 7, 6, 1)("</a:t>
            </a:r>
            <a:r>
              <a:rPr lang="en-US" sz="2000" b="1" dirty="0" err="1">
                <a:latin typeface="Courier New"/>
              </a:rPr>
              <a:t>beatnikism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(14, 13, 5, 1)("</a:t>
            </a:r>
            <a:r>
              <a:rPr lang="en-US" sz="2000" b="1" dirty="0" err="1">
                <a:latin typeface="Courier New"/>
              </a:rPr>
              <a:t>Gedankenexperiment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(12, 10, 9, 5)("</a:t>
            </a:r>
            <a:r>
              <a:rPr lang="en-US" sz="2000" b="1" dirty="0" err="1">
                <a:latin typeface="Courier New"/>
              </a:rPr>
              <a:t>mountebankism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21</a:t>
            </a:fld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3200400" y="1702438"/>
            <a:ext cx="1806388" cy="457200"/>
          </a:xfrm>
          <a:prstGeom prst="wedgeRectCallout">
            <a:avLst>
              <a:gd name="adj1" fmla="val -63590"/>
              <a:gd name="adj2" fmla="val 1543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Returns a </a:t>
            </a:r>
            <a:r>
              <a:rPr lang="en-US" sz="1600" b="1" dirty="0">
                <a:solidFill>
                  <a:srgbClr val="7030A0"/>
                </a:solidFill>
              </a:rPr>
              <a:t>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1"/>
              </a:rPr>
              <a:t>See in python tutor</a:t>
            </a:r>
            <a:endParaRPr lang="en-US" dirty="0"/>
          </a:p>
        </p:txBody>
      </p:sp>
      <p:sp>
        <p:nvSpPr>
          <p:cNvPr id="9" name="Left Brace 8"/>
          <p:cNvSpPr/>
          <p:nvPr>
            <p:custDataLst>
              <p:tags r:id="rId6"/>
            </p:custDataLst>
          </p:nvPr>
        </p:nvSpPr>
        <p:spPr>
          <a:xfrm rot="5400000">
            <a:off x="6418342" y="1617747"/>
            <a:ext cx="422116" cy="2285998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>
            <p:custDataLst>
              <p:tags r:id="rId7"/>
            </p:custDataLst>
          </p:nvPr>
        </p:nvSpPr>
        <p:spPr>
          <a:xfrm>
            <a:off x="6324600" y="1702438"/>
            <a:ext cx="2362200" cy="617063"/>
          </a:xfrm>
          <a:prstGeom prst="wedgeRectCallout">
            <a:avLst>
              <a:gd name="adj1" fmla="val -37572"/>
              <a:gd name="adj2" fmla="val 866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Call </a:t>
            </a:r>
            <a:r>
              <a:rPr lang="en-US" sz="1600" b="1" dirty="0">
                <a:solidFill>
                  <a:srgbClr val="7030A0"/>
                </a:solidFill>
              </a:rPr>
              <a:t>function</a:t>
            </a:r>
            <a:r>
              <a:rPr lang="en-US" sz="1600" dirty="0">
                <a:solidFill>
                  <a:schemeClr val="tx1"/>
                </a:solidFill>
              </a:rPr>
              <a:t> passing in this </a:t>
            </a:r>
            <a:r>
              <a:rPr lang="en-US" sz="1600" b="1" dirty="0">
                <a:solidFill>
                  <a:schemeClr val="tx1"/>
                </a:solidFill>
              </a:rPr>
              <a:t>string</a:t>
            </a:r>
            <a:r>
              <a:rPr lang="en-US" sz="1600" dirty="0">
                <a:solidFill>
                  <a:schemeClr val="tx1"/>
                </a:solidFill>
              </a:rPr>
              <a:t> as an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Left Brace 10"/>
          <p:cNvSpPr/>
          <p:nvPr>
            <p:custDataLst>
              <p:tags r:id="rId8"/>
            </p:custDataLst>
          </p:nvPr>
        </p:nvSpPr>
        <p:spPr>
          <a:xfrm rot="5400000">
            <a:off x="2796147" y="357748"/>
            <a:ext cx="351307" cy="4876801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7940"/>
            <a:ext cx="8229600" cy="1143000"/>
          </a:xfrm>
        </p:spPr>
        <p:txBody>
          <a:bodyPr/>
          <a:lstStyle/>
          <a:p>
            <a:r>
              <a:rPr lang="en-US" dirty="0"/>
              <a:t>sorted vs. sort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hamlet = "to be or not to be that is the question whether tis nobler in the mind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suffer".split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print("hamlet:", hamlet)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print("sorted(hamlet):", sorted(hamlet))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print("hamlet:", hamlet)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print("hamlet:", hamlet)</a:t>
            </a:r>
          </a:p>
          <a:p>
            <a:endParaRPr lang="en-US" dirty="0"/>
          </a:p>
          <a:p>
            <a:r>
              <a:rPr lang="en-US" dirty="0"/>
              <a:t>Lists are </a:t>
            </a:r>
            <a:r>
              <a:rPr lang="en-US" dirty="0">
                <a:solidFill>
                  <a:srgbClr val="FF0000"/>
                </a:solidFill>
              </a:rPr>
              <a:t>mutable</a:t>
            </a:r>
            <a:r>
              <a:rPr lang="en-US" dirty="0"/>
              <a:t> – they can be changed</a:t>
            </a:r>
          </a:p>
          <a:p>
            <a:pPr lvl="1"/>
            <a:r>
              <a:rPr lang="en-US" dirty="0"/>
              <a:t>including by functions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781800" y="4876800"/>
            <a:ext cx="1905000" cy="685800"/>
          </a:xfrm>
          <a:prstGeom prst="wedgeRectCallout">
            <a:avLst>
              <a:gd name="adj1" fmla="val -112079"/>
              <a:gd name="adj2" fmla="val -695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Modifies the list in place, returns None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781800" y="2362200"/>
            <a:ext cx="2057400" cy="914400"/>
          </a:xfrm>
          <a:prstGeom prst="wedgeRectCallout">
            <a:avLst>
              <a:gd name="adj1" fmla="val -113386"/>
              <a:gd name="adj2" fmla="val 750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Returns a new sorted list (does not modify the original list)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3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Customizing the sort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/>
              <a:t>Goal</a:t>
            </a:r>
            <a:r>
              <a:rPr lang="en-US" sz="2800" dirty="0"/>
              <a:t>:  sort a list of names </a:t>
            </a:r>
            <a:r>
              <a:rPr lang="en-US" sz="2800" i="1" dirty="0"/>
              <a:t>by </a:t>
            </a:r>
            <a:r>
              <a:rPr lang="en-US" sz="2800" i="1" u="sng" dirty="0"/>
              <a:t>last name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names = ["Isaac Newton", "Albert Einstein", 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Bohr", "Marie Curie", "Charles Darwin", "Louis Pasteur", "Galileo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Galilei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", "Margaret Mead"]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print("names:", names)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/>
              <a:t>This does not work: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print("sorted(names):", sorted(names))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/>
              <a:t>When sorting, how should we compare these names?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Bohr"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"Charles Darwin"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What does this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def mystery(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msg.split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mystery("happy birthday")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0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Sort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2047" y="1412876"/>
            <a:ext cx="8659906" cy="4525963"/>
          </a:xfrm>
        </p:spPr>
        <p:txBody>
          <a:bodyPr>
            <a:normAutofit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</a:t>
            </a:r>
            <a:r>
              <a:rPr lang="en-US" sz="3600" b="1" u="sng" dirty="0"/>
              <a:t>function</a:t>
            </a:r>
            <a:r>
              <a:rPr lang="en-US" sz="3600" dirty="0"/>
              <a:t> that can be called on each list element to extract/create a value that will be used to make comparisons. 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fruits = ["watermelon", "fig", "apple"]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print(sorted(fruits))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print(sorted(fruits,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))</a:t>
            </a:r>
            <a:endParaRPr lang="en-US" sz="4400" dirty="0"/>
          </a:p>
          <a:p>
            <a:endParaRPr lang="en-US" sz="3600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7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Sort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2047" y="1412876"/>
            <a:ext cx="8659906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</a:t>
            </a:r>
            <a:r>
              <a:rPr lang="en-US" sz="3600" b="1" u="sng" dirty="0"/>
              <a:t>function</a:t>
            </a:r>
            <a:r>
              <a:rPr lang="en-US" sz="3600" dirty="0"/>
              <a:t> that can be called on each list element to extract/create a value that will be used to make comparisons. </a:t>
            </a:r>
          </a:p>
          <a:p>
            <a:endParaRPr lang="en-US" sz="3600" dirty="0"/>
          </a:p>
          <a:p>
            <a:r>
              <a:rPr lang="en-US" sz="3600" dirty="0"/>
              <a:t>We can use this to sort on a value (e.g. “</a:t>
            </a:r>
            <a:r>
              <a:rPr lang="en-US" sz="3600" dirty="0" err="1"/>
              <a:t>last_name</a:t>
            </a:r>
            <a:r>
              <a:rPr lang="en-US" sz="3600" dirty="0"/>
              <a:t>”) other than the actual list element (e.g. “</a:t>
            </a:r>
            <a:r>
              <a:rPr lang="en-US" sz="3600" dirty="0" err="1"/>
              <a:t>first_name</a:t>
            </a:r>
            <a:r>
              <a:rPr lang="en-US" sz="3600" dirty="0"/>
              <a:t> </a:t>
            </a:r>
            <a:r>
              <a:rPr lang="en-US" sz="3600" dirty="0" err="1"/>
              <a:t>last_name</a:t>
            </a:r>
            <a:r>
              <a:rPr lang="en-US" sz="3600" dirty="0"/>
              <a:t>”).</a:t>
            </a:r>
          </a:p>
          <a:p>
            <a:r>
              <a:rPr lang="en-US" sz="3600" dirty="0"/>
              <a:t>We could use the following function as a sort key to help us sort by last names: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name.split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print('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("Isaac Newton"):',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("Isaac Newton"))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9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a sort key as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/>
              <a:t>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371600"/>
            <a:ext cx="8510095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Supply 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dirty="0">
                <a:solidFill>
                  <a:srgbClr val="FF0000"/>
                </a:solidFill>
              </a:rPr>
              <a:t> argument </a:t>
            </a:r>
            <a:r>
              <a:rPr lang="en-US" sz="2000" dirty="0"/>
              <a:t>to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sz="2000" dirty="0"/>
              <a:t> function or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dirty="0"/>
              <a:t> function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name.split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names =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["Isaac Newton", "Ada Lovelace", "Fig Newton", "Grace Hopper"]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print(sorted(names,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print(sorted(names,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print(sorted(names,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78737" y="1353377"/>
            <a:ext cx="822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3886200"/>
            <a:ext cx="2209800" cy="914400"/>
          </a:xfrm>
          <a:prstGeom prst="wedgeRectCallout">
            <a:avLst>
              <a:gd name="adj1" fmla="val -112933"/>
              <a:gd name="adj2" fmla="val -1162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If there is a tie in last names, preserves original order of values.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7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dirty="0"/>
              <a:t> is a function</a:t>
            </a:r>
            <a:br>
              <a:rPr lang="en-US" dirty="0"/>
            </a:br>
            <a:r>
              <a:rPr lang="en-US" dirty="0"/>
              <a:t>that returns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Useful for creating a function that will return particular elements from a sequence (e.g. list, string, tuple):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(2)(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[7, 3, 8]</a:t>
            </a:r>
            <a:r>
              <a:rPr lang="en-US" sz="2000" b="1" dirty="0">
                <a:latin typeface="Courier New"/>
              </a:rPr>
              <a:t>) 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8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(0)(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[7, 3, 8]</a:t>
            </a:r>
            <a:r>
              <a:rPr lang="en-US" sz="2000" b="1" dirty="0">
                <a:latin typeface="Courier New"/>
              </a:rPr>
              <a:t>) 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7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(1)(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[7, 3, 8]</a:t>
            </a:r>
            <a:r>
              <a:rPr lang="en-US" sz="2000" b="1" dirty="0">
                <a:latin typeface="Courier New"/>
              </a:rPr>
              <a:t>) 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3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(0, 1)(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[7, 3, 8]</a:t>
            </a:r>
            <a:r>
              <a:rPr lang="en-US" sz="2000" b="1" dirty="0">
                <a:latin typeface="Courier New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 	 (7, 3)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(3)(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[7, 3, 8]</a:t>
            </a:r>
            <a:r>
              <a:rPr lang="en-US" sz="2000" b="1" dirty="0">
                <a:latin typeface="Courier New"/>
              </a:rPr>
              <a:t>) 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dirty="0"/>
              <a:t>				 </a:t>
            </a:r>
            <a:r>
              <a:rPr lang="en-US" sz="2000" dirty="0" err="1">
                <a:solidFill>
                  <a:srgbClr val="FF0000"/>
                </a:solidFill>
              </a:rPr>
              <a:t>IndexError</a:t>
            </a:r>
            <a:r>
              <a:rPr lang="en-US" sz="2000" dirty="0">
                <a:solidFill>
                  <a:srgbClr val="FF0000"/>
                </a:solidFill>
              </a:rPr>
              <a:t>: list index out of range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3756213" y="2514757"/>
            <a:ext cx="1806388" cy="457200"/>
          </a:xfrm>
          <a:prstGeom prst="wedgeRectCallout">
            <a:avLst>
              <a:gd name="adj1" fmla="val -137025"/>
              <a:gd name="adj2" fmla="val 1700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Returns a </a:t>
            </a:r>
            <a:r>
              <a:rPr lang="en-US" sz="1600" b="1" dirty="0">
                <a:solidFill>
                  <a:srgbClr val="7030A0"/>
                </a:solidFill>
              </a:rPr>
              <a:t>function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Left Brace 5"/>
          <p:cNvSpPr/>
          <p:nvPr>
            <p:custDataLst>
              <p:tags r:id="rId2"/>
            </p:custDataLst>
          </p:nvPr>
        </p:nvSpPr>
        <p:spPr>
          <a:xfrm rot="5400000">
            <a:off x="1981199" y="1988822"/>
            <a:ext cx="381001" cy="3429000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>
            <p:custDataLst>
              <p:tags r:id="rId3"/>
            </p:custDataLst>
          </p:nvPr>
        </p:nvSpPr>
        <p:spPr>
          <a:xfrm rot="5400000">
            <a:off x="4551443" y="2882667"/>
            <a:ext cx="422116" cy="1600199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>
            <p:custDataLst>
              <p:tags r:id="rId4"/>
            </p:custDataLst>
          </p:nvPr>
        </p:nvSpPr>
        <p:spPr>
          <a:xfrm>
            <a:off x="6324600" y="2514756"/>
            <a:ext cx="2133600" cy="617063"/>
          </a:xfrm>
          <a:prstGeom prst="wedgeRectCallout">
            <a:avLst>
              <a:gd name="adj1" fmla="val -121489"/>
              <a:gd name="adj2" fmla="val 1052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Call </a:t>
            </a:r>
            <a:r>
              <a:rPr lang="en-US" sz="1600" b="1" dirty="0">
                <a:solidFill>
                  <a:srgbClr val="7030A0"/>
                </a:solidFill>
              </a:rPr>
              <a:t>function</a:t>
            </a:r>
            <a:r>
              <a:rPr lang="en-US" sz="1600" dirty="0">
                <a:solidFill>
                  <a:schemeClr val="tx1"/>
                </a:solidFill>
              </a:rPr>
              <a:t> passing in this </a:t>
            </a:r>
            <a:r>
              <a:rPr lang="en-US" sz="1600" b="1" dirty="0">
                <a:solidFill>
                  <a:schemeClr val="tx1"/>
                </a:solidFill>
              </a:rPr>
              <a:t>list</a:t>
            </a:r>
            <a:r>
              <a:rPr lang="en-US" sz="1600" dirty="0">
                <a:solidFill>
                  <a:schemeClr val="tx1"/>
                </a:solidFill>
              </a:rPr>
              <a:t> as an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7037070" y="4445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8067506" y="5784057"/>
            <a:ext cx="968188" cy="457200"/>
          </a:xfrm>
          <a:prstGeom prst="wedgeRectCallout">
            <a:avLst>
              <a:gd name="adj1" fmla="val -47758"/>
              <a:gd name="adj2" fmla="val -189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u="sng" dirty="0">
                <a:solidFill>
                  <a:schemeClr val="tx1"/>
                </a:solidFill>
              </a:rPr>
              <a:t>tuple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6093452"/>
            <a:ext cx="5486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Read the Documentation: </a:t>
            </a:r>
            <a:r>
              <a:rPr lang="en-US" sz="2000" b="1" dirty="0">
                <a:solidFill>
                  <a:srgbClr val="C00000"/>
                </a:solidFill>
              </a:rPr>
              <a:t>https://</a:t>
            </a:r>
            <a:r>
              <a:rPr lang="en-US" sz="2000" b="1" dirty="0" err="1">
                <a:solidFill>
                  <a:srgbClr val="C00000"/>
                </a:solidFill>
              </a:rPr>
              <a:t>docs.python.org</a:t>
            </a:r>
            <a:r>
              <a:rPr lang="en-US" sz="2000" b="1" dirty="0">
                <a:solidFill>
                  <a:srgbClr val="C00000"/>
                </a:solidFill>
              </a:rPr>
              <a:t>/3/library/</a:t>
            </a:r>
            <a:r>
              <a:rPr lang="en-US" sz="2000" b="1" dirty="0" err="1">
                <a:solidFill>
                  <a:srgbClr val="C00000"/>
                </a:solidFill>
              </a:rPr>
              <a:t>operator.html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4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5988</TotalTime>
  <Words>3094</Words>
  <Application>Microsoft Office PowerPoint</Application>
  <PresentationFormat>On-screen Show (4:3)</PresentationFormat>
  <Paragraphs>412</Paragraphs>
  <Slides>21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Courier New</vt:lpstr>
      <vt:lpstr>Office Theme</vt:lpstr>
      <vt:lpstr>Sorting</vt:lpstr>
      <vt:lpstr>sorted vs. sort</vt:lpstr>
      <vt:lpstr>sorted vs. sort example</vt:lpstr>
      <vt:lpstr>Customizing the sort order</vt:lpstr>
      <vt:lpstr>Aside: What does this do?</vt:lpstr>
      <vt:lpstr>Sort key</vt:lpstr>
      <vt:lpstr>Sort key</vt:lpstr>
      <vt:lpstr>Use a sort key as the key argument</vt:lpstr>
      <vt:lpstr>itemgetter is a function that returns a function</vt:lpstr>
      <vt:lpstr>Tuples</vt:lpstr>
      <vt:lpstr>itemgetter Exercise</vt:lpstr>
      <vt:lpstr>Two ways to Import itemgetter</vt:lpstr>
      <vt:lpstr>Using itemgetter</vt:lpstr>
      <vt:lpstr>Sorting based on two criteria</vt:lpstr>
      <vt:lpstr>Sort on most important criteria LAST</vt:lpstr>
      <vt:lpstr>More sorting based on two criteria</vt:lpstr>
      <vt:lpstr>Sorting Exercise</vt:lpstr>
      <vt:lpstr>Digression: Lexicographic Order</vt:lpstr>
      <vt:lpstr>Sorting:  strings vs. numbers</vt:lpstr>
      <vt:lpstr>Aside: Use a sort key to create a new list</vt:lpstr>
      <vt:lpstr>Itemgetter Example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>CSE</dc:creator>
  <cp:lastModifiedBy>Ruth Anderson</cp:lastModifiedBy>
  <cp:revision>158</cp:revision>
  <cp:lastPrinted>2022-11-07T21:32:07Z</cp:lastPrinted>
  <dcterms:created xsi:type="dcterms:W3CDTF">2012-11-24T16:44:25Z</dcterms:created>
  <dcterms:modified xsi:type="dcterms:W3CDTF">2022-11-07T22:52:24Z</dcterms:modified>
</cp:coreProperties>
</file>