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3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5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6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7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8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9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2" r:id="rId2"/>
    <p:sldId id="358" r:id="rId3"/>
    <p:sldId id="344" r:id="rId4"/>
    <p:sldId id="352" r:id="rId5"/>
    <p:sldId id="345" r:id="rId6"/>
    <p:sldId id="351" r:id="rId7"/>
    <p:sldId id="354" r:id="rId8"/>
    <p:sldId id="357" r:id="rId9"/>
    <p:sldId id="348" r:id="rId10"/>
    <p:sldId id="341" r:id="rId11"/>
    <p:sldId id="346" r:id="rId12"/>
    <p:sldId id="347" r:id="rId13"/>
    <p:sldId id="343" r:id="rId14"/>
    <p:sldId id="355" r:id="rId15"/>
    <p:sldId id="356" r:id="rId16"/>
    <p:sldId id="317" r:id="rId17"/>
    <p:sldId id="316" r:id="rId18"/>
    <p:sldId id="353" r:id="rId19"/>
    <p:sldId id="321" r:id="rId20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68847" autoAdjust="0"/>
  </p:normalViewPr>
  <p:slideViewPr>
    <p:cSldViewPr>
      <p:cViewPr varScale="1">
        <p:scale>
          <a:sx n="61" d="100"/>
          <a:sy n="61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slide 3, come back to this slide. Q: which of these lines are reassigning</a:t>
            </a:r>
            <a:r>
              <a:rPr lang="en-US" baseline="0" dirty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even discuss</a:t>
            </a:r>
            <a:r>
              <a:rPr lang="en-US" baseline="0" dirty="0"/>
              <a:t> these functions?  Students shouldn’t use them</a:t>
            </a:r>
          </a:p>
          <a:p>
            <a:pPr marL="0" lvl="2" defTabSz="931706">
              <a:defRPr/>
            </a:pPr>
            <a:r>
              <a:rPr lang="en-US" dirty="0"/>
              <a:t>id(</a:t>
            </a:r>
            <a:r>
              <a:rPr lang="en-US" dirty="0" err="1"/>
              <a:t>obj</a:t>
            </a:r>
            <a:r>
              <a:rPr lang="en-US" dirty="0"/>
              <a:t>) returns the object’s identity</a:t>
            </a:r>
          </a:p>
          <a:p>
            <a:pPr marL="0" lvl="2" defTabSz="931706">
              <a:defRPr/>
            </a:pPr>
            <a:r>
              <a:rPr lang="en-US" dirty="0"/>
              <a:t>type(</a:t>
            </a:r>
            <a:r>
              <a:rPr lang="en-US" dirty="0" err="1"/>
              <a:t>obj</a:t>
            </a:r>
            <a:r>
              <a:rPr lang="en-US" dirty="0"/>
              <a:t>) returns the object’s type</a:t>
            </a:r>
          </a:p>
          <a:p>
            <a:pPr marL="0" lvl="2" defTabSz="931706">
              <a:defRPr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8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1706">
              <a:defRPr/>
            </a:pPr>
            <a:r>
              <a:rPr lang="en-US" dirty="0"/>
              <a:t>A: Depends!  Could be a new value,</a:t>
            </a:r>
            <a:r>
              <a:rPr lang="en-US" baseline="0" dirty="0"/>
              <a:t> could be an existing value (e.g. reference to an object that was passed in but that has been modified?)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in 21au midterm question (</a:t>
            </a:r>
            <a:r>
              <a:rPr lang="en-US" dirty="0" err="1"/>
              <a:t>squash_in_half</a:t>
            </a:r>
            <a:r>
              <a:rPr lang="en-US" dirty="0"/>
              <a:t>)</a:t>
            </a:r>
            <a:r>
              <a:rPr lang="en-US" baseline="0" dirty="0"/>
              <a:t> and in kmeans.py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0000"/>
                </a:solidFill>
                <a:cs typeface="Courier New" pitchFamily="49" charset="0"/>
              </a:rPr>
              <a:t>Be careful you do not unintentionally change parts of an input parameter!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50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my_list</a:t>
            </a:r>
            <a:r>
              <a:rPr lang="en-US" dirty="0"/>
              <a:t> = [1, 2, 3]</a:t>
            </a:r>
          </a:p>
          <a:p>
            <a:r>
              <a:rPr lang="en-US" dirty="0" err="1"/>
              <a:t>otherlist</a:t>
            </a:r>
            <a:r>
              <a:rPr lang="en-US" dirty="0"/>
              <a:t> = </a:t>
            </a:r>
            <a:r>
              <a:rPr lang="en-US" dirty="0" err="1"/>
              <a:t>my_list</a:t>
            </a:r>
            <a:endParaRPr lang="en-US" dirty="0"/>
          </a:p>
          <a:p>
            <a:r>
              <a:rPr lang="en-US" dirty="0" err="1"/>
              <a:t>my_list.append</a:t>
            </a:r>
            <a:r>
              <a:rPr lang="en-US" dirty="0"/>
              <a:t>(4)</a:t>
            </a:r>
          </a:p>
          <a:p>
            <a:r>
              <a:rPr lang="en-US" dirty="0"/>
              <a:t>print </a:t>
            </a:r>
            <a:r>
              <a:rPr lang="en-US" dirty="0" err="1"/>
              <a:t>my_list</a:t>
            </a:r>
            <a:r>
              <a:rPr lang="en-US" dirty="0"/>
              <a:t> is </a:t>
            </a:r>
            <a:r>
              <a:rPr lang="en-US" dirty="0" err="1"/>
              <a:t>otherlist</a:t>
            </a:r>
            <a:r>
              <a:rPr lang="en-US" dirty="0"/>
              <a:t> 	# True</a:t>
            </a:r>
          </a:p>
          <a:p>
            <a:r>
              <a:rPr lang="en-US" dirty="0"/>
              <a:t>print </a:t>
            </a:r>
            <a:r>
              <a:rPr lang="en-US" dirty="0" err="1"/>
              <a:t>my_list</a:t>
            </a:r>
            <a:r>
              <a:rPr lang="en-US" dirty="0"/>
              <a:t> == [1, 2, 3, 4] # True</a:t>
            </a:r>
          </a:p>
          <a:p>
            <a:r>
              <a:rPr lang="en-US" dirty="0"/>
              <a:t>print </a:t>
            </a:r>
            <a:r>
              <a:rPr lang="en-US" dirty="0" err="1"/>
              <a:t>my_list</a:t>
            </a:r>
            <a:r>
              <a:rPr lang="en-US" dirty="0"/>
              <a:t> is [1, 2, 3, 4] 	# False</a:t>
            </a:r>
          </a:p>
          <a:p>
            <a:r>
              <a:rPr lang="en-US" dirty="0" err="1"/>
              <a:t>newlist</a:t>
            </a:r>
            <a:r>
              <a:rPr lang="en-US" dirty="0"/>
              <a:t> = </a:t>
            </a:r>
            <a:r>
              <a:rPr lang="en-US" dirty="0" err="1"/>
              <a:t>my_list</a:t>
            </a:r>
            <a:r>
              <a:rPr lang="en-US" dirty="0"/>
              <a:t>[:]</a:t>
            </a:r>
          </a:p>
          <a:p>
            <a:pPr defTabSz="915772">
              <a:defRPr/>
            </a:pPr>
            <a:r>
              <a:rPr lang="en-US" dirty="0"/>
              <a:t>print </a:t>
            </a:r>
            <a:r>
              <a:rPr lang="en-US" dirty="0" err="1"/>
              <a:t>newlist</a:t>
            </a:r>
            <a:r>
              <a:rPr lang="en-US" dirty="0"/>
              <a:t> is </a:t>
            </a:r>
            <a:r>
              <a:rPr lang="en-US" dirty="0" err="1"/>
              <a:t>my_list</a:t>
            </a:r>
            <a:r>
              <a:rPr lang="en-US" dirty="0"/>
              <a:t> 	# False  </a:t>
            </a:r>
            <a:r>
              <a:rPr lang="en-US" dirty="0">
                <a:sym typeface="Wingdings" panose="05000000000000000000" pitchFamily="2" charset="2"/>
              </a:rPr>
              <a:t> this is the only one that differs for a copy</a:t>
            </a:r>
            <a:endParaRPr lang="en-US" dirty="0"/>
          </a:p>
          <a:p>
            <a:r>
              <a:rPr lang="en-US" dirty="0"/>
              <a:t>print </a:t>
            </a:r>
            <a:r>
              <a:rPr lang="en-US" dirty="0" err="1"/>
              <a:t>newlist</a:t>
            </a:r>
            <a:r>
              <a:rPr lang="en-US" dirty="0"/>
              <a:t> == [1, 2, 3, 4] # True</a:t>
            </a:r>
          </a:p>
          <a:p>
            <a:r>
              <a:rPr lang="en-US" dirty="0"/>
              <a:t>print </a:t>
            </a:r>
            <a:r>
              <a:rPr lang="en-US" dirty="0" err="1"/>
              <a:t>newlist</a:t>
            </a:r>
            <a:r>
              <a:rPr lang="en-US" dirty="0"/>
              <a:t> is [1, 2, 3, 4]	# False</a:t>
            </a:r>
          </a:p>
          <a:p>
            <a:r>
              <a:rPr lang="en-US" dirty="0"/>
              <a:t>---------------------------</a:t>
            </a:r>
          </a:p>
          <a:p>
            <a:r>
              <a:rPr lang="en-US" dirty="0" err="1"/>
              <a:t>my_list</a:t>
            </a:r>
            <a:r>
              <a:rPr lang="en-US" dirty="0"/>
              <a:t> = [1, 2, 3]</a:t>
            </a:r>
          </a:p>
          <a:p>
            <a:r>
              <a:rPr lang="en-US" dirty="0" err="1"/>
              <a:t>otherlist</a:t>
            </a:r>
            <a:r>
              <a:rPr lang="en-US" dirty="0"/>
              <a:t> = </a:t>
            </a:r>
            <a:r>
              <a:rPr lang="en-US" dirty="0" err="1"/>
              <a:t>my_list</a:t>
            </a:r>
            <a:endParaRPr lang="en-US" dirty="0"/>
          </a:p>
          <a:p>
            <a:r>
              <a:rPr lang="en-US" dirty="0"/>
              <a:t>print id(</a:t>
            </a:r>
            <a:r>
              <a:rPr lang="en-US" dirty="0" err="1"/>
              <a:t>my_list</a:t>
            </a:r>
            <a:r>
              <a:rPr lang="en-US" dirty="0"/>
              <a:t>)</a:t>
            </a:r>
          </a:p>
          <a:p>
            <a:r>
              <a:rPr lang="en-US" dirty="0"/>
              <a:t>print id(</a:t>
            </a:r>
            <a:r>
              <a:rPr lang="en-US" dirty="0" err="1"/>
              <a:t>otherlist</a:t>
            </a:r>
            <a:r>
              <a:rPr lang="en-US" dirty="0"/>
              <a:t>)</a:t>
            </a:r>
          </a:p>
          <a:p>
            <a:r>
              <a:rPr lang="en-US" dirty="0" err="1"/>
              <a:t>my_list.append</a:t>
            </a:r>
            <a:r>
              <a:rPr lang="en-US" dirty="0"/>
              <a:t>(4)</a:t>
            </a:r>
          </a:p>
          <a:p>
            <a:r>
              <a:rPr lang="en-US" dirty="0"/>
              <a:t>print </a:t>
            </a:r>
            <a:r>
              <a:rPr lang="en-US" dirty="0" err="1"/>
              <a:t>my_list</a:t>
            </a:r>
            <a:r>
              <a:rPr lang="en-US" dirty="0"/>
              <a:t> is </a:t>
            </a:r>
            <a:r>
              <a:rPr lang="en-US" dirty="0" err="1"/>
              <a:t>otherlist</a:t>
            </a:r>
            <a:r>
              <a:rPr lang="en-US" dirty="0"/>
              <a:t> </a:t>
            </a:r>
          </a:p>
          <a:p>
            <a:r>
              <a:rPr lang="en-US" dirty="0"/>
              <a:t>print </a:t>
            </a:r>
            <a:r>
              <a:rPr lang="en-US" dirty="0" err="1"/>
              <a:t>my_list</a:t>
            </a:r>
            <a:r>
              <a:rPr lang="en-US" dirty="0"/>
              <a:t> == [1, 2, 3, 4]</a:t>
            </a:r>
          </a:p>
          <a:p>
            <a:r>
              <a:rPr lang="en-US" dirty="0"/>
              <a:t>print </a:t>
            </a:r>
            <a:r>
              <a:rPr lang="en-US" dirty="0" err="1"/>
              <a:t>my_list</a:t>
            </a:r>
            <a:r>
              <a:rPr lang="en-US" dirty="0"/>
              <a:t> is [1, 2, 3, 4]	</a:t>
            </a:r>
          </a:p>
          <a:p>
            <a:r>
              <a:rPr lang="en-US" dirty="0"/>
              <a:t>print id(</a:t>
            </a:r>
            <a:r>
              <a:rPr lang="en-US" dirty="0" err="1"/>
              <a:t>my_list</a:t>
            </a:r>
            <a:r>
              <a:rPr lang="en-US" dirty="0"/>
              <a:t>)</a:t>
            </a:r>
          </a:p>
          <a:p>
            <a:r>
              <a:rPr lang="en-US" dirty="0"/>
              <a:t>print id(</a:t>
            </a:r>
            <a:r>
              <a:rPr lang="en-US" dirty="0" err="1"/>
              <a:t>otherlist</a:t>
            </a:r>
            <a:r>
              <a:rPr lang="en-US" dirty="0"/>
              <a:t>)</a:t>
            </a:r>
          </a:p>
          <a:p>
            <a:r>
              <a:rPr lang="en-US" dirty="0"/>
              <a:t>print id([1, 2, 3, 4])</a:t>
            </a:r>
          </a:p>
          <a:p>
            <a:r>
              <a:rPr lang="en-US" dirty="0"/>
              <a:t>print id([1, 2, 3, 4])</a:t>
            </a:r>
          </a:p>
          <a:p>
            <a:r>
              <a:rPr lang="en-US" dirty="0"/>
              <a:t>print [1, 2, 3, 4] is [1, 2, 3, 4]</a:t>
            </a:r>
          </a:p>
          <a:p>
            <a:r>
              <a:rPr lang="en-US" dirty="0"/>
              <a:t>print [1, 2, 3, 4] == [1, 2, 3, 4]</a:t>
            </a:r>
          </a:p>
          <a:p>
            <a:r>
              <a:rPr lang="en-US" dirty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06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def</a:t>
            </a:r>
            <a:r>
              <a:rPr lang="en-US" dirty="0"/>
              <a:t> increment(</a:t>
            </a:r>
            <a:r>
              <a:rPr lang="en-US" dirty="0" err="1"/>
              <a:t>uniquewords</a:t>
            </a:r>
            <a:r>
              <a:rPr lang="en-US" dirty="0"/>
              <a:t>, word):</a:t>
            </a:r>
          </a:p>
          <a:p>
            <a:r>
              <a:rPr lang="en-US" dirty="0"/>
              <a:t>   """increment the count for word"""</a:t>
            </a:r>
          </a:p>
          <a:p>
            <a:r>
              <a:rPr lang="en-US" dirty="0"/>
              <a:t>   if </a:t>
            </a:r>
            <a:r>
              <a:rPr lang="en-US" dirty="0" err="1"/>
              <a:t>uniquewords.has_key</a:t>
            </a:r>
            <a:r>
              <a:rPr lang="en-US" dirty="0"/>
              <a:t>(word):</a:t>
            </a:r>
          </a:p>
          <a:p>
            <a:r>
              <a:rPr lang="en-US" dirty="0"/>
              <a:t>        </a:t>
            </a:r>
            <a:r>
              <a:rPr lang="en-US" dirty="0" err="1"/>
              <a:t>uniquewords</a:t>
            </a:r>
            <a:r>
              <a:rPr lang="en-US" dirty="0"/>
              <a:t>[word] = </a:t>
            </a:r>
            <a:r>
              <a:rPr lang="en-US" dirty="0" err="1"/>
              <a:t>uniquewords</a:t>
            </a:r>
            <a:r>
              <a:rPr lang="en-US" dirty="0"/>
              <a:t>[word] + 1</a:t>
            </a:r>
          </a:p>
          <a:p>
            <a:r>
              <a:rPr lang="en-US" dirty="0"/>
              <a:t>   else:</a:t>
            </a:r>
          </a:p>
          <a:p>
            <a:r>
              <a:rPr lang="en-US" dirty="0"/>
              <a:t>        </a:t>
            </a:r>
            <a:r>
              <a:rPr lang="en-US" dirty="0" err="1"/>
              <a:t>uniquewords</a:t>
            </a:r>
            <a:r>
              <a:rPr lang="en-US" dirty="0"/>
              <a:t>[word] = 1</a:t>
            </a:r>
          </a:p>
          <a:p>
            <a:r>
              <a:rPr lang="en-US" dirty="0" err="1"/>
              <a:t>mywords</a:t>
            </a:r>
            <a:r>
              <a:rPr lang="en-US" dirty="0"/>
              <a:t> = </a:t>
            </a:r>
            <a:r>
              <a:rPr lang="en-US" dirty="0" err="1"/>
              <a:t>dict</a:t>
            </a:r>
            <a:r>
              <a:rPr lang="en-US" dirty="0"/>
              <a:t>()</a:t>
            </a:r>
          </a:p>
          <a:p>
            <a:r>
              <a:rPr lang="en-US" dirty="0"/>
              <a:t>increment(</a:t>
            </a:r>
            <a:r>
              <a:rPr lang="en-US" dirty="0" err="1"/>
              <a:t>mywords</a:t>
            </a:r>
            <a:r>
              <a:rPr lang="en-US" dirty="0"/>
              <a:t>, "school")</a:t>
            </a:r>
          </a:p>
          <a:p>
            <a:r>
              <a:rPr lang="en-US" dirty="0"/>
              <a:t>print </a:t>
            </a:r>
            <a:r>
              <a:rPr lang="en-US" dirty="0" err="1"/>
              <a:t>mywords</a:t>
            </a:r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increment(value):</a:t>
            </a:r>
          </a:p>
          <a:p>
            <a:r>
              <a:rPr lang="en-US" dirty="0"/>
              <a:t>    """increment the value???"""</a:t>
            </a:r>
          </a:p>
          <a:p>
            <a:r>
              <a:rPr lang="en-US" dirty="0"/>
              <a:t>    value = value + 1</a:t>
            </a:r>
          </a:p>
          <a:p>
            <a:r>
              <a:rPr lang="en-US" dirty="0" err="1"/>
              <a:t>myval</a:t>
            </a:r>
            <a:r>
              <a:rPr lang="en-US" dirty="0"/>
              <a:t> = 5</a:t>
            </a:r>
          </a:p>
          <a:p>
            <a:r>
              <a:rPr lang="en-US" dirty="0"/>
              <a:t>increment(</a:t>
            </a:r>
            <a:r>
              <a:rPr lang="en-US" dirty="0" err="1"/>
              <a:t>myval</a:t>
            </a:r>
            <a:r>
              <a:rPr lang="en-US" dirty="0"/>
              <a:t>)</a:t>
            </a:r>
          </a:p>
          <a:p>
            <a:r>
              <a:rPr lang="en-US" dirty="0"/>
              <a:t>print </a:t>
            </a:r>
            <a:r>
              <a:rPr lang="en-US" dirty="0" err="1"/>
              <a:t>myval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hyperlink" Target="https://tinyurl.com/426275dr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hyperlink" Target="https://tinyurl.com/3ddu9r5t" TargetMode="Externa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hyperlink" Target="https://tinyurl.com/52aevy3s" TargetMode="Externa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tags" Target="../tags/tag33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hyperlink" Target="https://tinyurl.com/yr7jbm6c" TargetMode="Externa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hyperlink" Target="https://tinyurl.com/2ebdzfwh" TargetMode="Externa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5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9" Type="http://schemas.openxmlformats.org/officeDocument/2006/relationships/hyperlink" Target="https://tinyurl.com/y654yox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Sharing, mutability, and immutability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Object type and variable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</a:t>
            </a:r>
            <a:r>
              <a:rPr lang="en-US" b="1" dirty="0"/>
              <a:t>object’s</a:t>
            </a:r>
            <a:r>
              <a:rPr lang="en-US" dirty="0"/>
              <a:t> </a:t>
            </a:r>
            <a:r>
              <a:rPr lang="en-US" u="sng" dirty="0"/>
              <a:t>type</a:t>
            </a:r>
            <a:r>
              <a:rPr lang="en-US" dirty="0"/>
              <a:t> never changes</a:t>
            </a:r>
          </a:p>
          <a:p>
            <a:r>
              <a:rPr lang="en-US" dirty="0"/>
              <a:t>A </a:t>
            </a:r>
            <a:r>
              <a:rPr lang="en-US" b="1" dirty="0"/>
              <a:t>variable</a:t>
            </a:r>
            <a:r>
              <a:rPr lang="en-US" dirty="0"/>
              <a:t> can get rebound to a value of a different type</a:t>
            </a:r>
          </a:p>
          <a:p>
            <a:endParaRPr lang="en-US" sz="1100" dirty="0"/>
          </a:p>
          <a:p>
            <a:pPr marL="0" lvl="2" indent="0">
              <a:buNone/>
            </a:pPr>
            <a:r>
              <a:rPr lang="en-US" sz="2000" dirty="0"/>
              <a:t>        Example:  The 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= 5			</a:t>
            </a:r>
            <a:r>
              <a:rPr lang="en-US" sz="2000" dirty="0"/>
              <a:t>5 is always an </a:t>
            </a:r>
            <a:r>
              <a:rPr lang="en-US" sz="2000" dirty="0" err="1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= [1, 2, 3, 4]	[1, 2, 3, 4]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A </a:t>
            </a:r>
            <a:r>
              <a:rPr lang="en-US" b="1" dirty="0"/>
              <a:t>type</a:t>
            </a:r>
            <a:r>
              <a:rPr lang="en-US" dirty="0"/>
              <a:t> indicates:</a:t>
            </a:r>
          </a:p>
          <a:p>
            <a:pPr lvl="1"/>
            <a:r>
              <a:rPr lang="en-US" dirty="0"/>
              <a:t>what operations are allowed</a:t>
            </a:r>
          </a:p>
          <a:p>
            <a:pPr lvl="1"/>
            <a:r>
              <a:rPr lang="en-US" dirty="0"/>
              <a:t>the set of representable values</a:t>
            </a:r>
          </a:p>
          <a:p>
            <a:pPr lvl="1"/>
            <a:r>
              <a:rPr lang="en-US" sz="2600" b="1" dirty="0">
                <a:latin typeface="Courier New" pitchFamily="49" charset="0"/>
                <a:cs typeface="Courier New" pitchFamily="49" charset="0"/>
              </a:rPr>
              <a:t>type(object) </a:t>
            </a:r>
            <a:r>
              <a:rPr lang="en-US" dirty="0"/>
              <a:t>returns the type of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New </a:t>
            </a:r>
            <a:r>
              <a:rPr lang="en-US" dirty="0" err="1"/>
              <a:t>datatype</a:t>
            </a:r>
            <a:r>
              <a:rPr lang="en-US" dirty="0"/>
              <a:t>:  tuple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Like lists, tuples represents an </a:t>
            </a:r>
            <a:r>
              <a:rPr lang="en-US" u="sng" dirty="0"/>
              <a:t>ordered</a:t>
            </a:r>
            <a:r>
              <a:rPr lang="en-US" dirty="0"/>
              <a:t> sequence of values</a:t>
            </a:r>
          </a:p>
          <a:p>
            <a:r>
              <a:rPr lang="en-US" dirty="0"/>
              <a:t>Like strings, tuples are </a:t>
            </a:r>
            <a:r>
              <a:rPr lang="en-US" i="1" dirty="0"/>
              <a:t>immutable</a:t>
            </a:r>
          </a:p>
          <a:p>
            <a:r>
              <a:rPr lang="en-US" dirty="0"/>
              <a:t>The elements of a tuple can be anything (including mutable types)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(4, 7, 9)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("hi", [1, 2], 5)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Tuple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75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Constructors</a:t>
            </a:r>
          </a:p>
          <a:p>
            <a:pPr marL="857250" lvl="1" indent="-457200"/>
            <a:r>
              <a:rPr lang="en-US" dirty="0"/>
              <a:t>Literals:  Use parentheses</a:t>
            </a:r>
          </a:p>
          <a:p>
            <a:pPr marL="400050" lvl="1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/>
              <a:t>=&gt;  (3, 1, 4, 1)  # creates a new tuple!</a:t>
            </a:r>
          </a:p>
          <a:p>
            <a:pPr marL="0" indent="0">
              <a:buNone/>
            </a:pPr>
            <a:r>
              <a:rPr lang="en-US" dirty="0"/>
              <a:t>Queries</a:t>
            </a:r>
          </a:p>
          <a:p>
            <a:pPr marL="857250" lvl="1" indent="-457200"/>
            <a:r>
              <a:rPr lang="en-US" dirty="0"/>
              <a:t>Can index just like lists:</a:t>
            </a:r>
          </a:p>
          <a:p>
            <a:pPr marL="857250" lvl="1" indent="-457200"/>
            <a:endParaRPr lang="en-US" sz="800" dirty="0"/>
          </a:p>
          <a:p>
            <a:pPr marL="800100" lvl="2" indent="0">
              <a:buNone/>
            </a:pP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("four", "score", "and", "seven", "years")</a:t>
            </a:r>
          </a:p>
          <a:p>
            <a:pPr marL="800100" lvl="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[0])	</a:t>
            </a:r>
            <a:r>
              <a:rPr lang="en-US" sz="2000" dirty="0"/>
              <a:t> =&gt;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"four"</a:t>
            </a:r>
          </a:p>
          <a:p>
            <a:pPr marL="800100" lvl="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[-1]) 	</a:t>
            </a:r>
            <a:r>
              <a:rPr lang="en-US" sz="2000" dirty="0"/>
              <a:t> =&gt;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"years"</a:t>
            </a:r>
          </a:p>
          <a:p>
            <a:pPr marL="857250" lvl="1" indent="-457200"/>
            <a:endParaRPr lang="en-US" sz="1300" dirty="0"/>
          </a:p>
          <a:p>
            <a:pPr marL="0" indent="0">
              <a:buNone/>
            </a:pPr>
            <a:r>
              <a:rPr lang="en-US" dirty="0" err="1"/>
              <a:t>Mutators</a:t>
            </a:r>
            <a:endParaRPr lang="en-US" dirty="0"/>
          </a:p>
          <a:p>
            <a:pPr marL="857250" lvl="1" indent="-457200"/>
            <a:r>
              <a:rPr lang="en-US" dirty="0">
                <a:solidFill>
                  <a:srgbClr val="FF0000"/>
                </a:solidFill>
              </a:rPr>
              <a:t>Like strings, tuples are </a:t>
            </a:r>
            <a:r>
              <a:rPr lang="en-US" i="1" dirty="0">
                <a:solidFill>
                  <a:srgbClr val="FF0000"/>
                </a:solidFill>
              </a:rPr>
              <a:t>immutable</a:t>
            </a:r>
            <a:r>
              <a:rPr lang="en-US" dirty="0">
                <a:solidFill>
                  <a:srgbClr val="FF0000"/>
                </a:solidFill>
              </a:rPr>
              <a:t>, so have no </a:t>
            </a:r>
            <a:r>
              <a:rPr lang="en-US" dirty="0" err="1">
                <a:solidFill>
                  <a:srgbClr val="FF0000"/>
                </a:solidFill>
              </a:rPr>
              <a:t>mutators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Immutable </a:t>
            </a:r>
            <a:r>
              <a:rPr lang="en-US" dirty="0" err="1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</a:t>
            </a:r>
            <a:r>
              <a:rPr lang="en-US" b="1" i="1" dirty="0"/>
              <a:t>immutable</a:t>
            </a:r>
            <a:r>
              <a:rPr lang="en-US" dirty="0"/>
              <a:t> </a:t>
            </a:r>
            <a:r>
              <a:rPr lang="en-US" dirty="0" err="1"/>
              <a:t>datatype</a:t>
            </a:r>
            <a:r>
              <a:rPr lang="en-US" dirty="0"/>
              <a:t> is one that doesn’t have any functions in the third category:</a:t>
            </a:r>
          </a:p>
          <a:p>
            <a:pPr lvl="1"/>
            <a:r>
              <a:rPr lang="en-US" dirty="0"/>
              <a:t>Constructors</a:t>
            </a:r>
          </a:p>
          <a:p>
            <a:pPr lvl="1"/>
            <a:r>
              <a:rPr lang="en-US" dirty="0"/>
              <a:t>Queries</a:t>
            </a:r>
          </a:p>
          <a:p>
            <a:pPr lvl="1"/>
            <a:r>
              <a:rPr lang="en-US" dirty="0" err="1"/>
              <a:t>Mutators</a:t>
            </a:r>
            <a:r>
              <a:rPr lang="en-US" dirty="0"/>
              <a:t>:  </a:t>
            </a:r>
            <a:r>
              <a:rPr lang="en-US" dirty="0">
                <a:solidFill>
                  <a:srgbClr val="FF0000"/>
                </a:solidFill>
              </a:rPr>
              <a:t>Does not have any!</a:t>
            </a:r>
          </a:p>
          <a:p>
            <a:r>
              <a:rPr lang="en-US" b="1" dirty="0"/>
              <a:t>Immutable </a:t>
            </a:r>
            <a:r>
              <a:rPr lang="en-US" b="1" dirty="0" err="1"/>
              <a:t>datatypes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boolean</a:t>
            </a:r>
            <a:r>
              <a:rPr lang="en-US" dirty="0"/>
              <a:t>, string, tuple, </a:t>
            </a:r>
            <a:r>
              <a:rPr lang="en-US" i="1" dirty="0" err="1"/>
              <a:t>frozenset</a:t>
            </a:r>
            <a:endParaRPr lang="en-US" i="1" dirty="0"/>
          </a:p>
          <a:p>
            <a:r>
              <a:rPr lang="en-US" b="1" dirty="0"/>
              <a:t>Mutable </a:t>
            </a:r>
            <a:r>
              <a:rPr lang="en-US" b="1" dirty="0" err="1"/>
              <a:t>datatypes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list, dictionary,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Remember: </a:t>
            </a:r>
            <a:br>
              <a:rPr lang="en-US" dirty="0"/>
            </a:br>
            <a:r>
              <a:rPr lang="en-US" dirty="0"/>
              <a:t>Not every value may be placed in a </a:t>
            </a:r>
            <a:r>
              <a:rPr lang="en-US" u="sng" dirty="0"/>
              <a:t>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/>
              <a:t>Set </a:t>
            </a:r>
            <a:r>
              <a:rPr lang="en-US" sz="3600" i="1" u="sng" dirty="0"/>
              <a:t>elements</a:t>
            </a:r>
            <a:r>
              <a:rPr lang="en-US" sz="3600" dirty="0"/>
              <a:t> must 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dictionary</a:t>
            </a:r>
          </a:p>
          <a:p>
            <a:r>
              <a:rPr lang="en-US" sz="3600" dirty="0"/>
              <a:t>The set itself is </a:t>
            </a:r>
            <a:r>
              <a:rPr lang="en-US" sz="3600" b="1" dirty="0"/>
              <a:t>mutable</a:t>
            </a:r>
            <a:r>
              <a:rPr lang="en-US" sz="3600" dirty="0"/>
              <a:t> (e.g. we can add and remove elements)</a:t>
            </a:r>
          </a:p>
          <a:p>
            <a:endParaRPr lang="en-US" sz="3900" dirty="0"/>
          </a:p>
          <a:p>
            <a:r>
              <a:rPr lang="en-US" sz="2000" b="1" dirty="0"/>
              <a:t>Aside: </a:t>
            </a:r>
            <a:r>
              <a:rPr lang="en-US" sz="2000" i="1" dirty="0" err="1"/>
              <a:t>frozenset</a:t>
            </a:r>
            <a:r>
              <a:rPr lang="en-US" sz="2000" dirty="0"/>
              <a:t> must contain immutable values and is itself immutable (cannot add and remove elements)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12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Remember: Not every value is allowed to be a </a:t>
            </a:r>
            <a:r>
              <a:rPr lang="en-US" u="sng" dirty="0"/>
              <a:t>key</a:t>
            </a:r>
            <a:r>
              <a:rPr lang="en-US" dirty="0"/>
              <a:t> in a </a:t>
            </a:r>
            <a:r>
              <a:rPr lang="en-US" u="sng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Remember: Dictionaries hold </a:t>
            </a:r>
            <a:r>
              <a:rPr lang="en-US" b="1" dirty="0" err="1"/>
              <a:t>key:value</a:t>
            </a:r>
            <a:r>
              <a:rPr lang="en-US" dirty="0"/>
              <a:t> pairs</a:t>
            </a:r>
          </a:p>
          <a:p>
            <a:r>
              <a:rPr lang="en-US" b="1" u="sng" dirty="0"/>
              <a:t>Keys</a:t>
            </a:r>
            <a:r>
              <a:rPr lang="en-US" dirty="0"/>
              <a:t> must be </a:t>
            </a:r>
            <a:r>
              <a:rPr lang="en-US" b="1" dirty="0"/>
              <a:t>immutable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b="1" u="sng" dirty="0"/>
              <a:t>Values</a:t>
            </a:r>
            <a:r>
              <a:rPr lang="en-US" dirty="0"/>
              <a:t> in a dictionary can be </a:t>
            </a:r>
            <a:r>
              <a:rPr lang="en-US" b="1" dirty="0"/>
              <a:t>mutable</a:t>
            </a:r>
          </a:p>
          <a:p>
            <a:r>
              <a:rPr lang="en-US" dirty="0"/>
              <a:t>The dictionary itself 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7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b="1" dirty="0"/>
              <a:t>Immutable</a:t>
            </a:r>
            <a:r>
              <a:rPr lang="en-US" dirty="0"/>
              <a:t> datatypes: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boolean</a:t>
            </a:r>
            <a:r>
              <a:rPr lang="en-US" dirty="0"/>
              <a:t>, string, function, tuple, </a:t>
            </a:r>
            <a:r>
              <a:rPr lang="en-US" i="1" dirty="0" err="1"/>
              <a:t>frozenset</a:t>
            </a:r>
            <a:endParaRPr lang="en-US" i="1" dirty="0"/>
          </a:p>
          <a:p>
            <a:r>
              <a:rPr lang="en-US" b="1" dirty="0"/>
              <a:t>Mutable</a:t>
            </a:r>
            <a:r>
              <a:rPr lang="en-US" dirty="0"/>
              <a:t> datatypes:</a:t>
            </a:r>
          </a:p>
          <a:p>
            <a:pPr lvl="1"/>
            <a:r>
              <a:rPr lang="en-US" dirty="0"/>
              <a:t>list, dictionary, set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a set is mutable, but a </a:t>
            </a:r>
            <a:r>
              <a:rPr lang="en-US" sz="2400" i="1" dirty="0" err="1">
                <a:solidFill>
                  <a:srgbClr val="FF0000"/>
                </a:solidFill>
              </a:rPr>
              <a:t>frozenset</a:t>
            </a:r>
            <a:r>
              <a:rPr lang="en-US" sz="2400" dirty="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Tuples are immutable</a:t>
            </a:r>
            <a:br>
              <a:rPr lang="en-US" dirty="0"/>
            </a:br>
            <a:r>
              <a:rPr lang="en-US" dirty="0"/>
              <a:t>Lists are mutable</a:t>
            </a:r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8600" y="16764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update_record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the value at the given position"""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record[position] = value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my_tuple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(1, 2, 3)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update_record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update_record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my_tuple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my_tuple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8543"/>
            <a:ext cx="8229600" cy="1143000"/>
          </a:xfrm>
        </p:spPr>
        <p:txBody>
          <a:bodyPr/>
          <a:lstStyle/>
          <a:p>
            <a:r>
              <a:rPr lang="en-US" dirty="0"/>
              <a:t>Increment Example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833755"/>
            <a:ext cx="8686800" cy="5262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increment_count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"""increment the count for word"""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if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increment_val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"""increment the value???"""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value = value + 1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increment_count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"school")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increment_val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23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data is represented by </a:t>
            </a:r>
            <a:r>
              <a:rPr lang="en-US" b="1" i="1" dirty="0"/>
              <a:t>objects</a:t>
            </a:r>
          </a:p>
          <a:p>
            <a:r>
              <a:rPr lang="en-US" dirty="0"/>
              <a:t>Each object has: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identity</a:t>
            </a:r>
          </a:p>
          <a:p>
            <a:pPr lvl="2"/>
            <a:r>
              <a:rPr lang="en-US" dirty="0"/>
              <a:t>Never changes</a:t>
            </a:r>
          </a:p>
          <a:p>
            <a:pPr lvl="2"/>
            <a:r>
              <a:rPr lang="en-US" dirty="0"/>
              <a:t>Think of this as address in memory</a:t>
            </a:r>
          </a:p>
          <a:p>
            <a:pPr lvl="2"/>
            <a:r>
              <a:rPr lang="en-US" dirty="0"/>
              <a:t>Test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/>
              <a:t> (but you rarely need to do so)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type</a:t>
            </a:r>
          </a:p>
          <a:p>
            <a:pPr lvl="2"/>
            <a:r>
              <a:rPr lang="en-US" dirty="0"/>
              <a:t>Never changes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value</a:t>
            </a:r>
          </a:p>
          <a:p>
            <a:pPr lvl="2"/>
            <a:r>
              <a:rPr lang="en-US" dirty="0"/>
              <a:t>Can change for </a:t>
            </a:r>
            <a:r>
              <a:rPr lang="en-US" i="1" dirty="0"/>
              <a:t>mutable </a:t>
            </a:r>
            <a:r>
              <a:rPr lang="en-US" dirty="0"/>
              <a:t>objects</a:t>
            </a:r>
          </a:p>
          <a:p>
            <a:pPr lvl="2"/>
            <a:r>
              <a:rPr lang="en-US" dirty="0"/>
              <a:t>Cannot change for </a:t>
            </a:r>
            <a:r>
              <a:rPr lang="en-US" i="1" dirty="0"/>
              <a:t>immutable </a:t>
            </a:r>
            <a:r>
              <a:rPr lang="en-US" dirty="0"/>
              <a:t>objects</a:t>
            </a:r>
          </a:p>
          <a:p>
            <a:pPr lvl="2"/>
            <a:r>
              <a:rPr lang="en-US" dirty="0"/>
              <a:t>Test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FF738-B217-4CD2-8560-0D553A92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6F943-C059-44C2-9B1F-7B56B0413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variables</a:t>
            </a:r>
            <a:r>
              <a:rPr lang="en-US" dirty="0"/>
              <a:t> and </a:t>
            </a:r>
            <a:r>
              <a:rPr lang="en-US" b="1" dirty="0"/>
              <a:t>objects</a:t>
            </a:r>
          </a:p>
          <a:p>
            <a:r>
              <a:rPr lang="en-US" dirty="0"/>
              <a:t>Changing/creating </a:t>
            </a:r>
            <a:r>
              <a:rPr lang="en-US" b="1" dirty="0"/>
              <a:t>bindings</a:t>
            </a:r>
            <a:r>
              <a:rPr lang="en-US" dirty="0"/>
              <a:t> vs. changing/modifying </a:t>
            </a:r>
            <a:r>
              <a:rPr lang="en-US" b="1" dirty="0"/>
              <a:t>objects</a:t>
            </a:r>
          </a:p>
          <a:p>
            <a:r>
              <a:rPr lang="en-US" b="1" dirty="0"/>
              <a:t>Mutability</a:t>
            </a:r>
            <a:r>
              <a:rPr lang="en-US" dirty="0"/>
              <a:t> vs. </a:t>
            </a:r>
            <a:r>
              <a:rPr lang="en-US" b="1" dirty="0"/>
              <a:t>immutability</a:t>
            </a:r>
          </a:p>
          <a:p>
            <a:r>
              <a:rPr lang="en-US" dirty="0"/>
              <a:t>Review of </a:t>
            </a:r>
            <a:r>
              <a:rPr lang="en-US" b="1" dirty="0"/>
              <a:t>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C179D-A95F-4F50-B154-F6B3ABAB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6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Copying and 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/>
              <a:t>   # make a copy; also “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print(list1, list2, list3)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list1.append("e3")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list2.append("e4")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list3.append("e5")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print(list1, list2, list3)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print(list1, list2, list3)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 aside:  List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Possibly misleading notation: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More accurate, but more verbose, notation: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“four”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“score”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“and”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“seven”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“years”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“four”</a:t>
            </a: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“score”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“and”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“seven”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“years”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“four”</a:t>
            </a: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“score”</a:t>
            </a:r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“and”</a:t>
            </a:r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“seven”</a:t>
            </a:r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“years”</a:t>
            </a:r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2222956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list</a:t>
            </a:r>
            <a:endParaRPr lang="en-US" sz="800" dirty="0"/>
          </a:p>
        </p:txBody>
      </p:sp>
      <p:sp>
        <p:nvSpPr>
          <p:cNvPr id="26" name="TextBox 25"/>
          <p:cNvSpPr txBox="1"/>
          <p:nvPr>
            <p:custDataLst>
              <p:tags r:id="rId25"/>
            </p:custDataLst>
          </p:nvPr>
        </p:nvSpPr>
        <p:spPr>
          <a:xfrm>
            <a:off x="827116" y="390943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Variable (re)assignment vs. Object 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861988" cy="48768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(Re)assigning</a:t>
            </a:r>
            <a:r>
              <a:rPr lang="en-US" dirty="0"/>
              <a:t> a </a:t>
            </a:r>
            <a:r>
              <a:rPr lang="en-US" b="1" u="sng" dirty="0">
                <a:solidFill>
                  <a:srgbClr val="0070C0"/>
                </a:solidFill>
              </a:rPr>
              <a:t>variable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/>
              <a:t>binding, </a:t>
            </a:r>
            <a:r>
              <a:rPr lang="en-US" dirty="0"/>
              <a:t>it does not change (mutate) any </a:t>
            </a:r>
            <a:r>
              <a:rPr lang="en-US" b="1" dirty="0"/>
              <a:t>object </a:t>
            </a:r>
            <a:endParaRPr lang="en-US" dirty="0"/>
          </a:p>
          <a:p>
            <a:pPr marL="57150" indent="0">
              <a:buNone/>
            </a:pPr>
            <a:r>
              <a:rPr lang="en-US" sz="2600" dirty="0"/>
              <a:t>(Re)assigning is </a:t>
            </a:r>
            <a:r>
              <a:rPr lang="en-US" sz="2600" b="1" dirty="0"/>
              <a:t>always</a:t>
            </a:r>
            <a:r>
              <a:rPr lang="en-US" sz="2600" dirty="0"/>
              <a:t> done via the syntax:</a:t>
            </a:r>
            <a:br>
              <a:rPr lang="en-US" sz="2600" dirty="0"/>
            </a:br>
            <a:r>
              <a:rPr lang="en-US" sz="2200" b="1" i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my_var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 = expr		</a:t>
            </a:r>
            <a:r>
              <a:rPr lang="en-US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 = 6	</a:t>
            </a:r>
          </a:p>
          <a:p>
            <a:pPr marL="57150" indent="0">
              <a:buNone/>
            </a:pP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/>
              <a:t>Mutating (changing) an </a:t>
            </a:r>
            <a:r>
              <a:rPr lang="en-US" b="1" u="sng" dirty="0">
                <a:solidFill>
                  <a:srgbClr val="FF0000"/>
                </a:solidFill>
              </a:rPr>
              <a:t>object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does not change any </a:t>
            </a:r>
            <a:r>
              <a:rPr lang="en-US" b="1" dirty="0"/>
              <a:t>variable</a:t>
            </a:r>
            <a:r>
              <a:rPr lang="en-US" dirty="0"/>
              <a:t> binding</a:t>
            </a:r>
          </a:p>
          <a:p>
            <a:pPr marL="0" indent="0">
              <a:buNone/>
            </a:pPr>
            <a:r>
              <a:rPr lang="en-US" sz="2600" u="sng" dirty="0"/>
              <a:t>Two</a:t>
            </a:r>
            <a:r>
              <a:rPr lang="en-US" sz="2600" dirty="0"/>
              <a:t> syntaxes:			Examples:</a:t>
            </a:r>
            <a:br>
              <a:rPr lang="en-US" sz="2600" dirty="0"/>
            </a:br>
            <a:r>
              <a:rPr lang="en-US" sz="22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val</a:t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     	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.append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19902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something about the </a:t>
            </a:r>
            <a:r>
              <a:rPr lang="en-US" b="1" i="1" u="sng" dirty="0"/>
              <a:t>object</a:t>
            </a:r>
            <a:r>
              <a:rPr lang="en-US" dirty="0"/>
              <a:t> that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Changes what the variables </a:t>
            </a:r>
          </a:p>
          <a:p>
            <a:r>
              <a:rPr lang="en-US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are </a:t>
            </a:r>
            <a:r>
              <a:rPr lang="en-US" b="1" u="sng" dirty="0">
                <a:solidFill>
                  <a:srgbClr val="0070C0"/>
                </a:solidFill>
              </a:rPr>
              <a:t>bound</a:t>
            </a:r>
            <a:r>
              <a:rPr lang="en-US" dirty="0"/>
              <a:t> to</a:t>
            </a:r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New and old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199"/>
            <a:ext cx="8534400" cy="51212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Every </a:t>
            </a:r>
            <a:r>
              <a:rPr lang="en-US" b="1" dirty="0"/>
              <a:t>expression</a:t>
            </a:r>
            <a:r>
              <a:rPr lang="en-US" dirty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/>
              <a:t>It might be a value that already exists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constructor</a:t>
            </a:r>
            <a:r>
              <a:rPr lang="en-US" dirty="0"/>
              <a:t> evaluates to a </a:t>
            </a:r>
            <a:r>
              <a:rPr lang="en-US" b="1" dirty="0">
                <a:solidFill>
                  <a:srgbClr val="FF0000"/>
                </a:solidFill>
              </a:rPr>
              <a:t>new</a:t>
            </a:r>
            <a:r>
              <a:rPr lang="en-US" dirty="0"/>
              <a:t> value: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lst1 = [3, 1, 4, 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lst2 = [3, 1, 4] + [1,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lst3 = [[3, 1], [4, 1]] </a:t>
            </a:r>
          </a:p>
          <a:p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access</a:t>
            </a:r>
            <a:r>
              <a:rPr lang="en-US" dirty="0"/>
              <a:t> expression evaluates to an </a:t>
            </a:r>
            <a:r>
              <a:rPr lang="en-US" b="1" dirty="0">
                <a:solidFill>
                  <a:srgbClr val="FF0000"/>
                </a:solidFill>
              </a:rPr>
              <a:t>existing</a:t>
            </a:r>
            <a:r>
              <a:rPr lang="en-US" dirty="0"/>
              <a:t> value: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x = lst1[1]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y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my_dict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["rea"]</a:t>
            </a:r>
          </a:p>
          <a:p>
            <a:r>
              <a:rPr lang="en-US" dirty="0"/>
              <a:t>What does a function call evaluate to?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z = mystery(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315200" y="3200400"/>
            <a:ext cx="1676400" cy="1148365"/>
          </a:xfrm>
          <a:prstGeom prst="wedgeRectCallout">
            <a:avLst>
              <a:gd name="adj1" fmla="val -71668"/>
              <a:gd name="adj2" fmla="val -36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In all 3 examples here the right hand side of = is a constructor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Variable reassignment </a:t>
            </a:r>
            <a:br>
              <a:rPr lang="en-US" dirty="0"/>
            </a:br>
            <a:r>
              <a:rPr lang="en-US" dirty="0"/>
              <a:t>or Object mutation?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[0] = 13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(99)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def mystery(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[99]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lst2 = [1, 2]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(lst2)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lst3 = mystery(lst2)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629400" y="1676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Lists of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219200"/>
            <a:ext cx="8839200" cy="5374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make_new_grid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input_grid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"""Make a new grid that is a copy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input_grid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    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Set location [0][0] in new grid to be 99.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Do not modify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input_grid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."""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new_grid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row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input_grid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   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new_grid.append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(row)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new_grid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[0][0] = 99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new_grid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grid1 = [[1, 2, 3], [4, 5, 6]]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grid2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make_new_grid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(grid1)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print("grid1:", grid1)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print("grid2:", grid2)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26412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4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Object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An object’s </a:t>
            </a:r>
            <a:r>
              <a:rPr lang="en-US" b="1" dirty="0"/>
              <a:t>identity</a:t>
            </a:r>
            <a:r>
              <a:rPr lang="en-US" dirty="0"/>
              <a:t> never changes</a:t>
            </a:r>
          </a:p>
          <a:p>
            <a:r>
              <a:rPr lang="en-US" dirty="0"/>
              <a:t>Can think of it as its </a:t>
            </a:r>
            <a:r>
              <a:rPr lang="en-US" b="1" dirty="0"/>
              <a:t>address in memory</a:t>
            </a:r>
          </a:p>
          <a:p>
            <a:r>
              <a:rPr lang="en-US" dirty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other_list</a:t>
            </a:r>
            <a:r>
              <a:rPr lang="en-US" dirty="0"/>
              <a:t> 		⇒   True 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 to the </a:t>
            </a:r>
            <a:r>
              <a:rPr lang="en-US" i="1" u="sng" dirty="0"/>
              <a:t>exact same object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[1, 2, 3, 4]	</a:t>
            </a:r>
            <a:r>
              <a:rPr lang="en-US" dirty="0"/>
              <a:t>⇒   True</a:t>
            </a:r>
          </a:p>
          <a:p>
            <a:pPr marL="0" indent="0">
              <a:buNone/>
            </a:pPr>
            <a:r>
              <a:rPr lang="en-US" dirty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u="sng" dirty="0"/>
              <a:t>equal to </a:t>
            </a:r>
            <a:r>
              <a:rPr lang="en-US" dirty="0"/>
              <a:t>the object [1,2,3,4] </a:t>
            </a:r>
          </a:p>
          <a:p>
            <a:pPr marL="0" indent="0">
              <a:buNone/>
            </a:pPr>
            <a:r>
              <a:rPr lang="en-US" dirty="0"/>
              <a:t>	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4]	</a:t>
            </a:r>
            <a:r>
              <a:rPr lang="en-US" dirty="0"/>
              <a:t>⇒   False</a:t>
            </a:r>
          </a:p>
          <a:p>
            <a:pPr marL="0" indent="0">
              <a:buNone/>
            </a:pPr>
            <a:r>
              <a:rPr lang="en-US" dirty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/>
              <a:t>not</a:t>
            </a:r>
            <a:r>
              <a:rPr lang="en-US" i="1" u="sng" dirty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	</a:t>
            </a:r>
            <a:r>
              <a:rPr lang="en-US" dirty="0"/>
              <a:t>as the object [1,2,3,4]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824957" y="5848168"/>
            <a:ext cx="467365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Use == to check for equality, NOT is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-17378" y="6469040"/>
            <a:ext cx="514916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Aside: Using is with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US" dirty="0">
                <a:solidFill>
                  <a:srgbClr val="FF0000"/>
                </a:solidFill>
              </a:rPr>
              <a:t> is </a:t>
            </a:r>
            <a:r>
              <a:rPr lang="en-US" dirty="0" err="1">
                <a:solidFill>
                  <a:srgbClr val="FF0000"/>
                </a:solidFill>
              </a:rPr>
              <a:t>o.k</a:t>
            </a:r>
            <a:r>
              <a:rPr lang="en-US" dirty="0">
                <a:solidFill>
                  <a:srgbClr val="FF0000"/>
                </a:solidFill>
              </a:rPr>
              <a:t>: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is None:</a:t>
            </a:r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10677</TotalTime>
  <Words>2132</Words>
  <Application>Microsoft Office PowerPoint</Application>
  <PresentationFormat>On-screen Show (4:3)</PresentationFormat>
  <Paragraphs>303</Paragraphs>
  <Slides>19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Office Theme</vt:lpstr>
      <vt:lpstr>Sharing, mutability, and immutability</vt:lpstr>
      <vt:lpstr>Topics for Today</vt:lpstr>
      <vt:lpstr>Copying and mutation</vt:lpstr>
      <vt:lpstr>An aside:  List notation</vt:lpstr>
      <vt:lpstr>Variable (re)assignment vs. Object mutation</vt:lpstr>
      <vt:lpstr>New and old values</vt:lpstr>
      <vt:lpstr>Example: Variable reassignment  or Object mutation?</vt:lpstr>
      <vt:lpstr>Example: Lists of lists</vt:lpstr>
      <vt:lpstr>Aside: Object identity</vt:lpstr>
      <vt:lpstr>Object type and variable type</vt:lpstr>
      <vt:lpstr>New datatype:  tuple</vt:lpstr>
      <vt:lpstr>Tuple operations</vt:lpstr>
      <vt:lpstr>Immutable datatype</vt:lpstr>
      <vt:lpstr>Remember:  Not every value may be placed in a set</vt:lpstr>
      <vt:lpstr>Remember: Not every value is allowed to be a key in a dictionary</vt:lpstr>
      <vt:lpstr>Mutable and Immutable Types</vt:lpstr>
      <vt:lpstr>Tuples are immutable Lists are mutable</vt:lpstr>
      <vt:lpstr>Increment Example</vt:lpstr>
      <vt:lpstr>Python’s Data Model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532</cp:revision>
  <cp:lastPrinted>2020-02-14T21:55:21Z</cp:lastPrinted>
  <dcterms:created xsi:type="dcterms:W3CDTF">2012-06-20T04:14:54Z</dcterms:created>
  <dcterms:modified xsi:type="dcterms:W3CDTF">2022-11-14T23:03:25Z</dcterms:modified>
</cp:coreProperties>
</file>