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73" r:id="rId4"/>
    <p:sldId id="257" r:id="rId5"/>
    <p:sldId id="268" r:id="rId6"/>
    <p:sldId id="258" r:id="rId7"/>
    <p:sldId id="271" r:id="rId8"/>
    <p:sldId id="269" r:id="rId9"/>
    <p:sldId id="259" r:id="rId10"/>
    <p:sldId id="265" r:id="rId11"/>
    <p:sldId id="266" r:id="rId12"/>
    <p:sldId id="267" r:id="rId13"/>
    <p:sldId id="270" r:id="rId14"/>
    <p:sldId id="260" r:id="rId15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 Anderson" initials="RA" lastIdx="1" clrIdx="0">
    <p:extLst>
      <p:ext uri="{19B8F6BF-5375-455C-9EA6-DF929625EA0E}">
        <p15:presenceInfo xmlns:p15="http://schemas.microsoft.com/office/powerpoint/2012/main" userId="S-1-5-21-74265469-3420036143-2539997121-64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117" d="100"/>
          <a:sy n="117" d="100"/>
        </p:scale>
        <p:origin x="17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Assuming no duplicates in these two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75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ask how many people are already familiar with the notion</a:t>
            </a:r>
            <a:r>
              <a:rPr lang="en-US" baseline="0" dirty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set() for declaring and what python prints out for</a:t>
            </a:r>
            <a:r>
              <a:rPr lang="en-US" baseline="0" dirty="0"/>
              <a:t> empty set. Python 3 just prints out {1, 2, 3} </a:t>
            </a:r>
            <a:r>
              <a:rPr lang="en-US" baseline="0"/>
              <a:t>for non-empty sets.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6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47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3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hyperlink" Target="http://www.pythontutor.com/visualize.html#code=z%20%3D%20%7B5,%206,%207,%208%7D%0Ay%20%3D%20%7B1,%202,%203,%201,%205%7D%0Ak%20%3D%20z%20%26%20y%0Aj%20%3D%20z%20%7C%20y%0Am%20%3D%20y%20-%20z%0An%20%3D%20z%20-%20y%0A&amp;cumulative=false&amp;heapPrimitives=false&amp;mode=edit&amp;origin=opt-frontend.js&amp;py=3&amp;rawInputLstJSON=%5B%5D&amp;textReferences=false" TargetMode="Externa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hyperlink" Target="http://www.pythontutor.com/visualize.html#code=z%20%3D%20%7B5,%206,%207,%208%7D%0Ay%20%3D%20%7B1,%202,%203,%201,%205%7D%0Ap%20%3D%20z%0Aq%20%3D%20set%28z%29%20%20%23%20Makes%20a%20copy%20of%20set%20z%0Az.add%289%29%0Aq%20%3D%20q%20%7C%20%7B35%7D%0Az.discard%287%29%0Aq%20%3D%20q%20-%20%7B6,%201,%208%7D%0A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out1 = []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list2: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list1: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out1.append(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>
                <a:solidFill>
                  <a:srgbClr val="FF0000"/>
                </a:solidFill>
              </a:rPr>
              <a:t>set1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>
                <a:solidFill>
                  <a:srgbClr val="FF0000"/>
                </a:solidFill>
              </a:rPr>
              <a:t>set2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&amp; set2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write with sets!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elements in </a:t>
            </a:r>
            <a:r>
              <a:rPr lang="en-US" sz="2400" b="1" dirty="0">
                <a:solidFill>
                  <a:srgbClr val="000000"/>
                </a:solidFill>
              </a:rPr>
              <a:t>either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>
                <a:solidFill>
                  <a:srgbClr val="000000"/>
                </a:solidFill>
              </a:rPr>
              <a:t>or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b="1" dirty="0">
                <a:solidFill>
                  <a:srgbClr val="000000"/>
                </a:solidFill>
              </a:rPr>
              <a:t>or both</a:t>
            </a:r>
            <a:r>
              <a:rPr lang="en-US" sz="2400" dirty="0">
                <a:solidFill>
                  <a:srgbClr val="000000"/>
                </a:solidFill>
              </a:rPr>
              <a:t>) (without duplicates):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list(list1)	# make a copy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list2: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list1:	# don’t append elements already in out2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out2.append(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3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out1:     # out1 = common elements in both lists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out2.remove(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# Remove common elements, leaving just a single copy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the elements in </a:t>
            </a:r>
            <a:r>
              <a:rPr lang="en-US" sz="2400" b="1" dirty="0">
                <a:solidFill>
                  <a:srgbClr val="000000"/>
                </a:solidFill>
              </a:rPr>
              <a:t>either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>
                <a:solidFill>
                  <a:srgbClr val="000000"/>
                </a:solidFill>
              </a:rPr>
              <a:t>or </a:t>
            </a:r>
            <a:r>
              <a:rPr lang="en-US" sz="2400" dirty="0">
                <a:solidFill>
                  <a:srgbClr val="FF0000"/>
                </a:solidFill>
              </a:rPr>
              <a:t>set2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b="1" dirty="0">
                <a:solidFill>
                  <a:srgbClr val="000000"/>
                </a:solidFill>
              </a:rPr>
              <a:t>or both</a:t>
            </a:r>
            <a:r>
              <a:rPr lang="en-US" sz="2400" dirty="0">
                <a:solidFill>
                  <a:srgbClr val="000000"/>
                </a:solidFill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|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Find the elements in </a:t>
            </a:r>
            <a:r>
              <a:rPr lang="en-US" sz="2500" b="1" dirty="0">
                <a:solidFill>
                  <a:srgbClr val="000000"/>
                </a:solidFill>
              </a:rPr>
              <a:t>either </a:t>
            </a:r>
            <a:r>
              <a:rPr lang="en-US" sz="25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 = []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out2: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 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out3.append(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Find the elements in </a:t>
            </a:r>
            <a:r>
              <a:rPr lang="en-US" sz="2500" b="1" dirty="0">
                <a:solidFill>
                  <a:srgbClr val="000000"/>
                </a:solidFill>
              </a:rPr>
              <a:t>either </a:t>
            </a:r>
            <a:r>
              <a:rPr lang="en-US" sz="2500" b="1" dirty="0">
                <a:solidFill>
                  <a:srgbClr val="FF0000"/>
                </a:solidFill>
              </a:rPr>
              <a:t>set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b="1" dirty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Not every value may be placed in a </a:t>
            </a:r>
            <a:r>
              <a:rPr lang="en-US" u="sng" dirty="0"/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Set </a:t>
            </a:r>
            <a:r>
              <a:rPr lang="en-US" sz="3600" i="1" u="sng" dirty="0"/>
              <a:t>elements</a:t>
            </a:r>
            <a:r>
              <a:rPr lang="en-US" sz="3600" dirty="0"/>
              <a:t> must 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dictionary</a:t>
            </a:r>
          </a:p>
          <a:p>
            <a:r>
              <a:rPr lang="en-US" sz="3600" dirty="0"/>
              <a:t>The set itself is </a:t>
            </a:r>
            <a:r>
              <a:rPr lang="en-US" sz="3600" b="1" dirty="0"/>
              <a:t>mutable</a:t>
            </a:r>
            <a:r>
              <a:rPr lang="en-US" sz="3600" dirty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/>
              <a:t>Aside: </a:t>
            </a:r>
            <a:r>
              <a:rPr lang="en-US" sz="2000" i="1" dirty="0" err="1"/>
              <a:t>frozenset</a:t>
            </a:r>
            <a:r>
              <a:rPr lang="en-US" sz="2000" dirty="0"/>
              <a:t> must contain immutable values and is itself immutable (cannot add and remove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Not every value may be placed in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Set elements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Goal:  only set operations change the set</a:t>
            </a:r>
          </a:p>
          <a:p>
            <a:pPr lvl="1"/>
            <a:r>
              <a:rPr lang="en-US" dirty="0"/>
              <a:t>after “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my_set.add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>
                <a:cs typeface="Courier New" pitchFamily="49" charset="0"/>
              </a:rPr>
              <a:t>”, 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1700" dirty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y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dirty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my_set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/>
              <a:t>Mutable elements 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{ list1 }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>
                <a:sym typeface="Wingdings" panose="05000000000000000000" pitchFamily="2" charset="2"/>
              </a:rPr>
              <a:t>not modifying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Wingdings" panose="05000000000000000000" pitchFamily="2" charset="2"/>
              </a:rPr>
              <a:t>“directly”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	 m</a:t>
            </a:r>
            <a:r>
              <a:rPr lang="en-US" sz="2600" dirty="0">
                <a:sym typeface="Wingdings" panose="05000000000000000000" pitchFamily="2" charset="2"/>
              </a:rPr>
              <a:t>odifying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A6D7-3DA4-4A2E-8C79-E1CC3CEE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Duplicates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0AD20-2933-4F5D-A182-A903D6E17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 have voting results from states that are coming in and added to a list: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["WA", "OR", "CA", "WA", "WA", "OR", "WA"]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u="sng" dirty="0"/>
              <a:t>Which states</a:t>
            </a:r>
            <a:r>
              <a:rPr lang="en-US" sz="2400" dirty="0"/>
              <a:t> do we have some results from?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665D2-D110-4AF4-B9E0-D8582579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A6D7-3DA4-4A2E-8C79-E1CC3CEE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Overlap &amp; Combining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0AD20-2933-4F5D-A182-A903D6E17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 have list of states where races have been called: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senate_called_list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["WA", "OR", "NC", "GA"]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governor_called_list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["PA", "OR", "NY"]</a:t>
            </a:r>
          </a:p>
          <a:p>
            <a:pPr marL="0" indent="0">
              <a:lnSpc>
                <a:spcPct val="210000"/>
              </a:lnSpc>
              <a:buNone/>
            </a:pPr>
            <a:endParaRPr lang="en-US" sz="900" dirty="0"/>
          </a:p>
          <a:p>
            <a:r>
              <a:rPr lang="en-US" sz="2400" dirty="0"/>
              <a:t>Which states have had </a:t>
            </a:r>
            <a:r>
              <a:rPr lang="en-US" sz="2400" u="sng" dirty="0"/>
              <a:t>both their senate and governors</a:t>
            </a:r>
            <a:r>
              <a:rPr lang="en-US" sz="2400" dirty="0"/>
              <a:t> races called?</a:t>
            </a:r>
          </a:p>
          <a:p>
            <a:r>
              <a:rPr lang="en-US" sz="2400" dirty="0"/>
              <a:t>Which states have had </a:t>
            </a:r>
            <a:r>
              <a:rPr lang="en-US" sz="2400" u="sng" dirty="0"/>
              <a:t>at least one</a:t>
            </a:r>
            <a:r>
              <a:rPr lang="en-US" sz="2400" dirty="0"/>
              <a:t> of their races called?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665D2-D110-4AF4-B9E0-D8582579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/>
              <a:t>For every data structure, ask:</a:t>
            </a:r>
          </a:p>
          <a:p>
            <a:pPr lvl="1"/>
            <a:r>
              <a:rPr lang="en-US" dirty="0"/>
              <a:t>How to create</a:t>
            </a:r>
          </a:p>
          <a:p>
            <a:pPr lvl="1"/>
            <a:r>
              <a:rPr lang="en-US" dirty="0"/>
              <a:t>How to query (look up) and perform other operations</a:t>
            </a:r>
          </a:p>
          <a:p>
            <a:pPr lvl="2"/>
            <a:r>
              <a:rPr lang="en-US" dirty="0"/>
              <a:t>(Can result in a new set, or in some other </a:t>
            </a:r>
            <a:r>
              <a:rPr lang="en-US" dirty="0" err="1"/>
              <a:t>datatype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 to modify</a:t>
            </a:r>
          </a:p>
          <a:p>
            <a:pPr marL="457200" lvl="1" indent="0">
              <a:buNone/>
            </a:pPr>
            <a:r>
              <a:rPr lang="en-US" dirty="0"/>
              <a:t>Answer:  </a:t>
            </a:r>
            <a:r>
              <a:rPr lang="en-US" dirty="0">
                <a:hlinkClick r:id="rId15"/>
              </a:rPr>
              <a:t>http://docs.python.org/3/library/stdtypes.html#set</a:t>
            </a:r>
            <a:endParaRPr lang="en-US" dirty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Two ways to create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Direct mathematical syntax: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{1, 3, 5}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{2, 3, 5}</a:t>
            </a: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Note: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Cannot use “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”  to express empty set</a:t>
            </a:r>
            <a:r>
              <a:rPr lang="en-US" dirty="0">
                <a:cs typeface="Courier New" pitchFamily="49" charset="0"/>
              </a:rPr>
              <a:t>: it means empty dictionary! Use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set()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instead.</a:t>
            </a:r>
            <a:endParaRPr lang="en-US" dirty="0"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/>
              <a:t>list:</a:t>
            </a:r>
            <a:r>
              <a:rPr lang="en-US" b="1" dirty="0"/>
              <a:t> </a:t>
            </a:r>
            <a:r>
              <a:rPr lang="en-US" dirty="0"/>
              <a:t> </a:t>
            </a:r>
            <a:r>
              <a:rPr lang="en-US" sz="2200" dirty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set([1,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set([2,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set([]) # or set()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{1, 3, 5}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{2, 3, 5}</a:t>
            </a:r>
          </a:p>
          <a:p>
            <a:endParaRPr lang="en-US" sz="1300" dirty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{1, 2, 3, 5}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{3, 5}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{1}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Think 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Although we can do iteration 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to access a specific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Practice with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 6, 7, 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 2, 3, 1, 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– z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 = z –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21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Modifying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Remove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from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my_set.remove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>
                <a:cs typeface="Courier New" pitchFamily="49" charset="0"/>
              </a:rPr>
              <a:t># </a:t>
            </a:r>
            <a:r>
              <a:rPr lang="en-US" dirty="0" err="1">
                <a:cs typeface="Courier New" pitchFamily="49" charset="0"/>
              </a:rPr>
              <a:t>elt</a:t>
            </a:r>
            <a:r>
              <a:rPr lang="en-US" dirty="0">
                <a:cs typeface="Courier New" pitchFamily="49" charset="0"/>
              </a:rPr>
              <a:t> must be in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or raises error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my_set.discard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cs typeface="Courier New" pitchFamily="49" charset="0"/>
              </a:rPr>
              <a:t># never errors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my_set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Remove and return an arbitrary element 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my_set.pop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Practice with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 6, 7, 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 2, 3, 1, 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set(z)  # Makes a copy of set z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(9)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q | {35}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z.discard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q – {6, 1, 8}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1348</Words>
  <Application>Microsoft Office PowerPoint</Application>
  <PresentationFormat>On-screen Show (4:3)</PresentationFormat>
  <Paragraphs>181</Paragraphs>
  <Slides>14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Sets</vt:lpstr>
      <vt:lpstr>Dealing with Duplicates</vt:lpstr>
      <vt:lpstr>Finding Overlap &amp; Combining</vt:lpstr>
      <vt:lpstr>Sets</vt:lpstr>
      <vt:lpstr>Two ways to create a set</vt:lpstr>
      <vt:lpstr>Set operations</vt:lpstr>
      <vt:lpstr>Practice with sets</vt:lpstr>
      <vt:lpstr>Modifying a set</vt:lpstr>
      <vt:lpstr>Practice with sets</vt:lpstr>
      <vt:lpstr>Aside: List vs. set operations (1)</vt:lpstr>
      <vt:lpstr>Aside: List vs. set operations(2)</vt:lpstr>
      <vt:lpstr>Aside: 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Ruth Anderson</cp:lastModifiedBy>
  <cp:revision>90</cp:revision>
  <cp:lastPrinted>2022-11-04T21:55:34Z</cp:lastPrinted>
  <dcterms:created xsi:type="dcterms:W3CDTF">2012-11-24T16:40:42Z</dcterms:created>
  <dcterms:modified xsi:type="dcterms:W3CDTF">2022-11-04T21:55:40Z</dcterms:modified>
</cp:coreProperties>
</file>