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3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4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notesSlides/notesSlide5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6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7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66" r:id="rId4"/>
    <p:sldId id="261" r:id="rId5"/>
    <p:sldId id="270" r:id="rId6"/>
    <p:sldId id="262" r:id="rId7"/>
    <p:sldId id="272" r:id="rId8"/>
    <p:sldId id="268" r:id="rId9"/>
    <p:sldId id="269" r:id="rId10"/>
    <p:sldId id="271" r:id="rId11"/>
    <p:sldId id="267" r:id="rId12"/>
    <p:sldId id="273" r:id="rId13"/>
    <p:sldId id="259" r:id="rId14"/>
  </p:sldIdLst>
  <p:sldSz cx="9144000" cy="6858000" type="screen4x3"/>
  <p:notesSz cx="7010400" cy="92964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35" autoAdjust="0"/>
    <p:restoredTop sz="83442" autoAdjust="0"/>
  </p:normalViewPr>
  <p:slideViewPr>
    <p:cSldViewPr>
      <p:cViewPr varScale="1">
        <p:scale>
          <a:sx n="103" d="100"/>
          <a:sy n="103" d="100"/>
        </p:scale>
        <p:origin x="24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three questions</a:t>
            </a:r>
            <a:r>
              <a:rPr lang="en-US" baseline="0" dirty="0"/>
              <a:t> you want to ask about a data structure?</a:t>
            </a:r>
            <a:r>
              <a:rPr lang="en-US" dirty="0"/>
              <a:t>  creation, querying,</a:t>
            </a:r>
            <a:r>
              <a:rPr lang="en-US" baseline="0" dirty="0"/>
              <a:t> modification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“Revolutionary”</a:t>
            </a:r>
          </a:p>
          <a:p>
            <a:pPr marL="174695" indent="-174695">
              <a:buFont typeface="Wingdings"/>
              <a:buChar char="à"/>
            </a:pPr>
            <a:r>
              <a:rPr lang="en-US" baseline="0" dirty="0">
                <a:sym typeface="Wingdings" panose="05000000000000000000" pitchFamily="2" charset="2"/>
              </a:rPr>
              <a:t>“evolutionary”</a:t>
            </a: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 “Revolutionary”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 “evolution”</a:t>
            </a:r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nn-NO" dirty="0"/>
              <a:t>d = {}</a:t>
            </a:r>
          </a:p>
          <a:p>
            <a:r>
              <a:rPr lang="nn-NO" dirty="0"/>
              <a:t>for i in [5, 6, 7]:</a:t>
            </a:r>
          </a:p>
          <a:p>
            <a:r>
              <a:rPr lang="nn-NO" baseline="0" dirty="0"/>
              <a:t>    </a:t>
            </a:r>
            <a:r>
              <a:rPr lang="nn-NO" dirty="0"/>
              <a:t>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k= {}</a:t>
            </a:r>
          </a:p>
          <a:p>
            <a:r>
              <a:rPr lang="nn-NO" dirty="0"/>
              <a:t>for i in d.keys():</a:t>
            </a:r>
          </a:p>
          <a:p>
            <a:r>
              <a:rPr lang="nn-NO" baseline="0" dirty="0"/>
              <a:t>    </a:t>
            </a:r>
            <a:r>
              <a:rPr lang="nn-NO" dirty="0"/>
              <a:t>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[HIDE]</a:t>
            </a:r>
          </a:p>
          <a:p>
            <a:endParaRPr lang="en-US" dirty="0"/>
          </a:p>
          <a:p>
            <a:r>
              <a:rPr lang="nn-NO" dirty="0"/>
              <a:t>&gt;&gt;&gt; d = {}</a:t>
            </a:r>
          </a:p>
          <a:p>
            <a:r>
              <a:rPr lang="nn-NO" dirty="0"/>
              <a:t>&gt;&gt;&gt; for i in range(5, 8):</a:t>
            </a:r>
          </a:p>
          <a:p>
            <a:r>
              <a:rPr lang="nn-NO" dirty="0"/>
              <a:t>	d[i] = i * i</a:t>
            </a:r>
            <a:endParaRPr lang="en-US" dirty="0"/>
          </a:p>
          <a:p>
            <a:endParaRPr lang="en-US" dirty="0"/>
          </a:p>
          <a:p>
            <a:r>
              <a:rPr lang="nn-NO" dirty="0"/>
              <a:t>&gt;&gt;&gt; k= {}</a:t>
            </a:r>
          </a:p>
          <a:p>
            <a:r>
              <a:rPr lang="nn-NO" dirty="0"/>
              <a:t>&gt;&gt;&gt; for i in d.keys():</a:t>
            </a:r>
          </a:p>
          <a:p>
            <a:r>
              <a:rPr lang="nn-NO" dirty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learn about tuples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8.xml"/><Relationship Id="rId7" Type="http://schemas.openxmlformats.org/officeDocument/2006/relationships/hyperlink" Target="https://tinyurl.com/y6j73zzy" TargetMode="Externa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2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65.xml"/><Relationship Id="rId2" Type="http://schemas.openxmlformats.org/officeDocument/2006/relationships/tags" Target="../tags/tag164.xml"/><Relationship Id="rId1" Type="http://schemas.openxmlformats.org/officeDocument/2006/relationships/tags" Target="../tags/tag16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2" Type="http://schemas.openxmlformats.org/officeDocument/2006/relationships/tags" Target="../tags/tag167.xml"/><Relationship Id="rId1" Type="http://schemas.openxmlformats.org/officeDocument/2006/relationships/tags" Target="../tags/tag166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mr33hr8r" TargetMode="External"/><Relationship Id="rId3" Type="http://schemas.openxmlformats.org/officeDocument/2006/relationships/tags" Target="../tags/tag7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hyperlink" Target="https://tinyurl.com/4b3pzptf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26" Type="http://schemas.openxmlformats.org/officeDocument/2006/relationships/tags" Target="../tags/tag35.xml"/><Relationship Id="rId39" Type="http://schemas.openxmlformats.org/officeDocument/2006/relationships/tags" Target="../tags/tag48.xml"/><Relationship Id="rId21" Type="http://schemas.openxmlformats.org/officeDocument/2006/relationships/tags" Target="../tags/tag30.xml"/><Relationship Id="rId34" Type="http://schemas.openxmlformats.org/officeDocument/2006/relationships/tags" Target="../tags/tag43.xml"/><Relationship Id="rId42" Type="http://schemas.openxmlformats.org/officeDocument/2006/relationships/tags" Target="../tags/tag51.xml"/><Relationship Id="rId47" Type="http://schemas.openxmlformats.org/officeDocument/2006/relationships/tags" Target="../tags/tag56.xml"/><Relationship Id="rId50" Type="http://schemas.openxmlformats.org/officeDocument/2006/relationships/tags" Target="../tags/tag59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6" Type="http://schemas.openxmlformats.org/officeDocument/2006/relationships/tags" Target="../tags/tag25.xml"/><Relationship Id="rId29" Type="http://schemas.openxmlformats.org/officeDocument/2006/relationships/tags" Target="../tags/tag38.xml"/><Relationship Id="rId11" Type="http://schemas.openxmlformats.org/officeDocument/2006/relationships/tags" Target="../tags/tag20.xml"/><Relationship Id="rId24" Type="http://schemas.openxmlformats.org/officeDocument/2006/relationships/tags" Target="../tags/tag33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53" Type="http://schemas.openxmlformats.org/officeDocument/2006/relationships/tags" Target="../tags/tag62.xml"/><Relationship Id="rId5" Type="http://schemas.openxmlformats.org/officeDocument/2006/relationships/tags" Target="../tags/tag14.xml"/><Relationship Id="rId10" Type="http://schemas.openxmlformats.org/officeDocument/2006/relationships/tags" Target="../tags/tag19.xml"/><Relationship Id="rId19" Type="http://schemas.openxmlformats.org/officeDocument/2006/relationships/tags" Target="../tags/tag28.xml"/><Relationship Id="rId31" Type="http://schemas.openxmlformats.org/officeDocument/2006/relationships/tags" Target="../tags/tag40.xml"/><Relationship Id="rId44" Type="http://schemas.openxmlformats.org/officeDocument/2006/relationships/tags" Target="../tags/tag53.xml"/><Relationship Id="rId52" Type="http://schemas.openxmlformats.org/officeDocument/2006/relationships/tags" Target="../tags/tag61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tags" Target="../tags/tag23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56" Type="http://schemas.openxmlformats.org/officeDocument/2006/relationships/notesSlide" Target="../notesSlides/notesSlide2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3" Type="http://schemas.openxmlformats.org/officeDocument/2006/relationships/tags" Target="../tags/tag12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25" Type="http://schemas.openxmlformats.org/officeDocument/2006/relationships/tags" Target="../tags/tag34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46" Type="http://schemas.openxmlformats.org/officeDocument/2006/relationships/tags" Target="../tags/tag55.xml"/><Relationship Id="rId20" Type="http://schemas.openxmlformats.org/officeDocument/2006/relationships/tags" Target="../tags/tag29.xml"/><Relationship Id="rId41" Type="http://schemas.openxmlformats.org/officeDocument/2006/relationships/tags" Target="../tags/tag50.xml"/><Relationship Id="rId54" Type="http://schemas.openxmlformats.org/officeDocument/2006/relationships/tags" Target="../tags/tag63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5" Type="http://schemas.openxmlformats.org/officeDocument/2006/relationships/tags" Target="../tags/tag24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36" Type="http://schemas.openxmlformats.org/officeDocument/2006/relationships/tags" Target="../tags/tag45.xml"/><Relationship Id="rId49" Type="http://schemas.openxmlformats.org/officeDocument/2006/relationships/tags" Target="../tags/tag5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hyperlink" Target="https://goo.gl/c5N83x" TargetMode="Externa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hyperlink" Target="https://tinyurl.com/y3vf3lyu" TargetMode="Externa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notesSlide" Target="../notesSlides/notesSlide3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11.xml"/><Relationship Id="rId13" Type="http://schemas.openxmlformats.org/officeDocument/2006/relationships/tags" Target="../tags/tag116.xml"/><Relationship Id="rId3" Type="http://schemas.openxmlformats.org/officeDocument/2006/relationships/tags" Target="../tags/tag106.xml"/><Relationship Id="rId7" Type="http://schemas.openxmlformats.org/officeDocument/2006/relationships/tags" Target="../tags/tag110.xml"/><Relationship Id="rId12" Type="http://schemas.openxmlformats.org/officeDocument/2006/relationships/tags" Target="../tags/tag115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5" Type="http://schemas.openxmlformats.org/officeDocument/2006/relationships/tags" Target="../tags/tag108.xml"/><Relationship Id="rId15" Type="http://schemas.openxmlformats.org/officeDocument/2006/relationships/hyperlink" Target="http://www.pythontutor.com/visualize.html#code=atomic_number%20%3D%20%7B%22H%22%3A%201,%20%22Fe%22%3A%2026,%20%22Au%22%3A%2079%7D%0Aprint%28atomic_number%5B%22Au%22%5D%29%0A%23print%28atomic_number%5B%22B%22%5D%29%0A%0Aprint%28%22Au%22%20in%20atomic_number%29%0Aprint%2826%20in%20atomic_number%29%0Aprint%28atomic_number.keys%28%29%29%0Aprint%28list%28atomic_number.keys%28%29%29%29%0Aprint%28atomic_number.values%28%29%29%0Aprint%28list%28atomic_number.values%28%29%29%29%0A%0Aprint%28list%28atomic_number.items%28%29%29%29&amp;cumulative=false&amp;curInstr=0&amp;heapPrimitives=false&amp;mode=display&amp;origin=opt-frontend.js&amp;py=3&amp;rawInputLstJSON=%5B%5D&amp;textReferences=false" TargetMode="External"/><Relationship Id="rId10" Type="http://schemas.openxmlformats.org/officeDocument/2006/relationships/tags" Target="../tags/tag113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ythontutor.com/visualize.html#code=atomic_number%20%3D%20%7B%22H%22%3A1,%20%22Fe%22%3A26,%20%22Au%22%3A79%7D%0A%0A%23%20Print%20out%20all%20the%20keys%3A%20%0Afor%20element_name%20in%20atomic_number.keys%28%29%3A%0A%20%20%20%20print%28element_name%29%0A%0A%23%20Another%20way%20to%20print%20out%20all%20the%20keys%3A%20%0Afor%20element_name%20in%20atomic_number%3A%0A%20%20%20%20print%28element_name%29%0A%20%20%20%20%0A%23%20Print%20out%20all%20the%20values%3A%20%0Afor%20element_number%20in%20atomic_number.values%28%29%3A%0A%20%20%20%20print%28element_number%29%0A%0A%23%20Print%20out%20the%20keys%20and%20the%20values%0Afor%20%28element_name,%20element_number%29%20in%20atomic_number.items%28%29%3A%0A%20%20%20%20print%28%22name%3A%22,%20element_name,%20%22number%3A%22,%20element_number%29&amp;cumulative=false&amp;curInstr=0&amp;heapPrimitives=false&amp;mode=display&amp;origin=opt-frontend.js&amp;py=3&amp;rawInputLstJSON=%5B%5D&amp;textReferences=false" TargetMode="External"/><Relationship Id="rId3" Type="http://schemas.openxmlformats.org/officeDocument/2006/relationships/tags" Target="../tags/tag119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1.xml"/><Relationship Id="rId4" Type="http://schemas.openxmlformats.org/officeDocument/2006/relationships/tags" Target="../tags/tag1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13" Type="http://schemas.openxmlformats.org/officeDocument/2006/relationships/tags" Target="../tags/tag134.xml"/><Relationship Id="rId18" Type="http://schemas.openxmlformats.org/officeDocument/2006/relationships/tags" Target="../tags/tag139.xml"/><Relationship Id="rId26" Type="http://schemas.openxmlformats.org/officeDocument/2006/relationships/tags" Target="../tags/tag147.xml"/><Relationship Id="rId3" Type="http://schemas.openxmlformats.org/officeDocument/2006/relationships/tags" Target="../tags/tag124.xml"/><Relationship Id="rId21" Type="http://schemas.openxmlformats.org/officeDocument/2006/relationships/tags" Target="../tags/tag142.xml"/><Relationship Id="rId7" Type="http://schemas.openxmlformats.org/officeDocument/2006/relationships/tags" Target="../tags/tag128.xml"/><Relationship Id="rId12" Type="http://schemas.openxmlformats.org/officeDocument/2006/relationships/tags" Target="../tags/tag133.xml"/><Relationship Id="rId17" Type="http://schemas.openxmlformats.org/officeDocument/2006/relationships/tags" Target="../tags/tag138.xml"/><Relationship Id="rId25" Type="http://schemas.openxmlformats.org/officeDocument/2006/relationships/tags" Target="../tags/tag146.xml"/><Relationship Id="rId2" Type="http://schemas.openxmlformats.org/officeDocument/2006/relationships/tags" Target="../tags/tag123.xml"/><Relationship Id="rId16" Type="http://schemas.openxmlformats.org/officeDocument/2006/relationships/tags" Target="../tags/tag137.xml"/><Relationship Id="rId20" Type="http://schemas.openxmlformats.org/officeDocument/2006/relationships/tags" Target="../tags/tag141.xml"/><Relationship Id="rId29" Type="http://schemas.openxmlformats.org/officeDocument/2006/relationships/tags" Target="../tags/tag150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11" Type="http://schemas.openxmlformats.org/officeDocument/2006/relationships/tags" Target="../tags/tag132.xml"/><Relationship Id="rId24" Type="http://schemas.openxmlformats.org/officeDocument/2006/relationships/tags" Target="../tags/tag145.xml"/><Relationship Id="rId32" Type="http://schemas.openxmlformats.org/officeDocument/2006/relationships/hyperlink" Target="http://www.pythontutor.com/visualize.html#code=us_wars1%20%3D%20%7B%0A%20%20%20%20%22Revolutionary%22%3A%20%5B1775,%201783%5D,%0A%20%20%20%20%22Mexican%22%3A%20%5B1846,%201848%5D,%0A%20%20%20%20%22Civil%22%3A%20%5B1861,%201865%5D%20%7D%0A%0Aus_wars1%5B%22WWI%22%5D%20%3D%20%5B1917,%201918%5D%20%20%23%20add%20mapping%0Adel%20us_wars1%5B%22Civil%22%5D%20%20%23%20remove%20mapping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tags" Target="../tags/tag126.xml"/><Relationship Id="rId15" Type="http://schemas.openxmlformats.org/officeDocument/2006/relationships/tags" Target="../tags/tag136.xml"/><Relationship Id="rId23" Type="http://schemas.openxmlformats.org/officeDocument/2006/relationships/tags" Target="../tags/tag144.xml"/><Relationship Id="rId28" Type="http://schemas.openxmlformats.org/officeDocument/2006/relationships/tags" Target="../tags/tag149.xml"/><Relationship Id="rId10" Type="http://schemas.openxmlformats.org/officeDocument/2006/relationships/tags" Target="../tags/tag131.xml"/><Relationship Id="rId19" Type="http://schemas.openxmlformats.org/officeDocument/2006/relationships/tags" Target="../tags/tag14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25.xml"/><Relationship Id="rId9" Type="http://schemas.openxmlformats.org/officeDocument/2006/relationships/tags" Target="../tags/tag130.xml"/><Relationship Id="rId14" Type="http://schemas.openxmlformats.org/officeDocument/2006/relationships/tags" Target="../tags/tag135.xml"/><Relationship Id="rId22" Type="http://schemas.openxmlformats.org/officeDocument/2006/relationships/tags" Target="../tags/tag143.xml"/><Relationship Id="rId27" Type="http://schemas.openxmlformats.org/officeDocument/2006/relationships/tags" Target="../tags/tag148.xml"/><Relationship Id="rId30" Type="http://schemas.openxmlformats.org/officeDocument/2006/relationships/tags" Target="../tags/tag1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54.xml"/><Relationship Id="rId7" Type="http://schemas.openxmlformats.org/officeDocument/2006/relationships/hyperlink" Target="http://www.pythontutor.com/visualize.html#code=squares%20%3D%20%7B1%3A%201,%202%3A%204,%203%3A%209,%204%3A%2016%7D%0Aprint%28squares%5B3%5D%20%2B%20squares%5B3%5D%29%0Aprint%28squares%5B3%20%2B%203%5D%29%0Aprint%28squares%5B2%5D%20%2B%20squares%5B2%5D%29%0Aprint%28squares%5B2%20%2B%202%5D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Dictionary Exercise (Answers)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Convert a list to a dictionary:</a:t>
            </a:r>
          </a:p>
          <a:p>
            <a:pPr lvl="1"/>
            <a:r>
              <a:rPr lang="en-US" sz="2400" dirty="0"/>
              <a:t>E.g. Given [5, 6, 7], produce {5: 25, 6: 36, 7: 49}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d = 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[5, 6, 7]:	# or range(5, 8)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   d[i] = i * i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sz="2400" dirty="0"/>
              <a:t>E.g. Given {5: 25, 6: 36, 7: 49}, produce {25: 5, 36: 6, 49: 7}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k ={}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for 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 k[d[i]]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A list is like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index to a value</a:t>
            </a:r>
          </a:p>
          <a:p>
            <a:pPr lvl="1"/>
            <a:r>
              <a:rPr lang="en-US" dirty="0"/>
              <a:t>The integers must be a continuous range 0..</a:t>
            </a:r>
            <a:r>
              <a:rPr lang="en-US" i="1" dirty="0"/>
              <a:t>i</a:t>
            </a:r>
          </a:p>
          <a:p>
            <a:endParaRPr lang="en-US" dirty="0"/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['a', 'b', 'c']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'b'</a:t>
            </a: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[3] = 'c'</a:t>
            </a:r>
            <a:r>
              <a:rPr lang="en-US" dirty="0">
                <a:cs typeface="Courier New" pitchFamily="49" charset="0"/>
              </a:rPr>
              <a:t>	# error!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>
                <a:cs typeface="Courier New" pitchFamily="49" charset="0"/>
              </a:rPr>
              <a:t> convenient than a dictionary?</a:t>
            </a:r>
          </a:p>
          <a:p>
            <a:r>
              <a:rPr lang="en-US" dirty="0">
                <a:cs typeface="Courier New" pitchFamily="49" charset="0"/>
              </a:rPr>
              <a:t>In what ways is a list </a:t>
            </a: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</a:t>
            </a:r>
            <a:r>
              <a:rPr lang="en-US"/>
              <a:t>every type </a:t>
            </a:r>
            <a:r>
              <a:rPr lang="en-US" dirty="0"/>
              <a:t>is allowed to be a </a:t>
            </a:r>
            <a:r>
              <a:rPr lang="en-US" u="sng" dirty="0"/>
              <a:t>key</a:t>
            </a:r>
            <a:r>
              <a:rPr lang="en-US" dirty="0"/>
              <a:t> in a </a:t>
            </a:r>
            <a:r>
              <a:rPr lang="en-US" u="sng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Dictionaries hold </a:t>
            </a:r>
            <a:r>
              <a:rPr lang="en-US" b="1" dirty="0"/>
              <a:t>key: value</a:t>
            </a:r>
            <a:r>
              <a:rPr lang="en-US" dirty="0"/>
              <a:t> pairs</a:t>
            </a:r>
          </a:p>
          <a:p>
            <a:r>
              <a:rPr lang="en-US" b="1" u="sng" dirty="0"/>
              <a:t>Keys</a:t>
            </a:r>
            <a:r>
              <a:rPr lang="en-US" dirty="0"/>
              <a:t> must be </a:t>
            </a:r>
            <a:r>
              <a:rPr lang="en-US" b="1" dirty="0"/>
              <a:t>immutable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, float, bool, string, </a:t>
            </a:r>
            <a:r>
              <a:rPr lang="en-US" i="1" dirty="0"/>
              <a:t>tuple of immutable types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b="1" u="sng" dirty="0"/>
              <a:t>Values</a:t>
            </a:r>
            <a:r>
              <a:rPr lang="en-US" dirty="0"/>
              <a:t> in a dictionary can be anything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8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every value is allowed to be a key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/>
              <a:t>Goal:  only dictionary operations change the keyset</a:t>
            </a:r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These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dirty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= "z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</a:t>
            </a:r>
            <a:r>
              <a:rPr lang="en-US" sz="2600" dirty="0">
                <a:sym typeface="Symbol"/>
              </a:rPr>
              <a:t>  </a:t>
            </a:r>
            <a:r>
              <a:rPr lang="en-US" sz="2600" b="1" dirty="0">
                <a:solidFill>
                  <a:srgbClr val="FF0000"/>
                </a:solidFill>
                <a:sym typeface="Symbol"/>
              </a:rPr>
              <a:t> Hypothetical; actually illegal in Python</a:t>
            </a:r>
            <a:endParaRPr lang="en-US" sz="2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 </a:t>
            </a:r>
            <a:r>
              <a:rPr lang="en-US" sz="2600" b="1" dirty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Keeping track of favorite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400" dirty="0"/>
              <a:t>Write a program that keeps track of the favorite color of each staff member. </a:t>
            </a:r>
          </a:p>
          <a:p>
            <a:r>
              <a:rPr lang="en-US" sz="2400" dirty="0"/>
              <a:t>If I give you a staff member </a:t>
            </a:r>
            <a:r>
              <a:rPr lang="en-US" sz="2400" dirty="0" err="1"/>
              <a:t>UWNetID</a:t>
            </a:r>
            <a:r>
              <a:rPr lang="en-US" sz="2400" dirty="0"/>
              <a:t>, you should be able to tell me what their favorite color is.</a:t>
            </a:r>
          </a:p>
          <a:p>
            <a:pPr lvl="1"/>
            <a:r>
              <a:rPr lang="en-US" sz="1800" dirty="0" err="1"/>
              <a:t>UWNetIDs</a:t>
            </a:r>
            <a:r>
              <a:rPr lang="en-US" sz="1800" dirty="0"/>
              <a:t> are unique</a:t>
            </a:r>
          </a:p>
          <a:p>
            <a:pPr lvl="1"/>
            <a:r>
              <a:rPr lang="en-US" sz="1800" dirty="0"/>
              <a:t>Favorite colors are not unique!  More than one person may have the same favorite color</a:t>
            </a:r>
          </a:p>
          <a:p>
            <a:pPr lvl="1"/>
            <a:endParaRPr lang="en-US" sz="1800" dirty="0"/>
          </a:p>
          <a:p>
            <a:r>
              <a:rPr lang="en-US" sz="2200" dirty="0"/>
              <a:t>Data structure? List of ??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BC461A-2A2C-47AA-B1E3-932E50F32FF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493677" y="6158112"/>
            <a:ext cx="239174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See </a:t>
            </a:r>
            <a:r>
              <a:rPr lang="en-US" b="1" dirty="0">
                <a:hlinkClick r:id="rId8"/>
              </a:rPr>
              <a:t>list of lists </a:t>
            </a:r>
            <a:r>
              <a:rPr lang="en-US" dirty="0">
                <a:hlinkClick r:id="rId8"/>
              </a:rPr>
              <a:t>example in python tutor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F9ACFA-ED72-4D5A-9F84-5083AF90482D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562600" y="6153963"/>
            <a:ext cx="2491273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9"/>
              </a:rPr>
              <a:t>See </a:t>
            </a:r>
            <a:r>
              <a:rPr lang="en-US" b="1" dirty="0">
                <a:hlinkClick r:id="rId9"/>
              </a:rPr>
              <a:t>dictionary</a:t>
            </a:r>
            <a:r>
              <a:rPr lang="en-US" dirty="0">
                <a:hlinkClick r:id="rId9"/>
              </a:rPr>
              <a:t> example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10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Dictionaries store mappings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/>
              <a:t>A dictionary maps each </a:t>
            </a:r>
            <a:r>
              <a:rPr lang="en-US" sz="2000" i="1" dirty="0"/>
              <a:t>key</a:t>
            </a:r>
            <a:r>
              <a:rPr lang="en-US" sz="2000" dirty="0"/>
              <a:t> to a </a:t>
            </a:r>
            <a:r>
              <a:rPr lang="en-US" sz="2000" i="1" dirty="0"/>
              <a:t>value</a:t>
            </a:r>
            <a:endParaRPr lang="en-US" sz="2000" dirty="0"/>
          </a:p>
          <a:p>
            <a:r>
              <a:rPr lang="en-US" sz="2000" dirty="0"/>
              <a:t>Order does not matter</a:t>
            </a:r>
          </a:p>
          <a:p>
            <a:r>
              <a:rPr lang="en-US" sz="2000" dirty="0"/>
              <a:t>Given a key, can look up a value</a:t>
            </a:r>
          </a:p>
          <a:p>
            <a:pPr lvl="1"/>
            <a:r>
              <a:rPr lang="en-US" sz="1800" dirty="0"/>
              <a:t>Given a value, cannot look up its key</a:t>
            </a:r>
          </a:p>
          <a:p>
            <a:r>
              <a:rPr lang="en-US" sz="2000" b="1" dirty="0"/>
              <a:t>No duplicate keys</a:t>
            </a:r>
          </a:p>
          <a:p>
            <a:pPr lvl="1"/>
            <a:r>
              <a:rPr lang="en-US" sz="1800" dirty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b="1" dirty="0">
                <a:solidFill>
                  <a:srgbClr val="FF0000"/>
                </a:solidFill>
              </a:rPr>
              <a:t>Keys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must be </a:t>
            </a:r>
            <a:r>
              <a:rPr lang="en-US" sz="1800" b="1" dirty="0">
                <a:solidFill>
                  <a:srgbClr val="FF0000"/>
                </a:solidFill>
              </a:rPr>
              <a:t>immutable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/>
              <a:t>(</a:t>
            </a:r>
            <a:r>
              <a:rPr lang="en-US" sz="1800" u="sng" dirty="0"/>
              <a:t>not</a:t>
            </a:r>
            <a:r>
              <a:rPr lang="en-US" sz="1800" dirty="0"/>
              <a:t> a list, set, or </a:t>
            </a:r>
            <a:r>
              <a:rPr lang="en-US" sz="1800" dirty="0" err="1"/>
              <a:t>dict</a:t>
            </a:r>
            <a:r>
              <a:rPr lang="en-US" sz="1800" dirty="0"/>
              <a:t>)</a:t>
            </a:r>
          </a:p>
          <a:p>
            <a:r>
              <a:rPr lang="en-US" sz="2000" dirty="0"/>
              <a:t>Can add </a:t>
            </a:r>
            <a:r>
              <a:rPr lang="en-US" sz="2000" i="1" dirty="0"/>
              <a:t>key → value </a:t>
            </a:r>
            <a:r>
              <a:rPr lang="en-US" sz="2000" dirty="0"/>
              <a:t>mappings to a dictionary</a:t>
            </a:r>
          </a:p>
          <a:p>
            <a:pPr lvl="1"/>
            <a:r>
              <a:rPr lang="en-US" sz="1600" dirty="0"/>
              <a:t>Can also remove (less common)</a:t>
            </a:r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1783 → “Revolutionary”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1848 → “Mexican”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1865 → “Civil”</a:t>
              </a:r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 → 25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 → 36</a:t>
              </a:r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“WWI” 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1918</a:t>
              </a:r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3">
                      <a:lumMod val="75000"/>
                    </a:schemeClr>
                  </a:solidFill>
                </a:rPr>
                <a:t>1917</a:t>
              </a:r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 → 49</a:t>
              </a:r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-7 → 49</a:t>
              </a:r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49 → -7</a:t>
                </a:r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Creating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0529" y="2223534"/>
            <a:ext cx="8343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state_capitals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{"GA" : "Atlanta", "WA": "Olympia" 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phonebook["Alice"] = "206-555-4455"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phonebook["Bob"] = "212-555-2211"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["H"] = 1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["Fe"] = 26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 = 79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“GA” → “Atlanta”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98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“WA” → “Olympia”</a:t>
            </a:r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3349895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6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7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“Alice” → “206-555-4455”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18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“Bob” → “212-555-1212”</a:t>
              </a:r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712408" y="5055324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12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3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14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15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/>
          <p:cNvSpPr txBox="1"/>
          <p:nvPr>
            <p:custDataLst>
              <p:tags r:id="rId9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0"/>
              </a:rPr>
              <a:t>See in python tutor</a:t>
            </a:r>
            <a:endParaRPr lang="en-US" dirty="0"/>
          </a:p>
        </p:txBody>
      </p:sp>
      <p:sp>
        <p:nvSpPr>
          <p:cNvPr id="20" name="Rectangular Callout 23">
            <a:extLst>
              <a:ext uri="{FF2B5EF4-FFF2-40B4-BE49-F238E27FC236}">
                <a16:creationId xmlns:a16="http://schemas.microsoft.com/office/drawing/2014/main" id="{5B389EF3-28CB-4B58-95A9-4B7090F7436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3522425" y="2826666"/>
            <a:ext cx="2099150" cy="501705"/>
          </a:xfrm>
          <a:prstGeom prst="wedgeRectCallout">
            <a:avLst>
              <a:gd name="adj1" fmla="val -67657"/>
              <a:gd name="adj2" fmla="val 288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One way to create an empty dictionary</a:t>
            </a:r>
          </a:p>
        </p:txBody>
      </p:sp>
      <p:sp>
        <p:nvSpPr>
          <p:cNvPr id="21" name="Rectangular Callout 23">
            <a:extLst>
              <a:ext uri="{FF2B5EF4-FFF2-40B4-BE49-F238E27FC236}">
                <a16:creationId xmlns:a16="http://schemas.microsoft.com/office/drawing/2014/main" id="{E34A2E3D-B631-4D8B-B14D-305FE9F001B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522425" y="4237148"/>
            <a:ext cx="2099150" cy="501705"/>
          </a:xfrm>
          <a:prstGeom prst="wedgeRectCallout">
            <a:avLst>
              <a:gd name="adj1" fmla="val -67656"/>
              <a:gd name="adj2" fmla="val 1767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Another way to create an empty dictionary</a:t>
            </a:r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Dictionary syntax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{}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1783: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1848: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1865: "Civil" }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"Civil": [1861, 1865],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"Mexican": [1846, 1848],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"Revolutionary": [1775, 1783]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/>
              <a:t>Syntax just like lists, for accessing and setting: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9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 → “Revolutionary”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 → “Mexican”</a:t>
                </a:r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 → “Civil”</a:t>
                </a:r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9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“Revolutionary” 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“Mexican”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“Civil” 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1783</a:t>
                </a:r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1861</a:t>
                </a:r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1848</a:t>
                </a:r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1846</a:t>
                </a:r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1775</a:t>
                </a:r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1865</a:t>
                </a:r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different ways to create an empty dictionary</a:t>
            </a:r>
          </a:p>
        </p:txBody>
      </p:sp>
      <p:sp>
        <p:nvSpPr>
          <p:cNvPr id="26" name="TextBox 25"/>
          <p:cNvSpPr txBox="1"/>
          <p:nvPr>
            <p:custDataLst>
              <p:tags r:id="rId8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2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Accessing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 (most recent call last):   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"&lt;stdin&gt;", line 1, in &lt;module&gt;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'B’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"Au"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list(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26)]</a:t>
            </a: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6215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Good for iteration (for loops)</a:t>
            </a:r>
          </a:p>
          <a:p>
            <a:endParaRPr lang="en-US" sz="1600" dirty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my_map.keys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my_map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my_map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my_map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my_map.items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10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11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“H” → 1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“Fe” → 26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13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“Au” → 79</a:t>
              </a: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See in python tutor</a:t>
            </a:r>
            <a:endParaRPr lang="en-US" dirty="0"/>
          </a:p>
        </p:txBody>
      </p:sp>
      <p:sp>
        <p:nvSpPr>
          <p:cNvPr id="13" name="Rectangular Callout 12"/>
          <p:cNvSpPr/>
          <p:nvPr>
            <p:custDataLst>
              <p:tags r:id="rId8"/>
            </p:custDataLst>
          </p:nvPr>
        </p:nvSpPr>
        <p:spPr>
          <a:xfrm>
            <a:off x="1485900" y="5943570"/>
            <a:ext cx="2324100" cy="825560"/>
          </a:xfrm>
          <a:prstGeom prst="wedgeRectCallout">
            <a:avLst>
              <a:gd name="adj1" fmla="val -46141"/>
              <a:gd name="adj2" fmla="val -1096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is a </a:t>
            </a:r>
            <a:r>
              <a:rPr lang="en-US" sz="1600" b="1" u="sng" dirty="0">
                <a:solidFill>
                  <a:schemeClr val="tx1"/>
                </a:solidFill>
              </a:rPr>
              <a:t>tuple</a:t>
            </a:r>
            <a:r>
              <a:rPr lang="en-US" sz="1600" dirty="0">
                <a:solidFill>
                  <a:schemeClr val="tx1"/>
                </a:solidFill>
              </a:rPr>
              <a:t>, not a list. 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Note: Uses parentheses</a:t>
            </a:r>
          </a:p>
        </p:txBody>
      </p:sp>
      <p:sp>
        <p:nvSpPr>
          <p:cNvPr id="14" name="Rectangular Callout 12">
            <a:extLst>
              <a:ext uri="{FF2B5EF4-FFF2-40B4-BE49-F238E27FC236}">
                <a16:creationId xmlns:a16="http://schemas.microsoft.com/office/drawing/2014/main" id="{8E919FA4-6F93-4C78-9FBC-B62DF48516F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4646" y="98100"/>
            <a:ext cx="1906553" cy="1020762"/>
          </a:xfrm>
          <a:prstGeom prst="wedgeRectCallout">
            <a:avLst>
              <a:gd name="adj1" fmla="val -4814"/>
              <a:gd name="adj2" fmla="val 743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Showing typing into the </a:t>
            </a:r>
            <a:r>
              <a:rPr lang="en-US" sz="1600" b="1" dirty="0">
                <a:solidFill>
                  <a:schemeClr val="tx1"/>
                </a:solidFill>
              </a:rPr>
              <a:t>python interpreter, </a:t>
            </a:r>
            <a:r>
              <a:rPr lang="en-US" sz="1600" dirty="0">
                <a:solidFill>
                  <a:schemeClr val="tx1"/>
                </a:solidFill>
              </a:rPr>
              <a:t>not a program</a:t>
            </a:r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Iterating through a dictionary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{"H":1, "Fe":26, "Au":79}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atomic_number.keys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Another way to print out all the keys: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all the values: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    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Print out the keys and the values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atomic_number.items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print("name:",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"number:",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6" name="Rectangular Callout 12">
            <a:extLst>
              <a:ext uri="{FF2B5EF4-FFF2-40B4-BE49-F238E27FC236}">
                <a16:creationId xmlns:a16="http://schemas.microsoft.com/office/drawing/2014/main" id="{1B9EB850-7304-4255-B90D-F6A28B86A8B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48400" y="1442218"/>
            <a:ext cx="2743200" cy="2672582"/>
          </a:xfrm>
          <a:prstGeom prst="wedgeRectCallout">
            <a:avLst>
              <a:gd name="adj1" fmla="val -17152"/>
              <a:gd name="adj2" fmla="val -69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Often you do </a:t>
            </a:r>
            <a:r>
              <a:rPr lang="en-US" sz="1600" b="1" dirty="0">
                <a:solidFill>
                  <a:schemeClr val="tx1"/>
                </a:solidFill>
              </a:rPr>
              <a:t>not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need</a:t>
            </a:r>
            <a:r>
              <a:rPr lang="en-US" sz="1600" dirty="0">
                <a:solidFill>
                  <a:schemeClr val="tx1"/>
                </a:solidFill>
              </a:rPr>
              <a:t> to iterate through a dictionary!  If you have a key and you want the value associated with it, just ask for it! E.g.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1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atomic_number</a:t>
            </a:r>
            <a:r>
              <a:rPr lang="en-US" sz="1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["Fe"])</a:t>
            </a:r>
          </a:p>
          <a:p>
            <a:endParaRPr lang="en-US" sz="1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If you need to print or otherwise examine </a:t>
            </a:r>
            <a:r>
              <a:rPr lang="en-US" sz="1600" b="1" u="sng" dirty="0">
                <a:solidFill>
                  <a:schemeClr val="tx1"/>
                </a:solidFill>
                <a:cs typeface="Courier New" panose="02070309020205020404" pitchFamily="49" charset="0"/>
              </a:rPr>
              <a:t>all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of the keys or the values in a dictionary, then iterate.</a:t>
            </a:r>
            <a:endParaRPr lang="en-US" dirty="0">
              <a:solidFill>
                <a:schemeClr val="tx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Modifying a 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"Civil": [1861, 1865] }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us_wars1["WWI"] = [1917, 1918]  </a:t>
            </a:r>
            <a:r>
              <a:rPr lang="en-US" sz="2400" dirty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us_wars1["Civil"]  </a:t>
            </a:r>
            <a:r>
              <a:rPr lang="en-US" sz="2400" dirty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1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2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3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4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5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26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27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28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13" name="TextBox 12"/>
            <p:cNvSpPr txBox="1"/>
            <p:nvPr>
              <p:custDataLst>
                <p:tags r:id="rId29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0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8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9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“Revolutionary” 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10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“Mexican”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1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“Civil” 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2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1783</a:t>
              </a:r>
            </a:p>
          </p:txBody>
        </p:sp>
        <p:sp>
          <p:nvSpPr>
            <p:cNvPr id="21" name="TextBox 20"/>
            <p:cNvSpPr txBox="1"/>
            <p:nvPr>
              <p:custDataLst>
                <p:tags r:id="rId13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1861</a:t>
              </a:r>
            </a:p>
          </p:txBody>
        </p:sp>
        <p:sp>
          <p:nvSpPr>
            <p:cNvPr id="22" name="TextBox 21"/>
            <p:cNvSpPr txBox="1"/>
            <p:nvPr>
              <p:custDataLst>
                <p:tags r:id="rId14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1848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15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1846</a:t>
              </a:r>
            </a:p>
          </p:txBody>
        </p:sp>
        <p:sp>
          <p:nvSpPr>
            <p:cNvPr id="24" name="TextBox 23"/>
            <p:cNvSpPr txBox="1"/>
            <p:nvPr>
              <p:custDataLst>
                <p:tags r:id="rId16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1775</a:t>
              </a:r>
            </a:p>
          </p:txBody>
        </p:sp>
        <p:sp>
          <p:nvSpPr>
            <p:cNvPr id="25" name="TextBox 24"/>
            <p:cNvSpPr txBox="1"/>
            <p:nvPr>
              <p:custDataLst>
                <p:tags r:id="rId17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1865</a:t>
              </a:r>
            </a:p>
          </p:txBody>
        </p:sp>
        <p:sp>
          <p:nvSpPr>
            <p:cNvPr id="26" name="TextBox 25"/>
            <p:cNvSpPr txBox="1"/>
            <p:nvPr>
              <p:custDataLst>
                <p:tags r:id="rId18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“WWI” 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9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1918</a:t>
              </a:r>
            </a:p>
          </p:txBody>
        </p:sp>
        <p:sp>
          <p:nvSpPr>
            <p:cNvPr id="28" name="TextBox 27"/>
            <p:cNvSpPr txBox="1"/>
            <p:nvPr>
              <p:custDataLst>
                <p:tags r:id="rId20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1917</a:t>
              </a:r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add mapping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  <p:sp>
        <p:nvSpPr>
          <p:cNvPr id="31" name="TextBox 30"/>
          <p:cNvSpPr txBox="1"/>
          <p:nvPr>
            <p:custDataLst>
              <p:tags r:id="rId7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2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Dictionary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10095" cy="4756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Given: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squares = {1: 1, 2: 4, 3: 9, 4: 16}</a:t>
            </a:r>
          </a:p>
          <a:p>
            <a:pPr marL="0" indent="0">
              <a:buNone/>
            </a:pPr>
            <a:r>
              <a:rPr lang="en-US" sz="2000" dirty="0"/>
              <a:t>What do these expressions evaluate to?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endParaRPr lang="en-US" sz="2000" dirty="0"/>
          </a:p>
          <a:p>
            <a:r>
              <a:rPr lang="en-US" sz="2400" dirty="0"/>
              <a:t>Write code to convert a </a:t>
            </a:r>
            <a:r>
              <a:rPr lang="en-US" sz="2400" u="sng" dirty="0"/>
              <a:t>list</a:t>
            </a:r>
            <a:r>
              <a:rPr lang="en-US" sz="2400" dirty="0"/>
              <a:t> to a dictionary where each item in the </a:t>
            </a:r>
            <a:r>
              <a:rPr lang="en-US" sz="2400" u="sng" dirty="0"/>
              <a:t>list</a:t>
            </a:r>
            <a:r>
              <a:rPr lang="en-US" sz="2400" dirty="0"/>
              <a:t> will be a key, and whose value is the square of the key:</a:t>
            </a:r>
          </a:p>
          <a:p>
            <a:pPr lvl="1"/>
            <a:r>
              <a:rPr lang="en-US" sz="1800" dirty="0"/>
              <a:t>For example, given [5, 6, 7], produce {5: 25, 6: 36, 7: 49}</a:t>
            </a:r>
          </a:p>
          <a:p>
            <a:r>
              <a:rPr lang="en-US" sz="2400" dirty="0"/>
              <a:t>Write code to reverse the key with the value in a dictionary:</a:t>
            </a:r>
          </a:p>
          <a:p>
            <a:pPr lvl="1"/>
            <a:r>
              <a:rPr lang="en-US" sz="1800" dirty="0"/>
              <a:t>For example, given {5: 25, 6: 36, 7: 49}, produce {25: 5, 36: 6, 49: 7}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5212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7888</TotalTime>
  <Words>1885</Words>
  <Application>Microsoft Office PowerPoint</Application>
  <PresentationFormat>On-screen Show (4:3)</PresentationFormat>
  <Paragraphs>317</Paragraphs>
  <Slides>13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Wingdings</vt:lpstr>
      <vt:lpstr>Office Theme</vt:lpstr>
      <vt:lpstr>Dictionaries</vt:lpstr>
      <vt:lpstr>Keeping track of favorite colors</vt:lpstr>
      <vt:lpstr>Dictionaries store mappings</vt:lpstr>
      <vt:lpstr>Creating a dictionary</vt:lpstr>
      <vt:lpstr>Dictionary syntax in Python</vt:lpstr>
      <vt:lpstr>Accessing a dictionary</vt:lpstr>
      <vt:lpstr>Iterating through a dictionary</vt:lpstr>
      <vt:lpstr>Modifying a dictionary</vt:lpstr>
      <vt:lpstr>Dictionary Exercises</vt:lpstr>
      <vt:lpstr>Dictionary Exercise (Answers)</vt:lpstr>
      <vt:lpstr>Aside: A list is like a dictionary</vt:lpstr>
      <vt:lpstr>Not every type is allowed to be a key in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104</cp:revision>
  <cp:lastPrinted>2020-02-05T23:04:36Z</cp:lastPrinted>
  <dcterms:created xsi:type="dcterms:W3CDTF">2012-11-24T16:40:29Z</dcterms:created>
  <dcterms:modified xsi:type="dcterms:W3CDTF">2022-10-29T00:39:37Z</dcterms:modified>
</cp:coreProperties>
</file>