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0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3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5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3" r:id="rId3"/>
    <p:sldId id="311" r:id="rId4"/>
    <p:sldId id="312" r:id="rId5"/>
    <p:sldId id="284" r:id="rId6"/>
    <p:sldId id="314" r:id="rId7"/>
    <p:sldId id="285" r:id="rId8"/>
    <p:sldId id="315" r:id="rId9"/>
    <p:sldId id="316" r:id="rId10"/>
    <p:sldId id="329" r:id="rId11"/>
    <p:sldId id="328" r:id="rId12"/>
    <p:sldId id="290" r:id="rId13"/>
    <p:sldId id="318" r:id="rId14"/>
    <p:sldId id="299" r:id="rId15"/>
    <p:sldId id="289" r:id="rId16"/>
    <p:sldId id="319" r:id="rId17"/>
    <p:sldId id="326" r:id="rId18"/>
    <p:sldId id="296" r:id="rId19"/>
    <p:sldId id="320" r:id="rId20"/>
    <p:sldId id="322" r:id="rId21"/>
    <p:sldId id="298" r:id="rId22"/>
    <p:sldId id="321" r:id="rId23"/>
    <p:sldId id="327" r:id="rId24"/>
    <p:sldId id="305" r:id="rId25"/>
    <p:sldId id="300" r:id="rId26"/>
    <p:sldId id="309" r:id="rId27"/>
    <p:sldId id="301" r:id="rId28"/>
    <p:sldId id="308" r:id="rId29"/>
    <p:sldId id="306" r:id="rId30"/>
    <p:sldId id="307" r:id="rId31"/>
    <p:sldId id="317" r:id="rId32"/>
    <p:sldId id="323" r:id="rId33"/>
    <p:sldId id="324" r:id="rId34"/>
    <p:sldId id="330" r:id="rId35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2569" autoAdjust="0"/>
  </p:normalViewPr>
  <p:slideViewPr>
    <p:cSldViewPr>
      <p:cViewPr varScale="1">
        <p:scale>
          <a:sx n="55" d="100"/>
          <a:sy n="55" d="100"/>
        </p:scale>
        <p:origin x="1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2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if people remember what</a:t>
            </a:r>
            <a:r>
              <a:rPr lang="en-US" baseline="0" dirty="0"/>
              <a:t> the </a:t>
            </a:r>
            <a:r>
              <a:rPr lang="en-US" dirty="0" err="1"/>
              <a:t>docstring</a:t>
            </a:r>
            <a:r>
              <a:rPr lang="en-US" baseline="0" dirty="0"/>
              <a:t> is called</a:t>
            </a:r>
          </a:p>
          <a:p>
            <a:endParaRPr lang="en-US" baseline="0" dirty="0"/>
          </a:p>
          <a:p>
            <a:r>
              <a:rPr lang="en-US" baseline="0" dirty="0"/>
              <a:t>Discuss how once a return is reached, the function is done and control returns to the location where it was called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9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if you leave them ALL out, you DO need to include one ":"</a:t>
            </a:r>
          </a:p>
          <a:p>
            <a:endParaRPr lang="en-US" dirty="0"/>
          </a:p>
          <a:p>
            <a:r>
              <a:rPr lang="en-US" dirty="0"/>
              <a:t>i.e.</a:t>
            </a:r>
            <a:r>
              <a:rPr lang="en-US" baseline="0" dirty="0"/>
              <a:t> </a:t>
            </a:r>
            <a:r>
              <a:rPr lang="en-US" baseline="0" dirty="0" err="1"/>
              <a:t>mylist</a:t>
            </a:r>
            <a:r>
              <a:rPr lang="en-US" baseline="0" dirty="0"/>
              <a:t>[:]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03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 on</a:t>
            </a:r>
            <a:r>
              <a:rPr lang="en-US" baseline="0" dirty="0"/>
              <a:t>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3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8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&amp; LAST WORK - MIDDLE 2 ARE ERRORS</a:t>
            </a:r>
          </a:p>
          <a:p>
            <a:endParaRPr lang="en-US" dirty="0"/>
          </a:p>
          <a:p>
            <a:r>
              <a:rPr lang="en-US" dirty="0"/>
              <a:t>&gt;&gt;&gt; ["four", "score", "and", "seven", "years"][2]</a:t>
            </a:r>
          </a:p>
          <a:p>
            <a:r>
              <a:rPr lang="en-US" dirty="0"/>
              <a:t>'and'</a:t>
            </a:r>
          </a:p>
          <a:p>
            <a:r>
              <a:rPr lang="en-US" dirty="0"/>
              <a:t>&gt;&gt;&gt; ["four", "score", "and", "seven", "years"][0,2,3]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"&lt;pyshell#81&gt;", line 1, in &lt;module&gt;</a:t>
            </a:r>
          </a:p>
          <a:p>
            <a:r>
              <a:rPr lang="en-US" dirty="0"/>
              <a:t>    ["four", "score", "and", "seven", "years"][0,2,3]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tuple</a:t>
            </a:r>
          </a:p>
          <a:p>
            <a:r>
              <a:rPr lang="en-US" dirty="0"/>
              <a:t>&gt;&gt;&gt; ["four", "score", "and", "seven", "years"][[0,2,3]]</a:t>
            </a:r>
          </a:p>
          <a:p>
            <a:r>
              <a:rPr lang="en-US" dirty="0" err="1"/>
              <a:t>Traceback</a:t>
            </a:r>
            <a:r>
              <a:rPr lang="en-US" dirty="0"/>
              <a:t> (most recent call last):</a:t>
            </a:r>
          </a:p>
          <a:p>
            <a:r>
              <a:rPr lang="en-US" dirty="0"/>
              <a:t>  File "&lt;pyshell#82&gt;", line 1, in &lt;module&gt;</a:t>
            </a:r>
          </a:p>
          <a:p>
            <a:r>
              <a:rPr lang="en-US" dirty="0"/>
              <a:t>    ["four", "score", "and", "seven", "years"][[0,2,3]]</a:t>
            </a:r>
          </a:p>
          <a:p>
            <a:r>
              <a:rPr lang="en-US" dirty="0" err="1"/>
              <a:t>TypeError</a:t>
            </a:r>
            <a:r>
              <a:rPr lang="en-US" dirty="0"/>
              <a:t>: list indices must be integers, not list</a:t>
            </a:r>
          </a:p>
          <a:p>
            <a:r>
              <a:rPr lang="en-US" dirty="0"/>
              <a:t>&gt;&gt;&gt; [0,2,3][1]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&gt;&gt;&gt; ["four", "score", "and", "seven", "years"][[0,2,3][1]]</a:t>
            </a:r>
          </a:p>
          <a:p>
            <a:r>
              <a:rPr lang="en-US" dirty="0"/>
              <a:t>'and'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1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</a:t>
            </a:r>
          </a:p>
          <a:p>
            <a:r>
              <a:rPr lang="en-US" dirty="0"/>
              <a:t>- text at bottom re indexing</a:t>
            </a:r>
          </a:p>
          <a:p>
            <a:r>
              <a:rPr lang="en-US" dirty="0"/>
              <a:t>- followed by demo of numbered cells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a = [ 3, 1, 2*2, 1, 10/2, 10-1 ]</a:t>
            </a:r>
          </a:p>
          <a:p>
            <a:endParaRPr lang="pt-BR" dirty="0"/>
          </a:p>
          <a:p>
            <a:r>
              <a:rPr lang="pt-BR" dirty="0"/>
              <a:t>&gt;&gt;&gt; a</a:t>
            </a:r>
          </a:p>
          <a:p>
            <a:r>
              <a:rPr lang="pt-BR" dirty="0"/>
              <a:t>[3, 1, 4, 1, 5, 9] &lt;-- </a:t>
            </a:r>
            <a:r>
              <a:rPr lang="pt-BR" dirty="0" err="1"/>
              <a:t>animation</a:t>
            </a:r>
            <a:endParaRPr lang="pt-BR" dirty="0"/>
          </a:p>
          <a:p>
            <a:endParaRPr lang="pt-BR" dirty="0"/>
          </a:p>
          <a:p>
            <a:r>
              <a:rPr lang="pt-BR" dirty="0"/>
              <a:t>&gt;&gt;&gt; b = [ 5, 3, 'hi' ]</a:t>
            </a:r>
          </a:p>
          <a:p>
            <a:endParaRPr lang="pt-BR" dirty="0"/>
          </a:p>
          <a:p>
            <a:r>
              <a:rPr lang="pt-BR" dirty="0"/>
              <a:t>&gt;&gt;&gt; b</a:t>
            </a:r>
          </a:p>
          <a:p>
            <a:r>
              <a:rPr lang="pt-BR" dirty="0"/>
              <a:t>[5, 3, 'hi']</a:t>
            </a:r>
          </a:p>
          <a:p>
            <a:endParaRPr lang="pt-BR" dirty="0"/>
          </a:p>
          <a:p>
            <a:r>
              <a:rPr lang="en-US" dirty="0"/>
              <a:t>&gt;&gt;&gt; c = [4, 'a', a]</a:t>
            </a:r>
          </a:p>
          <a:p>
            <a:r>
              <a:rPr lang="en-US" dirty="0"/>
              <a:t>&gt;&gt;&gt; c</a:t>
            </a:r>
          </a:p>
          <a:p>
            <a:r>
              <a:rPr lang="en-US" dirty="0"/>
              <a:t>[4, 'a', [3, 1, 4, 1, 5, 9]]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https://tinyurl.com/2vas3wvj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https://tinyurl.com/y2xde6en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1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have to memorize these.  I’m just listing them to familiarize</a:t>
            </a:r>
            <a:r>
              <a:rPr lang="en-US" baseline="0" dirty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https://tinyurl.com/3fubybbu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animation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4" Type="http://schemas.openxmlformats.org/officeDocument/2006/relationships/hyperlink" Target="https://tinyurl.com/2vas3wvj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4" Type="http://schemas.openxmlformats.org/officeDocument/2006/relationships/hyperlink" Target="https://tinyurl.com/y2xde6en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hyperlink" Target="https://tinyurl.com/y6oh9qk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10" Type="http://schemas.openxmlformats.org/officeDocument/2006/relationships/tags" Target="../tags/tag87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3bdKA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Relationship Id="rId4" Type="http://schemas.openxmlformats.org/officeDocument/2006/relationships/hyperlink" Target="https://tinyurl.com/3fubybb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o8fxq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z2ktkhf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hyperlink" Target="https://tinyurl.com/5dme2sk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s://tinyurl.com/yykqzgwn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hyperlink" Target="https://tinyurl.com/yy2d43k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c5pn9f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hyperlink" Target="https://tinyurl.com/2hpynxtu" TargetMode="Externa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6a34bpd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2cvczn6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hyperlink" Target="https://tinyurl.com/y2cvczn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hyperlink" Target="https://tinyurl.com/y5sg98eo" TargetMode="Externa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hyperlink" Target="https://tinyurl.com/thb52x" TargetMode="Externa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hyperlink" Target="https://tinyurl.com/yylq9e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  <a:b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4000" dirty="0">
                <a:solidFill>
                  <a:srgbClr val="00B050"/>
                </a:solidFill>
              </a:rPr>
              <a:t>What is printed by:   </a:t>
            </a:r>
            <a:r>
              <a:rPr lang="en-US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print(a[1:3])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4,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2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What python code will print: 9 4 7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pt-BR" sz="4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[2, 7, 3, 9, 4]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print(a[4], a[5],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a[-1], a[1])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print(a[4:6], a[2])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print(a[9], a[4], a[7])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print(a[3], a[5], a[1])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096000" y="593939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4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Find/lookup in a list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>
                <a:cs typeface="Courier New" pitchFamily="49" charset="0"/>
              </a:rPr>
              <a:t>Returns True 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cs typeface="Courier New" pitchFamily="49" charset="0"/>
              </a:rPr>
              <a:t> is found in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my_list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my_list.index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2"/>
            <a:r>
              <a:rPr lang="en-US" sz="2600" dirty="0"/>
              <a:t>Return the integer index in the list of the </a:t>
            </a:r>
            <a:br>
              <a:rPr lang="en-US" sz="2600" dirty="0"/>
            </a:br>
            <a:r>
              <a:rPr lang="en-US" sz="2600" i="1" dirty="0"/>
              <a:t>first item </a:t>
            </a:r>
            <a:r>
              <a:rPr lang="en-US" sz="2600" dirty="0"/>
              <a:t>whose value 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.  </a:t>
            </a:r>
          </a:p>
          <a:p>
            <a:pPr lvl="2"/>
            <a:r>
              <a:rPr lang="en-US" sz="2600" dirty="0"/>
              <a:t>It is an error if there is no such item.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my_list.count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Querying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print(5 in a)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print(16 in a)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a.index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 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a.count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(16)) 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Insertion</a:t>
            </a:r>
          </a:p>
          <a:p>
            <a:r>
              <a:rPr lang="en-US" sz="2400" dirty="0"/>
              <a:t>Removal</a:t>
            </a:r>
          </a:p>
          <a:p>
            <a:r>
              <a:rPr lang="en-US" sz="2400" dirty="0"/>
              <a:t>Replacement</a:t>
            </a:r>
          </a:p>
          <a:p>
            <a:r>
              <a:rPr lang="en-US" sz="2400" dirty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Adds item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at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dirty="0"/>
              <a:t> by appending all the items in the argument list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600" dirty="0"/>
              <a:t> to the end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item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dirty="0"/>
              <a:t> </a:t>
            </a:r>
            <a:r>
              <a:rPr lang="en-US" sz="2600" i="1" u="sng" dirty="0"/>
              <a:t>before</a:t>
            </a:r>
            <a:r>
              <a:rPr lang="en-US" sz="2600" dirty="0"/>
              <a:t> position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/>
              <a:t>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							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397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756918" y="1474123"/>
            <a:ext cx="1815050" cy="369332"/>
            <a:chOff x="6084039" y="2633365"/>
            <a:chExt cx="1815050" cy="369332"/>
          </a:xfrm>
        </p:grpSpPr>
        <p:sp>
          <p:nvSpPr>
            <p:cNvPr id="8" name="TextBox 7"/>
            <p:cNvSpPr txBox="1"/>
            <p:nvPr>
              <p:custDataLst>
                <p:tags r:id="rId5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8519" y="1126758"/>
            <a:ext cx="1810116" cy="394018"/>
            <a:chOff x="6085640" y="2286000"/>
            <a:chExt cx="1810116" cy="394018"/>
          </a:xfrm>
        </p:grpSpPr>
        <p:sp>
          <p:nvSpPr>
            <p:cNvPr id="15" name="TextBox 14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Insertion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([6, 7, 8])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(3, 3.5)	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6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is printed by:  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3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3, 5]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[4, 6])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[4, 6]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 list index out of range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0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my_list.remove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lvl="1"/>
            <a:r>
              <a:rPr lang="en-US" sz="2600" dirty="0"/>
              <a:t>Remove the first item from the list whose value is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/>
          </a:p>
          <a:p>
            <a:pPr lvl="1"/>
            <a:r>
              <a:rPr lang="en-US" sz="2600" dirty="0"/>
              <a:t>It is an error if there is no such item</a:t>
            </a:r>
          </a:p>
          <a:p>
            <a:pPr lvl="1"/>
            <a:r>
              <a:rPr lang="en-US" sz="2600" dirty="0"/>
              <a:t>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item at the given position in the list, </a:t>
            </a:r>
            <a:r>
              <a:rPr lang="en-US" sz="2600" u="sng" dirty="0"/>
              <a:t>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Notation from the Python Library Reference: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The square brackets around the parameter,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“[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]”</a:t>
            </a:r>
            <a:r>
              <a:rPr lang="en-US" sz="1600" dirty="0">
                <a:solidFill>
                  <a:schemeClr val="tx1"/>
                </a:solidFill>
              </a:rPr>
              <a:t>, means the argument is </a:t>
            </a:r>
            <a:r>
              <a:rPr lang="en-US" sz="1600" i="1" dirty="0">
                <a:solidFill>
                  <a:srgbClr val="FF0000"/>
                </a:solidFill>
              </a:rPr>
              <a:t>optional</a:t>
            </a:r>
            <a:r>
              <a:rPr lang="en-US" sz="1600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 does </a:t>
            </a:r>
            <a:r>
              <a:rPr lang="en-US" sz="1600" i="1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mean you should type square brackets at that 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List Removal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24464" y="6172200"/>
            <a:ext cx="4012765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returns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new_value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new_sublist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/>
              <a:t>Replaces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[end – 1] </a:t>
            </a:r>
            <a:r>
              <a:rPr lang="en-US" sz="2400" dirty="0"/>
              <a:t>with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new_sublist</a:t>
            </a:r>
            <a:endParaRPr lang="en-US" sz="2400" dirty="0"/>
          </a:p>
          <a:p>
            <a:pPr lvl="1"/>
            <a:r>
              <a:rPr lang="en-US" sz="2400" dirty="0"/>
              <a:t>Can change the length of the list</a:t>
            </a:r>
          </a:p>
          <a:p>
            <a:pPr marL="57150" indent="0">
              <a:buNone/>
            </a:pPr>
            <a:r>
              <a:rPr lang="en-US" sz="3000" dirty="0"/>
              <a:t>Examples: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 = [] </a:t>
            </a:r>
          </a:p>
          <a:p>
            <a:pPr lvl="1"/>
            <a:r>
              <a:rPr lang="en-US" sz="2400" dirty="0"/>
              <a:t>removes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[start]…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[end – 1] </a:t>
            </a:r>
            <a:endParaRPr lang="en-US" sz="2400" dirty="0"/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):] = L </a:t>
            </a:r>
          </a:p>
          <a:p>
            <a:pPr lvl="1"/>
            <a:r>
              <a:rPr lang="en-US" sz="2400" dirty="0"/>
              <a:t>is equivalent to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already know about Lists?</a:t>
            </a:r>
          </a:p>
          <a:p>
            <a:r>
              <a:rPr lang="en-US" dirty="0"/>
              <a:t>List Operations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4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Removal &amp; Replacement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[1, 2, 3, 4, 5, 6, 7]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= 'blue'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[1:3] = [10, 11, 12]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8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Rearrangement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“in place” means by </a:t>
            </a:r>
            <a:r>
              <a:rPr lang="en-US" sz="2600" i="1" dirty="0"/>
              <a:t>modifying the original list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not 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</a:t>
            </a:r>
            <a:r>
              <a:rPr lang="en-US" sz="2600" b="1" dirty="0"/>
              <a:t>in place</a:t>
            </a:r>
            <a:r>
              <a:rPr lang="en-US" sz="2600" dirty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5703934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reverse</a:t>
            </a:r>
            <a:r>
              <a:rPr lang="en-US" sz="2400" dirty="0"/>
              <a:t>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78"/>
            <a:ext cx="8229600" cy="1143000"/>
          </a:xfrm>
        </p:spPr>
        <p:txBody>
          <a:bodyPr/>
          <a:lstStyle/>
          <a:p>
            <a:r>
              <a:rPr lang="en-US" dirty="0"/>
              <a:t>List Modification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4075"/>
            <a:ext cx="8229600" cy="5502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[10, 12, 23, 54, 15]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lst.extend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([8, 9, 3])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(2, 2.75)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[1:5] = [20, 21, 22]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 = [4, 6, 8, 2, 0]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lst2.sort()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lst2.reverse()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lst3 = lst2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lst4 = lst2[:]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lst2[-1]= 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57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What will convert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dirty="0">
                <a:solidFill>
                  <a:srgbClr val="00B050"/>
                </a:solidFill>
              </a:rPr>
              <a:t> into </a:t>
            </a:r>
            <a:r>
              <a:rPr lang="en-US" sz="3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  <a:r>
              <a:rPr lang="en-US" sz="3600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[1, 3, 5]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(1, 2) </a:t>
            </a:r>
            <a:b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a.insert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(2, 4)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a[1:2] = [2, 3, 4]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a.extend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4])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a[1] = 2 </a:t>
            </a:r>
            <a:b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a[3] = 4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2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686800" cy="5578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 occurrence 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of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Return None if value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does not appear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/>
              <a:t>Examples: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["four", "score", "and", "seven", "years", "ago"]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"and")) # Should return 2</a:t>
            </a:r>
            <a:br>
              <a:rPr lang="en-US" sz="2600" dirty="0"/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"years")) # Should return 4</a:t>
            </a:r>
          </a:p>
          <a:p>
            <a:pPr marL="0" indent="0">
              <a:buNone/>
            </a:pPr>
            <a:r>
              <a:rPr lang="en-US" sz="2600" dirty="0"/>
              <a:t>Fact: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x)] == 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occurrence of value in the list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None if value does not appear</a:t>
            </a:r>
            <a:b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list lookup (Answer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my_index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position of the first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occurrence of value in the list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None if value does not appear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2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for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range(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value: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5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25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None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Units (Answer)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cent / 5.0 * 9 + 32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c_temps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f_temps.append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on List 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/>
              <a:t> evaluates to a </a:t>
            </a:r>
            <a:r>
              <a:rPr lang="en-US" dirty="0" err="1">
                <a:solidFill>
                  <a:srgbClr val="FF0000"/>
                </a:solidFill>
              </a:rPr>
              <a:t>sublist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 original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/>
              <a:t> evaluates to an </a:t>
            </a:r>
            <a:r>
              <a:rPr lang="en-US" dirty="0">
                <a:solidFill>
                  <a:srgbClr val="FF0000"/>
                </a:solidFill>
              </a:rPr>
              <a:t>element</a:t>
            </a:r>
            <a:r>
              <a:rPr lang="en-US" dirty="0"/>
              <a:t> of the original list</a:t>
            </a:r>
          </a:p>
          <a:p>
            <a:r>
              <a:rPr lang="en-US" dirty="0"/>
              <a:t>Arguments are like those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/>
              <a:t> function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start index is inclusive, end index is exclusive</a:t>
            </a:r>
          </a:p>
          <a:p>
            <a:pPr lvl="1"/>
            <a:r>
              <a:rPr lang="en-US" i="1" dirty="0"/>
              <a:t>All</a:t>
            </a:r>
            <a:r>
              <a:rPr lang="en-US" dirty="0"/>
              <a:t> 3 indices are </a:t>
            </a:r>
            <a:r>
              <a:rPr lang="en-US" i="1" dirty="0"/>
              <a:t>optional</a:t>
            </a:r>
          </a:p>
          <a:p>
            <a:r>
              <a:rPr lang="en-US" dirty="0"/>
              <a:t>Can assign to a slice: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Loop Examples: Where’s the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there!”)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"happy"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print(char)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30480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sequence is a string, NOT a list</a:t>
            </a:r>
          </a:p>
        </p:txBody>
      </p:sp>
      <p:sp>
        <p:nvSpPr>
          <p:cNvPr id="18" name="Rectangular Callout 17"/>
          <p:cNvSpPr/>
          <p:nvPr>
            <p:custDataLst>
              <p:tags r:id="rId5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1426475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Answer: List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['e0', 'e1', 'e2', 'e3', 'e4', 'e5', 'e6']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[2:]		</a:t>
            </a:r>
            <a:r>
              <a:rPr lang="fr-FR" dirty="0" err="1"/>
              <a:t>From</a:t>
            </a:r>
            <a:r>
              <a:rPr lang="fr-FR" dirty="0"/>
              <a:t> e2 to the end of the </a:t>
            </a:r>
            <a:r>
              <a:rPr lang="fr-FR" dirty="0" err="1"/>
              <a:t>list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		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up to (but not </a:t>
            </a:r>
            <a:r>
              <a:rPr lang="fr-FR" dirty="0" err="1"/>
              <a:t>including</a:t>
            </a:r>
            <a:r>
              <a:rPr lang="fr-FR" dirty="0"/>
              <a:t>) e5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[-1]		</a:t>
            </a:r>
            <a:r>
              <a:rPr lang="fr-FR" dirty="0"/>
              <a:t>Last </a:t>
            </a:r>
            <a:r>
              <a:rPr lang="fr-FR" dirty="0" err="1"/>
              <a:t>element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	</a:t>
            </a:r>
            <a:r>
              <a:rPr lang="fr-FR" dirty="0"/>
              <a:t>Last four </a:t>
            </a:r>
            <a:r>
              <a:rPr lang="fr-FR" dirty="0" err="1"/>
              <a:t>elements</a:t>
            </a:r>
            <a:endParaRPr lang="fr-FR" dirty="0"/>
          </a:p>
          <a:p>
            <a:pPr marL="0" indent="0">
              <a:buNone/>
            </a:pP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[:-3]	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last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elements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		</a:t>
            </a:r>
            <a:r>
              <a:rPr lang="en-US" dirty="0"/>
              <a:t>Get a copy of the whole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[::-1]	</a:t>
            </a:r>
            <a:r>
              <a:rPr lang="en-US" dirty="0"/>
              <a:t>Reverse the 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Index expression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evaluate a list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are two new forms of expression: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[a, b, c, d]</a:t>
            </a:r>
            <a:r>
              <a:rPr lang="en-US" b="1" dirty="0"/>
              <a:t>	</a:t>
            </a:r>
            <a:r>
              <a:rPr lang="en-US" dirty="0"/>
              <a:t>	list </a:t>
            </a:r>
            <a:r>
              <a:rPr lang="en-US" dirty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each element to a value, from left to right</a:t>
            </a:r>
          </a:p>
          <a:p>
            <a:pPr lvl="2"/>
            <a:r>
              <a:rPr lang="en-US" dirty="0"/>
              <a:t>make a list of the values</a:t>
            </a:r>
          </a:p>
          <a:p>
            <a:pPr lvl="1"/>
            <a:r>
              <a:rPr lang="en-US" dirty="0"/>
              <a:t>The elements can be arbitrary values, including lists: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["a", 3,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fahr_to_cent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(-40), [3 + 4, 5 * 6]]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a[b]</a:t>
            </a:r>
            <a:r>
              <a:rPr lang="en-US" dirty="0"/>
              <a:t> 		list </a:t>
            </a:r>
            <a:r>
              <a:rPr lang="en-US" dirty="0">
                <a:solidFill>
                  <a:srgbClr val="FF0000"/>
                </a:solidFill>
              </a:rPr>
              <a:t>indexing</a:t>
            </a:r>
            <a:r>
              <a:rPr lang="en-US" dirty="0"/>
              <a:t> or dereferencing</a:t>
            </a:r>
          </a:p>
          <a:p>
            <a:pPr lvl="1"/>
            <a:r>
              <a:rPr lang="en-US" dirty="0"/>
              <a:t>To evaluate:</a:t>
            </a:r>
          </a:p>
          <a:p>
            <a:pPr lvl="2"/>
            <a:r>
              <a:rPr lang="en-US" dirty="0"/>
              <a:t>evaluate the </a:t>
            </a:r>
            <a:r>
              <a:rPr lang="en-US" b="1" dirty="0"/>
              <a:t>list expression </a:t>
            </a:r>
            <a:r>
              <a:rPr lang="en-US" dirty="0"/>
              <a:t>to a value</a:t>
            </a:r>
          </a:p>
          <a:p>
            <a:pPr lvl="2"/>
            <a:r>
              <a:rPr lang="en-US" dirty="0"/>
              <a:t>evaluate the </a:t>
            </a:r>
            <a:r>
              <a:rPr lang="en-US" b="1" dirty="0"/>
              <a:t>index expression </a:t>
            </a:r>
            <a:r>
              <a:rPr lang="en-US" dirty="0"/>
              <a:t>to a value</a:t>
            </a:r>
          </a:p>
          <a:p>
            <a:pPr lvl="2"/>
            <a:r>
              <a:rPr lang="en-US" dirty="0"/>
              <a:t>if the list value is not a list, execution terminates with an error</a:t>
            </a:r>
          </a:p>
          <a:p>
            <a:pPr lvl="2"/>
            <a:r>
              <a:rPr lang="en-US" dirty="0"/>
              <a:t>if the element is not in range (not a valid index), execution terminates with an error</a:t>
            </a:r>
          </a:p>
          <a:p>
            <a:pPr lvl="2"/>
            <a:r>
              <a:rPr lang="en-US" dirty="0"/>
              <a:t>the value is the given element of the list value (counting from </a:t>
            </a:r>
            <a:r>
              <a:rPr lang="en-US" dirty="0">
                <a:solidFill>
                  <a:srgbClr val="FF0000"/>
                </a:solidFill>
              </a:rPr>
              <a:t>zero</a:t>
            </a:r>
            <a:r>
              <a:rPr lang="en-US" dirty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List expression</a:t>
            </a: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971800" y="198525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4478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3124200" y="2137650"/>
            <a:ext cx="4038599" cy="376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Same tokens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” with two </a:t>
            </a:r>
            <a:r>
              <a:rPr lang="en-US" i="1" dirty="0">
                <a:solidFill>
                  <a:srgbClr val="FF0000"/>
                </a:solidFill>
              </a:rPr>
              <a:t>distinct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600200" y="3124200"/>
            <a:ext cx="5562599" cy="13379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2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</a:t>
            </a:r>
            <a:r>
              <a:rPr lang="en-US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does this mean (or is it an error)?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"years"][[0,2,3]]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"years"][[0,2,3][1]]</a:t>
            </a:r>
          </a:p>
          <a:p>
            <a:pPr marL="0" lvl="0" indent="0"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89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1063228"/>
            <a:ext cx="4171950" cy="4766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Original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	2	3</a:t>
            </a:r>
          </a:p>
          <a:p>
            <a:pPr marL="0" indent="0">
              <a:buNone/>
            </a:pPr>
            <a:r>
              <a:rPr lang="en-US" dirty="0"/>
              <a:t>4	5	6</a:t>
            </a:r>
          </a:p>
          <a:p>
            <a:pPr marL="0" indent="0">
              <a:buNone/>
            </a:pPr>
            <a:r>
              <a:rPr lang="en-US" dirty="0"/>
              <a:t>7	8	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Blurred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	2	1</a:t>
            </a:r>
          </a:p>
          <a:p>
            <a:pPr marL="0" indent="0">
              <a:buNone/>
            </a:pPr>
            <a:r>
              <a:rPr lang="en-US" dirty="0"/>
              <a:t>3	5	3</a:t>
            </a:r>
          </a:p>
          <a:p>
            <a:pPr marL="0" indent="0">
              <a:buNone/>
            </a:pPr>
            <a:r>
              <a:rPr lang="en-US" dirty="0"/>
              <a:t>2	4	3</a:t>
            </a:r>
          </a:p>
          <a:p>
            <a:pPr marL="385763" indent="-385763">
              <a:buAutoNum type="arabicPlain" startAt="4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>
                <a:cs typeface="Courier New" pitchFamily="49" charset="0"/>
              </a:rPr>
              <a:t> cycles through [1,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the 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[0, 1, 2, 3, 4]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580772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list is an ordered sequence of values</a:t>
            </a:r>
          </a:p>
          <a:p>
            <a:pPr lvl="1"/>
            <a:r>
              <a:rPr lang="en-US" dirty="0"/>
              <a:t>A list of integers: </a:t>
            </a:r>
          </a:p>
          <a:p>
            <a:pPr marL="457200" lvl="1" indent="0"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[3, 1, 4, 4, 5, 9]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 list of strings: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["Four", "score", "and", "seven", "years"]</a:t>
            </a:r>
          </a:p>
          <a:p>
            <a:endParaRPr lang="en-US" dirty="0"/>
          </a:p>
          <a:p>
            <a:endParaRPr lang="en-US" sz="3900" dirty="0"/>
          </a:p>
          <a:p>
            <a:r>
              <a:rPr lang="en-US" dirty="0"/>
              <a:t>Each value has an </a:t>
            </a:r>
            <a:r>
              <a:rPr lang="en-US" dirty="0">
                <a:solidFill>
                  <a:srgbClr val="FF0000"/>
                </a:solidFill>
              </a:rPr>
              <a:t>index</a:t>
            </a:r>
          </a:p>
          <a:p>
            <a:pPr lvl="1"/>
            <a:r>
              <a:rPr lang="en-US" dirty="0"/>
              <a:t>Indexing is zero-based (counting starts with zero)</a:t>
            </a:r>
          </a:p>
          <a:p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([3, 1, 4, 4, 5, 9]) </a:t>
            </a:r>
            <a:r>
              <a:rPr lang="en-US" sz="2800" dirty="0"/>
              <a:t>returns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49087" y="4430471"/>
            <a:ext cx="4183582" cy="369332"/>
            <a:chOff x="3950500" y="2696542"/>
            <a:chExt cx="4183582" cy="369332"/>
          </a:xfrm>
        </p:grpSpPr>
        <p:sp>
          <p:nvSpPr>
            <p:cNvPr id="11" name="TextBox 10"/>
            <p:cNvSpPr txBox="1"/>
            <p:nvPr>
              <p:custDataLst>
                <p:tags r:id="rId10"/>
              </p:custDataLst>
            </p:nvPr>
          </p:nvSpPr>
          <p:spPr>
            <a:xfrm>
              <a:off x="3950500" y="2696542"/>
              <a:ext cx="81374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“Four”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4764249" y="2696542"/>
              <a:ext cx="8685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“score”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5632756" y="2696542"/>
              <a:ext cx="7224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“and”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6355198" y="2696542"/>
              <a:ext cx="91172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“seven”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7266922" y="2696542"/>
              <a:ext cx="86716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“years”</a:t>
              </a: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084039" y="2633365"/>
            <a:ext cx="1815050" cy="369332"/>
            <a:chOff x="6084039" y="2633365"/>
            <a:chExt cx="1815050" cy="369332"/>
          </a:xfrm>
        </p:grpSpPr>
        <p:sp>
          <p:nvSpPr>
            <p:cNvPr id="4" name="TextBox 3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" name="TextBox 4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5640" y="2286000"/>
            <a:ext cx="1810116" cy="394018"/>
            <a:chOff x="6085640" y="2286000"/>
            <a:chExt cx="1810116" cy="394018"/>
          </a:xfrm>
        </p:grpSpPr>
        <p:sp>
          <p:nvSpPr>
            <p:cNvPr id="12" name="TextBox 11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21157" y="4061139"/>
            <a:ext cx="3606864" cy="371436"/>
            <a:chOff x="4421157" y="4583668"/>
            <a:chExt cx="3606864" cy="371436"/>
          </a:xfrm>
        </p:grpSpPr>
        <p:sp>
          <p:nvSpPr>
            <p:cNvPr id="24" name="TextBox 23"/>
            <p:cNvSpPr txBox="1"/>
            <p:nvPr/>
          </p:nvSpPr>
          <p:spPr>
            <a:xfrm>
              <a:off x="4421157" y="45857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4557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32920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8643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26335" y="45836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operations should a list support efficiently and conveniently?</a:t>
            </a:r>
          </a:p>
          <a:p>
            <a:pPr lvl="1"/>
            <a:r>
              <a:rPr lang="en-US" dirty="0"/>
              <a:t>Creation</a:t>
            </a:r>
          </a:p>
          <a:p>
            <a:pPr lvl="1"/>
            <a:r>
              <a:rPr lang="en-US" dirty="0"/>
              <a:t>Querying</a:t>
            </a:r>
          </a:p>
          <a:p>
            <a:pPr lvl="1"/>
            <a:r>
              <a:rPr lang="en-US" dirty="0"/>
              <a:t>Modification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5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 [3, 1, 2 * 2, 1, 10 / 2, 10 - 1]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 = [5, 3, 'hi']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 = [4, 'a', a]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 = [[1, 2], [3, 4], [5, 6]]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 = [ </a:t>
            </a:r>
            <a:r>
              <a:rPr lang="en-US" sz="2800" b="1">
                <a:latin typeface="Courier New" pitchFamily="49" charset="0"/>
                <a:cs typeface="Courier New" pitchFamily="49" charset="0"/>
              </a:rPr>
              <a:t>]   #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An empty list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List Querying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Expressions that return parts of lists:</a:t>
            </a:r>
            <a:br>
              <a:rPr lang="en-US" dirty="0"/>
            </a:br>
            <a:endParaRPr lang="en-US" dirty="0"/>
          </a:p>
          <a:p>
            <a:r>
              <a:rPr lang="en-US" dirty="0"/>
              <a:t>Single element:  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The single element stored at that location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Sublist</a:t>
            </a:r>
            <a:r>
              <a:rPr lang="en-US" dirty="0"/>
              <a:t> (“slicing”): 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sublist</a:t>
            </a:r>
            <a:r>
              <a:rPr lang="en-US" dirty="0"/>
              <a:t> that starts at </a:t>
            </a:r>
            <a:br>
              <a:rPr lang="en-US" dirty="0"/>
            </a:br>
            <a:r>
              <a:rPr lang="en-US" dirty="0"/>
              <a:t>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and ends at index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– 1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is omitted: defaults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 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/>
              <a:t> is omitted: defaults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[:] </a:t>
            </a:r>
            <a:r>
              <a:rPr lang="en-US" dirty="0"/>
              <a:t>evaluates to the whole list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[0:len(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</a:t>
            </a:r>
            <a:r>
              <a:rPr lang="en-US" dirty="0"/>
              <a:t>also does</a:t>
            </a:r>
          </a:p>
          <a:p>
            <a:pPr lvl="1"/>
            <a:endParaRPr lang="en-US" dirty="0"/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80199" y="807676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4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6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7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8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460311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55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and Slicing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[3, 1, 4, 4, 5, 9]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print(a[0])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print(a[5])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print(a[6])	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print(a[-1])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last element in list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print(a[-2])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next to last element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print(a[0:2])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print(a[0:-1])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03999" y="1995190"/>
            <a:ext cx="1815050" cy="369332"/>
            <a:chOff x="6084039" y="2633365"/>
            <a:chExt cx="1815050" cy="369332"/>
          </a:xfrm>
        </p:grpSpPr>
        <p:sp>
          <p:nvSpPr>
            <p:cNvPr id="6" name="TextBox 5"/>
            <p:cNvSpPr txBox="1"/>
            <p:nvPr>
              <p:custDataLst>
                <p:tags r:id="rId2"/>
              </p:custDataLst>
            </p:nvPr>
          </p:nvSpPr>
          <p:spPr>
            <a:xfrm>
              <a:off x="608403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3"/>
              </p:custDataLst>
            </p:nvPr>
          </p:nvSpPr>
          <p:spPr>
            <a:xfrm>
              <a:off x="6390659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4"/>
              </p:custDataLst>
            </p:nvPr>
          </p:nvSpPr>
          <p:spPr>
            <a:xfrm>
              <a:off x="6692345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6994031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6"/>
              </p:custDataLst>
            </p:nvPr>
          </p:nvSpPr>
          <p:spPr>
            <a:xfrm>
              <a:off x="7295717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7"/>
              </p:custDataLst>
            </p:nvPr>
          </p:nvSpPr>
          <p:spPr>
            <a:xfrm>
              <a:off x="7597403" y="2633365"/>
              <a:ext cx="30168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5600" y="1647825"/>
            <a:ext cx="1810116" cy="394018"/>
            <a:chOff x="6085640" y="2286000"/>
            <a:chExt cx="1810116" cy="394018"/>
          </a:xfrm>
        </p:grpSpPr>
        <p:sp>
          <p:nvSpPr>
            <p:cNvPr id="13" name="TextBox 12"/>
            <p:cNvSpPr txBox="1"/>
            <p:nvPr/>
          </p:nvSpPr>
          <p:spPr>
            <a:xfrm>
              <a:off x="6085640" y="23106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83993" y="2296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95678" y="230796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94031" y="229397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95717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94070" y="22999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sp>
        <p:nvSpPr>
          <p:cNvPr id="19" name="TextBox 18"/>
          <p:cNvSpPr txBox="1"/>
          <p:nvPr>
            <p:custDataLst>
              <p:tags r:id="rId1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47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3184</Words>
  <Application>Microsoft Office PowerPoint</Application>
  <PresentationFormat>On-screen Show (4:3)</PresentationFormat>
  <Paragraphs>587</Paragraphs>
  <Slides>34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Office Theme</vt:lpstr>
      <vt:lpstr>Lists</vt:lpstr>
      <vt:lpstr>Lists</vt:lpstr>
      <vt:lpstr>Loop Examples: Where’s the list?</vt:lpstr>
      <vt:lpstr>The range function</vt:lpstr>
      <vt:lpstr>What is a list?</vt:lpstr>
      <vt:lpstr>List Operations</vt:lpstr>
      <vt:lpstr>List Creation</vt:lpstr>
      <vt:lpstr>List Querying</vt:lpstr>
      <vt:lpstr>Indexing and Slicing Examples</vt:lpstr>
      <vt:lpstr>a = [3, 1, 4, 4, 5, 9] What is printed by:   print(a[1:3])</vt:lpstr>
      <vt:lpstr>What python code will print: 9 4 7 a = [2, 7, 3, 9, 4] </vt:lpstr>
      <vt:lpstr>More List Querying</vt:lpstr>
      <vt:lpstr>List Querying Examples</vt:lpstr>
      <vt:lpstr>List Modification</vt:lpstr>
      <vt:lpstr>List Insertion</vt:lpstr>
      <vt:lpstr>List Insertion Examples</vt:lpstr>
      <vt:lpstr>What is printed by:   print(lst[2])</vt:lpstr>
      <vt:lpstr>List Removal</vt:lpstr>
      <vt:lpstr>List Replacement</vt:lpstr>
      <vt:lpstr>List Removal &amp; Replacement Examples</vt:lpstr>
      <vt:lpstr>List Rearrangement</vt:lpstr>
      <vt:lpstr>List Modification Examples</vt:lpstr>
      <vt:lpstr>What will convert a into [1, 2, 3, 4, 5]?</vt:lpstr>
      <vt:lpstr>Exercise:  list lookup</vt:lpstr>
      <vt:lpstr>Exercise:  list lookup (Answer #1)</vt:lpstr>
      <vt:lpstr>Exercise:  list lookup (Answer #2)</vt:lpstr>
      <vt:lpstr>Exercise:  Convert Units</vt:lpstr>
      <vt:lpstr>Exercise:  Convert Units (Answer)</vt:lpstr>
      <vt:lpstr>More on List Slicing</vt:lpstr>
      <vt:lpstr>List Slicing Examples</vt:lpstr>
      <vt:lpstr>Answer: List Slicing Examples</vt:lpstr>
      <vt:lpstr>How to evaluate a list expression</vt:lpstr>
      <vt:lpstr>List expression examples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CSE</dc:creator>
  <cp:lastModifiedBy>Ruth Anderson</cp:lastModifiedBy>
  <cp:revision>160</cp:revision>
  <cp:lastPrinted>2021-10-18T22:11:42Z</cp:lastPrinted>
  <dcterms:created xsi:type="dcterms:W3CDTF">2012-11-24T16:40:47Z</dcterms:created>
  <dcterms:modified xsi:type="dcterms:W3CDTF">2022-10-28T18:17:55Z</dcterms:modified>
</cp:coreProperties>
</file>