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6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7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8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9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1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2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6" r:id="rId3"/>
    <p:sldId id="281" r:id="rId4"/>
    <p:sldId id="317" r:id="rId5"/>
    <p:sldId id="320" r:id="rId6"/>
    <p:sldId id="319" r:id="rId7"/>
    <p:sldId id="279" r:id="rId8"/>
    <p:sldId id="308" r:id="rId9"/>
    <p:sldId id="283" r:id="rId10"/>
    <p:sldId id="272" r:id="rId11"/>
    <p:sldId id="303" r:id="rId12"/>
    <p:sldId id="284" r:id="rId13"/>
    <p:sldId id="282" r:id="rId14"/>
    <p:sldId id="309" r:id="rId15"/>
    <p:sldId id="310" r:id="rId16"/>
    <p:sldId id="285" r:id="rId17"/>
    <p:sldId id="311" r:id="rId18"/>
    <p:sldId id="274" r:id="rId19"/>
    <p:sldId id="304" r:id="rId20"/>
    <p:sldId id="276" r:id="rId21"/>
    <p:sldId id="305" r:id="rId22"/>
    <p:sldId id="268" r:id="rId23"/>
    <p:sldId id="314" r:id="rId24"/>
    <p:sldId id="315" r:id="rId25"/>
    <p:sldId id="321" r:id="rId26"/>
    <p:sldId id="322" r:id="rId27"/>
    <p:sldId id="313" r:id="rId28"/>
    <p:sldId id="323" r:id="rId29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0"/>
    <p:restoredTop sz="84672" autoAdjust="0"/>
  </p:normalViewPr>
  <p:slideViewPr>
    <p:cSldViewPr>
      <p:cViewPr varScale="1">
        <p:scale>
          <a:sx n="106" d="100"/>
          <a:sy n="106" d="100"/>
        </p:scale>
        <p:origin x="24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4" rIns="96646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6" tIns="48324" rIns="96646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2q5lmuu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d7lz8v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9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5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7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4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8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https://tinyurl.com/y2q5lmuu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0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https://tinyurl.com/y6d7lz8v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6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ze3up" TargetMode="Externa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0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9" Type="http://schemas.openxmlformats.org/officeDocument/2006/relationships/hyperlink" Target="https://tinyurl.com/y3ggjt7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hyperlink" Target="https://tinyurl.com/y3xprvms" TargetMode="Externa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hyperlink" Target="https://tinyurl.com/yxblovb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hyperlink" Target="https://tinyurl.com/y4farko4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hyperlink" Target="https://tinyurl.com/y4farko4" TargetMode="Externa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4.xml"/><Relationship Id="rId7" Type="http://schemas.openxmlformats.org/officeDocument/2006/relationships/tags" Target="../tags/tag148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9" Type="http://schemas.openxmlformats.org/officeDocument/2006/relationships/hyperlink" Target="https://tinyurl.com/y54p7n44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hyperlink" Target="https://tinyurl.com/y3ojpncu" TargetMode="External"/><Relationship Id="rId5" Type="http://schemas.openxmlformats.org/officeDocument/2006/relationships/tags" Target="../tags/tag1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2.xml"/><Relationship Id="rId9" Type="http://schemas.openxmlformats.org/officeDocument/2006/relationships/tags" Target="../tags/tag15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5" Type="http://schemas.openxmlformats.org/officeDocument/2006/relationships/tags" Target="../tags/tag162.xml"/><Relationship Id="rId15" Type="http://schemas.openxmlformats.org/officeDocument/2006/relationships/hyperlink" Target="https://tinyurl.com/y3ojpncu" TargetMode="External"/><Relationship Id="rId10" Type="http://schemas.openxmlformats.org/officeDocument/2006/relationships/tags" Target="../tags/tag167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7" Type="http://schemas.openxmlformats.org/officeDocument/2006/relationships/hyperlink" Target="https://tinyurl.com/n6ajmxrm" TargetMode="Externa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kzr4vb2r" TargetMode="External"/><Relationship Id="rId3" Type="http://schemas.openxmlformats.org/officeDocument/2006/relationships/tags" Target="../tags/tag177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7" Type="http://schemas.openxmlformats.org/officeDocument/2006/relationships/hyperlink" Target="https://tinyurl.com/y6tbcjyq" TargetMode="Externa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7" Type="http://schemas.openxmlformats.org/officeDocument/2006/relationships/hyperlink" Target="https://tinyurl.com/yycnfohc" TargetMode="Externa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7" Type="http://schemas.openxmlformats.org/officeDocument/2006/relationships/hyperlink" Target="https://tinyurl.com/y2qe5hlj" TargetMode="Externa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19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9" Type="http://schemas.openxmlformats.org/officeDocument/2006/relationships/hyperlink" Target="https://tinyurl.com/y3spr4wh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hyperlink" Target="https://tinyurl.com/yx96d3bu" TargetMode="External"/><Relationship Id="rId4" Type="http://schemas.openxmlformats.org/officeDocument/2006/relationships/tags" Target="../tags/tag12.xml"/><Relationship Id="rId9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image" Target="../media/image1.gi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hyperlink" Target="https://tinyurl.com/yxmh66lx" TargetMode="Externa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hyperlink" Target="https://tinyurl.com/y6a34bpd" TargetMode="External"/><Relationship Id="rId4" Type="http://schemas.openxmlformats.org/officeDocument/2006/relationships/tags" Target="../tags/tag33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hyperlink" Target="https://tinyurl.com/y67hxvj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flow: Loops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295400" cy="4146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1"/>
            <a:ext cx="4876800" cy="2644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342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body")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4,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print(f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print(f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12203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>
                <a:cs typeface="Courier New" pitchFamily="49" charset="0"/>
              </a:rPr>
              <a:t>cycles through [0, 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5):</a:t>
            </a:r>
            <a:r>
              <a:rPr lang="en-US" dirty="0">
                <a:cs typeface="Courier New" pitchFamily="49" charset="0"/>
              </a:rPr>
              <a:t> cycles through [1,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2):</a:t>
            </a:r>
            <a:r>
              <a:rPr lang="en-US" dirty="0">
                <a:cs typeface="Courier New" pitchFamily="49" charset="0"/>
              </a:rPr>
              <a:t> cycles through [1, 3, 5, 7, 9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a range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 1, 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8,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16776" y="628889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[1, 2, 3]: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print("Before j loop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is",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[50, 100]: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is",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print("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print("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47787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522042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chart, from Fahrenheit to Centigrade, for </a:t>
            </a:r>
            <a:r>
              <a:rPr lang="en-US" altLang="zh-TW" dirty="0"/>
              <a:t>these Fahrenheit </a:t>
            </a:r>
            <a:r>
              <a:rPr lang="en-US" altLang="zh-TW" dirty="0" smtClean="0"/>
              <a:t>values: 30, 40, 50, 60, 70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Output (approximate):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30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-1.11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40 4.44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50 10.0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60 15.56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70 21.11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All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altLang="zh-TW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Hint: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8666" y="3176317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j in [2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86022" y="3176317"/>
            <a:ext cx="2941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print(" Inner", j)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5943600" y="3176317"/>
            <a:ext cx="26661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 Inner",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4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 Inner",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Some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size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element is "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(element))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Even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print("We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are done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("result is", result)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858000" y="12308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print(50)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92696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 over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print(letter)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 160"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print(letter)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count = count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print(count)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33235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5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One possible Python program that solves this:</a:t>
            </a:r>
            <a:endParaRPr lang="en-US" dirty="0"/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2057400"/>
            <a:ext cx="4038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Paste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Error prone</a:t>
            </a:r>
          </a:p>
          <a:p>
            <a:r>
              <a:rPr lang="en-US" dirty="0" smtClean="0"/>
              <a:t>Can take a long time (luckily this list only had 5 values in it!)</a:t>
            </a:r>
          </a:p>
          <a:p>
            <a:r>
              <a:rPr lang="en-US" dirty="0" smtClean="0"/>
              <a:t>What about …</a:t>
            </a:r>
          </a:p>
          <a:p>
            <a:pPr lvl="1"/>
            <a:r>
              <a:rPr lang="en-US" b="1" dirty="0" smtClean="0"/>
              <a:t>Modifications</a:t>
            </a:r>
            <a:r>
              <a:rPr lang="en-US" dirty="0" smtClean="0"/>
              <a:t>: I decide I want to change the output format?</a:t>
            </a:r>
          </a:p>
          <a:p>
            <a:pPr lvl="1"/>
            <a:r>
              <a:rPr lang="en-US" b="1" dirty="0" smtClean="0"/>
              <a:t>Bugs</a:t>
            </a:r>
            <a:r>
              <a:rPr lang="en-US" dirty="0" smtClean="0"/>
              <a:t>: I made a mistake in the formula?</a:t>
            </a:r>
          </a:p>
          <a:p>
            <a:pPr lvl="1"/>
            <a:r>
              <a:rPr lang="en-US" b="1" dirty="0" smtClean="0"/>
              <a:t>Readability</a:t>
            </a:r>
            <a:r>
              <a:rPr lang="en-US" dirty="0" smtClean="0"/>
              <a:t>: Is it obvious to a human reader that all 5 chunks of code are identical without looking carefully?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/>
              <a:t>, do “</a:t>
            </a:r>
            <a:r>
              <a:rPr lang="en-US" dirty="0" smtClean="0">
                <a:solidFill>
                  <a:srgbClr val="00B050"/>
                </a:solidFill>
              </a:rPr>
              <a:t>this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Where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is</a:t>
            </a:r>
            <a:r>
              <a:rPr lang="en-US" dirty="0" smtClean="0"/>
              <a:t>:</a:t>
            </a:r>
          </a:p>
          <a:p>
            <a:endParaRPr lang="en-US" sz="2600" dirty="0" smtClean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cent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 smtClean="0"/>
              <a:t>Would be nice if we could write </a:t>
            </a:r>
            <a:r>
              <a:rPr lang="en-US" dirty="0"/>
              <a:t>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 smtClean="0"/>
              <a:t>just once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modify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fix bugs </a:t>
            </a:r>
          </a:p>
          <a:p>
            <a:pPr lvl="1"/>
            <a:r>
              <a:rPr lang="en-US" dirty="0" smtClean="0"/>
              <a:t>Easier for a human to </a:t>
            </a:r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sz="2600" dirty="0" smtClean="0"/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 smtClean="0"/>
              <a:t>Would be nice if we could write </a:t>
            </a:r>
            <a:r>
              <a:rPr lang="en-US" dirty="0"/>
              <a:t>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 smtClean="0"/>
              <a:t>just once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modify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fix bugs </a:t>
            </a:r>
          </a:p>
          <a:p>
            <a:pPr lvl="1"/>
            <a:r>
              <a:rPr lang="en-US" dirty="0" smtClean="0"/>
              <a:t>Easier for a human to </a:t>
            </a:r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828800" y="3200400"/>
            <a:ext cx="7315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  <a:endParaRPr lang="en-US" sz="2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87923" y="3182824"/>
            <a:ext cx="1219200" cy="612648"/>
          </a:xfrm>
          <a:prstGeom prst="wedgeRectCallout">
            <a:avLst>
              <a:gd name="adj1" fmla="val 159496"/>
              <a:gd name="adj2" fmla="val 1106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572000" y="2057400"/>
            <a:ext cx="3048000" cy="990600"/>
          </a:xfrm>
          <a:prstGeom prst="wedgeRectCallout">
            <a:avLst>
              <a:gd name="adj1" fmla="val 3831"/>
              <a:gd name="adj2" fmla="val 836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(sequence expression can be any sequence type e.g. string)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152399" y="5375325"/>
            <a:ext cx="2639401" cy="339676"/>
          </a:xfrm>
          <a:prstGeom prst="wedgeRectCallout">
            <a:avLst>
              <a:gd name="adj1" fmla="val 18926"/>
              <a:gd name="adj2" fmla="val -1428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 is significant!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381000" y="2453789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3462582" y="5248673"/>
            <a:ext cx="2710911" cy="1377786"/>
          </a:xfrm>
          <a:prstGeom prst="wedgeRectCallout">
            <a:avLst>
              <a:gd name="adj1" fmla="val 18610"/>
              <a:gd name="adj2" fmla="val -498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Excutes</a:t>
            </a:r>
            <a:r>
              <a:rPr lang="en-US" dirty="0" smtClean="0">
                <a:solidFill>
                  <a:schemeClr val="tx1"/>
                </a:solidFill>
              </a:rPr>
              <a:t> the </a:t>
            </a:r>
            <a:r>
              <a:rPr lang="en-US" i="1" dirty="0" smtClean="0">
                <a:solidFill>
                  <a:schemeClr val="tx1"/>
                </a:solidFill>
              </a:rPr>
              <a:t>body </a:t>
            </a: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</a:t>
            </a:r>
            <a:r>
              <a:rPr 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solidFill>
                  <a:schemeClr val="tx1"/>
                </a:solidFill>
              </a:rPr>
              <a:t>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solidFill>
                  <a:schemeClr val="tx1"/>
                </a:solidFill>
              </a:rPr>
              <a:t>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118946" y="2241735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583725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81074" y="2274095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9"/>
              </a:rPr>
              <a:t>See in python tutor</a:t>
            </a:r>
            <a:endParaRPr lang="en-US" dirty="0"/>
          </a:p>
        </p:txBody>
      </p:sp>
      <p:sp>
        <p:nvSpPr>
          <p:cNvPr id="18" name="Rounded Rectangle 17"/>
          <p:cNvSpPr/>
          <p:nvPr>
            <p:custDataLst>
              <p:tags r:id="rId15"/>
            </p:custDataLst>
          </p:nvPr>
        </p:nvSpPr>
        <p:spPr>
          <a:xfrm>
            <a:off x="2667000" y="3663795"/>
            <a:ext cx="6096000" cy="873852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there!")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print(char)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6248400" y="3200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not use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7" name="Rectangular Callout 16"/>
          <p:cNvSpPr/>
          <p:nvPr>
            <p:custDataLst>
              <p:tags r:id="rId6"/>
            </p:custDataLst>
          </p:nvPr>
        </p:nvSpPr>
        <p:spPr>
          <a:xfrm>
            <a:off x="5791200" y="1866900"/>
            <a:ext cx="2590800" cy="533400"/>
          </a:xfrm>
          <a:prstGeom prst="wedgeRectCallout">
            <a:avLst>
              <a:gd name="adj1" fmla="val -125628"/>
              <a:gd name="adj2" fmla="val 34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8" name="Rectangular Callout 17"/>
          <p:cNvSpPr/>
          <p:nvPr>
            <p:custDataLst>
              <p:tags r:id="rId7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840576" y="103295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69707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8049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54756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5001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18550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2467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4157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29" name="TextBox 28"/>
          <p:cNvSpPr txBox="1"/>
          <p:nvPr>
            <p:custDataLst>
              <p:tags r:id="rId28"/>
            </p:custDataLst>
          </p:nvPr>
        </p:nvSpPr>
        <p:spPr>
          <a:xfrm>
            <a:off x="6763206" y="217219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7719</TotalTime>
  <Words>3060</Words>
  <Application>Microsoft Office PowerPoint</Application>
  <PresentationFormat>On-screen Show (4:3)</PresentationFormat>
  <Paragraphs>570</Paragraphs>
  <Slides>28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新細明體</vt:lpstr>
      <vt:lpstr>Times New Roman</vt:lpstr>
      <vt:lpstr>Office Theme</vt:lpstr>
      <vt:lpstr>Control flow: Loops </vt:lpstr>
      <vt:lpstr>Exercise:  Convert temperatures</vt:lpstr>
      <vt:lpstr>Temperature conversion chart</vt:lpstr>
      <vt:lpstr>Copy and Paste Problems</vt:lpstr>
      <vt:lpstr>For each fahr, do “this”</vt:lpstr>
      <vt:lpstr>A for loop</vt:lpstr>
      <vt:lpstr>for Loop Explained</vt:lpstr>
      <vt:lpstr>Loop Examples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The range function</vt:lpstr>
      <vt:lpstr>Some Loops</vt:lpstr>
      <vt:lpstr>How to process a list: One element at a time</vt:lpstr>
      <vt:lpstr>Nested Loops</vt:lpstr>
      <vt:lpstr>More Nested Loops</vt:lpstr>
      <vt:lpstr>More Nested Loops</vt:lpstr>
      <vt:lpstr>Understand loops through the transformation approach</vt:lpstr>
      <vt:lpstr>Test your understanding of loops</vt:lpstr>
      <vt:lpstr>Test your understanding of loops</vt:lpstr>
      <vt:lpstr>Some More Loops</vt:lpstr>
      <vt:lpstr>Even More Loops</vt:lpstr>
      <vt:lpstr>Fix this loop</vt:lpstr>
      <vt:lpstr>Some Fixes</vt:lpstr>
      <vt:lpstr>Loops over Strings</vt:lpstr>
      <vt:lpstr>Examples of list processing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Ruth Anderson</dc:creator>
  <cp:lastModifiedBy>Ruth Anderson</cp:lastModifiedBy>
  <cp:revision>266</cp:revision>
  <cp:lastPrinted>2021-10-06T19:58:41Z</cp:lastPrinted>
  <dcterms:created xsi:type="dcterms:W3CDTF">2012-06-20T04:14:54Z</dcterms:created>
  <dcterms:modified xsi:type="dcterms:W3CDTF">2022-10-05T21:49:12Z</dcterms:modified>
</cp:coreProperties>
</file>