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85" r:id="rId15"/>
    <p:sldId id="269" r:id="rId16"/>
    <p:sldId id="264" r:id="rId17"/>
    <p:sldId id="271" r:id="rId18"/>
    <p:sldId id="272" r:id="rId19"/>
    <p:sldId id="273" r:id="rId20"/>
    <p:sldId id="265" r:id="rId21"/>
    <p:sldId id="274" r:id="rId22"/>
    <p:sldId id="283" r:id="rId23"/>
    <p:sldId id="282" r:id="rId24"/>
    <p:sldId id="276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/>
    <p:restoredTop sz="82720" autoAdjust="0"/>
  </p:normalViewPr>
  <p:slideViewPr>
    <p:cSldViewPr>
      <p:cViewPr varScale="1">
        <p:scale>
          <a:sx n="75" d="100"/>
          <a:sy n="75" d="100"/>
        </p:scale>
        <p:origin x="10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using  9.0</a:t>
            </a:r>
            <a:r>
              <a:rPr lang="en-US" baseline="0" dirty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Note: Still using  9.0</a:t>
            </a:r>
            <a:r>
              <a:rPr lang="en-US" baseline="0" dirty="0"/>
              <a:t> instead of 9 as on previous slide.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Variables must start with a letter, can contain letters or numbers or underscore.  They are case sensitive.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</a:t>
            </a:r>
            <a:r>
              <a:rPr lang="en-US" baseline="0" dirty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</a:t>
            </a:r>
            <a:r>
              <a:rPr lang="en-US" baseline="0" dirty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hyperlink" Target="https://tinyurl.com/2w3ehtxa" TargetMode="Externa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hyperlink" Target="https://tinyurl.com/2w3ehtxa" TargetMode="Externa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yr5xne2" TargetMode="External"/><Relationship Id="rId3" Type="http://schemas.openxmlformats.org/officeDocument/2006/relationships/tags" Target="../tags/tag10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hyperlink" Target="https://pythontutor.com/visualize.html#code=print%282%20%3C%207%20or%203%20%3E%2012%29%0A%0Aprint%28not%20%28%282%20%3C%203%29%20and%20%284%20%3E%20100%29%29%29%0A%20%0Atemp%20%3D%2072%0Ais_liquid%20%3D%20temp%20%3E%2032%20and%20temp%20%3C%20212%0Aprint%28is_liquid%29%0Atemp%20%3D%20300%0Aprint%28is_liquid%29&amp;cumulative=false&amp;heapPrimitives=false&amp;mode=edit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43g6nlv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7" Type="http://schemas.openxmlformats.org/officeDocument/2006/relationships/hyperlink" Target="https://goo.gl/gSp423" TargetMode="Externa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hyperlink" Target="https://tinyurl.com/y5gjqkc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hyperlink" Target="https://tinyurl.com/yypl5by8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image" Target="../media/image4.jpeg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image" Target="../media/image3.jpe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image" Target="../media/image2.jpeg"/><Relationship Id="rId5" Type="http://schemas.openxmlformats.org/officeDocument/2006/relationships/tags" Target="../tags/tag15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and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existing variables</a:t>
            </a:r>
            <a:br>
              <a:rPr lang="en-US" dirty="0"/>
            </a:br>
            <a:r>
              <a:rPr lang="en-US" dirty="0"/>
              <a:t>(“re-binding” or “re-assigning”)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  <a:p>
            <a:pPr marL="514350" indent="-457200"/>
            <a:r>
              <a:rPr lang="en-US" dirty="0"/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” 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promise of eternal equality</a:t>
            </a:r>
          </a:p>
          <a:p>
            <a:pPr marL="914400" lvl="1" indent="-457200"/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than the mathematical meaning of “=”</a:t>
            </a:r>
          </a:p>
          <a:p>
            <a:pPr marL="514350" indent="-457200"/>
            <a:r>
              <a:rPr lang="en-US" dirty="0">
                <a:cs typeface="Courier New" pitchFamily="49" charset="0"/>
              </a:rPr>
              <a:t>Evaluating an expression gives a new (copy of a) number, rather than changing an existing 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210300" y="2819400"/>
            <a:ext cx="2819400" cy="1447800"/>
          </a:xfrm>
          <a:prstGeom prst="wedgeRectCallout">
            <a:avLst>
              <a:gd name="adj1" fmla="val -226293"/>
              <a:gd name="adj2" fmla="val -91653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197600" y="1523491"/>
            <a:ext cx="2590800" cy="674498"/>
          </a:xfrm>
          <a:prstGeom prst="wedgeRectCallout">
            <a:avLst>
              <a:gd name="adj1" fmla="val -213796"/>
              <a:gd name="adj2" fmla="val -1312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assignment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9" name="Rectangular Callout 8"/>
          <p:cNvSpPr/>
          <p:nvPr>
            <p:custDataLst>
              <p:tags r:id="rId7"/>
            </p:custDataLst>
          </p:nvPr>
        </p:nvSpPr>
        <p:spPr>
          <a:xfrm>
            <a:off x="5410200" y="-10875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390900" y="6033516"/>
            <a:ext cx="5810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11"/>
              </a:rPr>
              <a:t>http://pythontutor.com</a:t>
            </a:r>
            <a:r>
              <a:rPr lang="en-US" dirty="0"/>
              <a:t>   A custom link to this program is </a:t>
            </a:r>
            <a:r>
              <a:rPr lang="en-US" dirty="0">
                <a:hlinkClick r:id="rId12"/>
              </a:rPr>
              <a:t>here</a:t>
            </a:r>
            <a:endParaRPr lang="en-US" dirty="0"/>
          </a:p>
        </p:txBody>
      </p:sp>
      <p:sp>
        <p:nvSpPr>
          <p:cNvPr id="11" name="Rectangular Callout 10"/>
          <p:cNvSpPr/>
          <p:nvPr>
            <p:custDataLst>
              <p:tags r:id="rId9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743200"/>
            <a:ext cx="2057400" cy="3978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2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y: 2</a:t>
            </a:r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z: 3</a:t>
            </a:r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371850" y="6034532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25"/>
              </a:rPr>
              <a:t>http://pythontutor.com</a:t>
            </a:r>
            <a:r>
              <a:rPr lang="en-US" dirty="0"/>
              <a:t>   A custom link to this program </a:t>
            </a:r>
            <a:r>
              <a:rPr lang="en-US"/>
              <a:t>is </a:t>
            </a:r>
            <a:r>
              <a:rPr lang="en-US">
                <a:hlinkClick r:id="rId26"/>
              </a:rPr>
              <a:t>here</a:t>
            </a:r>
            <a:endParaRPr lang="en-US" dirty="0"/>
          </a:p>
        </p:txBody>
      </p:sp>
      <p:sp>
        <p:nvSpPr>
          <p:cNvPr id="34" name="Rectangular Callout 33"/>
          <p:cNvSpPr/>
          <p:nvPr>
            <p:custDataLst>
              <p:tags r:id="rId23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Expressions</a:t>
            </a:r>
            <a:br>
              <a:rPr lang="en-US" dirty="0"/>
            </a:br>
            <a:r>
              <a:rPr lang="en-US" dirty="0"/>
              <a:t>(value 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4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True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Order of Precedence:</a:t>
            </a:r>
          </a:p>
          <a:p>
            <a:r>
              <a:rPr lang="en-US" sz="2400" dirty="0"/>
              <a:t>Numeric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/>
              <a:t>Boolean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486400" y="1600200"/>
            <a:ext cx="34417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Also: see a </a:t>
            </a:r>
            <a:r>
              <a:rPr lang="en-US" b="1" dirty="0">
                <a:hlinkClick r:id="rId8"/>
              </a:rPr>
              <a:t>program</a:t>
            </a:r>
            <a:r>
              <a:rPr lang="en-US" dirty="0">
                <a:hlinkClick r:id="rId8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printed out by the following Python code:</a:t>
            </a:r>
            <a:br>
              <a:rPr lang="en-US" sz="2400" dirty="0"/>
            </a:br>
            <a:endParaRPr lang="en-US" sz="2400" dirty="0"/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print(2 &lt; 7 or 3 &gt; 12)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print(not ((2 &lt; 3) and (4 &gt; 100)))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72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300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86400" y="136525"/>
            <a:ext cx="34417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See this program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17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expressions: 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string represents </a:t>
            </a:r>
            <a:r>
              <a:rPr lang="en-US" dirty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/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Operations on strings:</a:t>
            </a:r>
          </a:p>
          <a:p>
            <a:r>
              <a:rPr lang="en-US" dirty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/>
              <a:t>Containment/searching: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'0'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"O"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compared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Integers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):		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r>
              <a:rPr lang="en-US" dirty="0"/>
              <a:t>Real numbers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/>
              <a:t> for “floating point”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Strings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):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Truth values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): 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"4"</a:t>
            </a:r>
            <a:r>
              <a:rPr lang="en-US" dirty="0"/>
              <a:t>			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True</a:t>
            </a:r>
            <a:r>
              <a:rPr lang="en-US" dirty="0"/>
              <a:t>		# Don’t do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Moral:  Python </a:t>
            </a:r>
            <a:r>
              <a:rPr lang="en-US" i="1" dirty="0"/>
              <a:t>sometimes</a:t>
            </a:r>
            <a:r>
              <a:rPr lang="en-US" dirty="0"/>
              <a:t> tells you when you do something that does not make sense.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181601" y="1564743"/>
            <a:ext cx="3429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Also: 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</a:t>
            </a:r>
            <a:r>
              <a:rPr lang="en-US" dirty="0"/>
              <a:t>	# Would have been truncated in Python 2.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("15")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 /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2514600"/>
            <a:ext cx="2971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recipe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program is a </a:t>
            </a:r>
            <a:r>
              <a:rPr lang="en-US" b="1" u="sng" dirty="0"/>
              <a:t>sequence</a:t>
            </a:r>
            <a:r>
              <a:rPr lang="en-US" dirty="0"/>
              <a:t> of instructions</a:t>
            </a:r>
          </a:p>
          <a:p>
            <a:r>
              <a:rPr lang="en-US" dirty="0"/>
              <a:t>The computer executes the instructions one after the other, as if they had been typed to the interpreter</a:t>
            </a:r>
          </a:p>
          <a:p>
            <a:r>
              <a:rPr lang="en-US" dirty="0"/>
              <a:t>Saving your work as a program is better than re-typing from scratch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15000" y="1185347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this </a:t>
            </a:r>
            <a:r>
              <a:rPr lang="en-US" b="1" dirty="0">
                <a:hlinkClick r:id="rId6"/>
              </a:rPr>
              <a:t>program</a:t>
            </a:r>
            <a:r>
              <a:rPr lang="en-US" dirty="0">
                <a:hlinkClick r:id="rId6"/>
              </a:rPr>
              <a:t>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6270" y="4038600"/>
            <a:ext cx="4573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</a:t>
            </a:r>
            <a:r>
              <a:rPr lang="en-US" b="1" dirty="0"/>
              <a:t>expression</a:t>
            </a:r>
            <a:r>
              <a:rPr lang="en-US" dirty="0"/>
              <a:t>, not an assignment statement.  This does not have an impact on the state of the computer.  Unfortunately Python let’s you do this (it is not treated as an error).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00200" y="4638764"/>
            <a:ext cx="2590800" cy="5428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5029200"/>
            <a:ext cx="106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Interlude:  The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 always prints one line</a:t>
            </a:r>
          </a:p>
          <a:p>
            <a:pPr lvl="1"/>
            <a:r>
              <a:rPr lang="en-US" dirty="0"/>
              <a:t>The next print statement prints below that one</a:t>
            </a:r>
          </a:p>
          <a:p>
            <a:r>
              <a:rPr lang="en-US" dirty="0"/>
              <a:t>Write 0 or more expressions inside the parentheses, separated by commas</a:t>
            </a:r>
          </a:p>
          <a:p>
            <a:pPr lvl="1"/>
            <a:r>
              <a:rPr lang="en-US" dirty="0"/>
              <a:t>In the output, the values are separated by spaces</a:t>
            </a:r>
          </a:p>
          <a:p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0062" y="1199118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this </a:t>
            </a:r>
            <a:r>
              <a:rPr lang="en-US" b="1" dirty="0">
                <a:hlinkClick r:id="rId6"/>
              </a:rPr>
              <a:t>program</a:t>
            </a:r>
            <a:r>
              <a:rPr lang="en-US" dirty="0">
                <a:hlinkClick r:id="rId6"/>
              </a:rPr>
              <a:t>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Expressions, statements,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expression</a:t>
            </a:r>
            <a:r>
              <a:rPr lang="en-US" dirty="0"/>
              <a:t> evaluates to a value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* r ** 2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statement</a:t>
            </a:r>
            <a:r>
              <a:rPr lang="en-US" dirty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b="1" dirty="0"/>
              <a:t>Expressions</a:t>
            </a:r>
            <a:r>
              <a:rPr lang="en-US" dirty="0"/>
              <a:t> appear within other </a:t>
            </a:r>
            <a:r>
              <a:rPr lang="en-US" b="1" dirty="0"/>
              <a:t>expressions</a:t>
            </a:r>
            <a:r>
              <a:rPr lang="en-US" dirty="0"/>
              <a:t> and within </a:t>
            </a:r>
            <a:r>
              <a:rPr lang="en-US" b="1" dirty="0"/>
              <a:t>statements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 * r ** 2)</a:t>
            </a:r>
          </a:p>
          <a:p>
            <a:r>
              <a:rPr lang="en-US" dirty="0"/>
              <a:t>A </a:t>
            </a:r>
            <a:r>
              <a:rPr lang="en-US" b="1" dirty="0"/>
              <a:t>statement</a:t>
            </a:r>
            <a:r>
              <a:rPr lang="en-US" dirty="0"/>
              <a:t> may </a:t>
            </a:r>
            <a:r>
              <a:rPr lang="en-US" i="1" dirty="0"/>
              <a:t>not</a:t>
            </a:r>
            <a:r>
              <a:rPr lang="en-US" dirty="0"/>
              <a:t> appear within an </a:t>
            </a:r>
            <a:r>
              <a:rPr lang="en-US" b="1" dirty="0"/>
              <a:t>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/>
              <a:t>		# Error!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 is made up of </a:t>
            </a:r>
            <a:r>
              <a:rPr lang="en-US" b="1" dirty="0"/>
              <a:t>statements</a:t>
            </a:r>
          </a:p>
          <a:p>
            <a:pPr lvl="1"/>
            <a:r>
              <a:rPr lang="en-US" dirty="0"/>
              <a:t>A program should do something or communicate information</a:t>
            </a:r>
          </a:p>
          <a:p>
            <a:pPr lvl="1"/>
            <a:r>
              <a:rPr lang="en-US" dirty="0"/>
              <a:t>Just evaluating an expression does not accomplish either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0. Don’t panic!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CSE 160 is for beginners to programming</a:t>
            </a:r>
          </a:p>
          <a:p>
            <a:pPr lvl="1"/>
            <a:r>
              <a:rPr lang="en-US" dirty="0"/>
              <a:t>(If you know how to program, you don’t belong)</a:t>
            </a:r>
          </a:p>
          <a:p>
            <a:r>
              <a:rPr lang="en-US" dirty="0"/>
              <a:t>You can learn to program in 10 weeks</a:t>
            </a:r>
          </a:p>
          <a:p>
            <a:pPr lvl="1"/>
            <a:r>
              <a:rPr lang="en-US" dirty="0"/>
              <a:t>You will work hard</a:t>
            </a:r>
          </a:p>
          <a:p>
            <a:pPr lvl="1"/>
            <a:r>
              <a:rPr lang="en-US" dirty="0"/>
              <a:t>We will work hard to help you</a:t>
            </a:r>
          </a:p>
          <a:p>
            <a:r>
              <a:rPr lang="en-US" dirty="0"/>
              <a:t>Ask questions!</a:t>
            </a:r>
          </a:p>
          <a:p>
            <a:pPr lvl="1"/>
            <a:r>
              <a:rPr lang="en-US" dirty="0"/>
              <a:t>This is the best way to learn</a:t>
            </a:r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1. Python is a calculator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type </a:t>
            </a:r>
            <a:r>
              <a:rPr lang="en-US" i="1" dirty="0"/>
              <a:t>expressions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Python computes their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5</a:t>
            </a:r>
          </a:p>
          <a:p>
            <a:r>
              <a:rPr lang="en-US" dirty="0"/>
              <a:t>3 + 4</a:t>
            </a:r>
          </a:p>
          <a:p>
            <a:r>
              <a:rPr lang="en-US" dirty="0"/>
              <a:t>44 / 2</a:t>
            </a:r>
          </a:p>
          <a:p>
            <a:r>
              <a:rPr lang="en-US" dirty="0"/>
              <a:t>2 ** 3</a:t>
            </a:r>
          </a:p>
          <a:p>
            <a:r>
              <a:rPr lang="en-US" dirty="0"/>
              <a:t>3 * 4 + 5 * 6</a:t>
            </a:r>
          </a:p>
          <a:p>
            <a:pPr lvl="1"/>
            <a:r>
              <a:rPr lang="en-US" dirty="0"/>
              <a:t>If precedence is unclear, use parentheses</a:t>
            </a:r>
          </a:p>
          <a:p>
            <a:r>
              <a:rPr lang="en-US" dirty="0"/>
              <a:t>(72 – 32) / 9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2895600" y="-10875"/>
            <a:ext cx="6115050" cy="315675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some of these expressions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expression is evaluated</a:t>
            </a:r>
            <a:br>
              <a:rPr lang="en-US" dirty="0"/>
            </a:br>
            <a:r>
              <a:rPr lang="en-US" dirty="0"/>
              <a:t>from the inside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How many expressions are in this Python code?    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(72 – 32) / 9.0 * 5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expression</a:t>
            </a:r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values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4.44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22.2</a:t>
            </a: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evaluation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.888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container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Variables hold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/>
              <a:t>Recall variables from algebra:</a:t>
            </a:r>
          </a:p>
          <a:p>
            <a:pPr lvl="1"/>
            <a:r>
              <a:rPr lang="en-US" dirty="0"/>
              <a:t>Let x = 2 …</a:t>
            </a:r>
          </a:p>
          <a:p>
            <a:pPr lvl="1"/>
            <a:r>
              <a:rPr lang="en-US" dirty="0"/>
              <a:t>Let y = x …</a:t>
            </a:r>
          </a:p>
          <a:p>
            <a:r>
              <a:rPr lang="en-US" dirty="0"/>
              <a:t>In Python: “</a:t>
            </a:r>
            <a:r>
              <a:rPr lang="en-US" i="1" dirty="0" err="1"/>
              <a:t>varname</a:t>
            </a:r>
            <a:r>
              <a:rPr lang="en-US" dirty="0"/>
              <a:t> = </a:t>
            </a:r>
            <a:r>
              <a:rPr lang="en-US" i="1" dirty="0"/>
              <a:t>expression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6 * 10 ** 23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6477000" y="3337020"/>
            <a:ext cx="2514600" cy="674498"/>
          </a:xfrm>
          <a:prstGeom prst="wedgeRectCallout">
            <a:avLst>
              <a:gd name="adj1" fmla="val -190660"/>
              <a:gd name="adj2" fmla="val 1324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</a:t>
            </a:r>
            <a:r>
              <a:rPr lang="en-US" b="1" dirty="0">
                <a:solidFill>
                  <a:schemeClr val="tx1"/>
                </a:solidFill>
              </a:rPr>
              <a:t>assignment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172200" y="4114800"/>
            <a:ext cx="2819400" cy="1447800"/>
          </a:xfrm>
          <a:prstGeom prst="wedgeRectCallout">
            <a:avLst>
              <a:gd name="adj1" fmla="val -214581"/>
              <a:gd name="adj2" fmla="val -38582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5410200" y="147033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1630</Words>
  <Application>Microsoft Office PowerPoint</Application>
  <PresentationFormat>On-screen Show (4:3)</PresentationFormat>
  <Paragraphs>290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Boolean Expressions (value is True or False)</vt:lpstr>
      <vt:lpstr>What do you think?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Ruth Anderson</cp:lastModifiedBy>
  <cp:revision>135</cp:revision>
  <cp:lastPrinted>2022-09-28T01:52:56Z</cp:lastPrinted>
  <dcterms:created xsi:type="dcterms:W3CDTF">2012-06-20T04:14:54Z</dcterms:created>
  <dcterms:modified xsi:type="dcterms:W3CDTF">2022-09-28T20:57:01Z</dcterms:modified>
</cp:coreProperties>
</file>