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5" r:id="rId4"/>
    <p:sldId id="260" r:id="rId5"/>
    <p:sldId id="261" r:id="rId6"/>
    <p:sldId id="264" r:id="rId7"/>
    <p:sldId id="266" r:id="rId8"/>
    <p:sldId id="271" r:id="rId9"/>
    <p:sldId id="267" r:id="rId10"/>
    <p:sldId id="268" r:id="rId11"/>
    <p:sldId id="263" r:id="rId12"/>
    <p:sldId id="273" r:id="rId13"/>
    <p:sldId id="291" r:id="rId14"/>
    <p:sldId id="277" r:id="rId15"/>
    <p:sldId id="296" r:id="rId16"/>
    <p:sldId id="280" r:id="rId17"/>
    <p:sldId id="292" r:id="rId18"/>
  </p:sldIdLst>
  <p:sldSz cx="9144000" cy="6858000" type="screen4x3"/>
  <p:notesSz cx="6997700" cy="92837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91" autoAdjust="0"/>
  </p:normalViewPr>
  <p:slideViewPr>
    <p:cSldViewPr>
      <p:cViewPr varScale="1">
        <p:scale>
          <a:sx n="132" d="100"/>
          <a:sy n="132" d="100"/>
        </p:scale>
        <p:origin x="2424" y="132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CSE 160 Wrap-Up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  <a:p>
            <a:pPr lvl="1"/>
            <a:r>
              <a:rPr lang="en-US" dirty="0"/>
              <a:t>Run many simulations</a:t>
            </a:r>
          </a:p>
          <a:p>
            <a:pPr lvl="1"/>
            <a:r>
              <a:rPr lang="en-US" dirty="0"/>
              <a:t>How uncommon is what you actually saw?</a:t>
            </a:r>
          </a:p>
          <a:p>
            <a:r>
              <a:rPr lang="en-US" dirty="0"/>
              <a:t>Graphing/plotting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3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Program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How to write a </a:t>
            </a:r>
            <a:r>
              <a:rPr lang="en-US" b="1" dirty="0"/>
              <a:t>function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Choose name, arguments, and documentation string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Write 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Write body/implementation</a:t>
            </a:r>
          </a:p>
          <a:p>
            <a:pPr marL="0" indent="0">
              <a:buNone/>
            </a:pPr>
            <a:r>
              <a:rPr lang="en-US" dirty="0"/>
              <a:t>How to write a </a:t>
            </a:r>
            <a:r>
              <a:rPr lang="en-US" b="1" dirty="0"/>
              <a:t>program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Decompose into parts (functions, modules)</a:t>
            </a:r>
          </a:p>
          <a:p>
            <a:pPr lvl="2"/>
            <a:r>
              <a:rPr lang="en-US" dirty="0"/>
              <a:t>Each part should be a logical unit, not too large or small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Write each part</a:t>
            </a:r>
          </a:p>
          <a:p>
            <a:pPr lvl="2"/>
            <a:r>
              <a:rPr lang="en-US" dirty="0"/>
              <a:t>Define the problem</a:t>
            </a:r>
          </a:p>
          <a:p>
            <a:pPr lvl="2"/>
            <a:r>
              <a:rPr lang="en-US" dirty="0"/>
              <a:t>Choose an algorithm</a:t>
            </a:r>
          </a:p>
          <a:p>
            <a:pPr lvl="2"/>
            <a:r>
              <a:rPr lang="en-US" dirty="0"/>
              <a:t>In English first; test it via manual simulation</a:t>
            </a:r>
          </a:p>
          <a:p>
            <a:pPr lvl="2"/>
            <a:r>
              <a:rPr lang="en-US" dirty="0"/>
              <a:t>Translate into code</a:t>
            </a:r>
          </a:p>
          <a:p>
            <a:pPr marL="0" indent="0">
              <a:buNone/>
            </a:pPr>
            <a:r>
              <a:rPr lang="en-US" dirty="0"/>
              <a:t>When necessary, use </a:t>
            </a:r>
            <a:r>
              <a:rPr lang="en-US" i="1" dirty="0"/>
              <a:t>wishful thinking</a:t>
            </a:r>
            <a:endParaRPr lang="en-US" dirty="0"/>
          </a:p>
          <a:p>
            <a:pPr lvl="1"/>
            <a:r>
              <a:rPr lang="en-US" dirty="0"/>
              <a:t>Assume a function exists, then write it later</a:t>
            </a:r>
          </a:p>
          <a:p>
            <a:pPr lvl="1"/>
            <a:r>
              <a:rPr lang="en-US" dirty="0"/>
              <a:t>Can test even before you write it, via a stub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2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Speed of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Affected primarily by the number of times you iterate over data</a:t>
            </a:r>
          </a:p>
          <a:p>
            <a:r>
              <a:rPr lang="en-US" dirty="0"/>
              <a:t>Nested looping matters a 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56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DNA</a:t>
            </a:r>
          </a:p>
          <a:p>
            <a:r>
              <a:rPr lang="en-US" dirty="0"/>
              <a:t>Images</a:t>
            </a:r>
          </a:p>
          <a:p>
            <a:r>
              <a:rPr lang="en-US" dirty="0"/>
              <a:t>Social Networks</a:t>
            </a:r>
          </a:p>
          <a:p>
            <a:r>
              <a:rPr lang="en-US" dirty="0"/>
              <a:t>Election Results</a:t>
            </a:r>
          </a:p>
          <a:p>
            <a:r>
              <a:rPr lang="en-US" dirty="0"/>
              <a:t>2D points and Handwriting Samples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0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What you have learned in CSE 160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Compare your skills today to 10 weeks 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Bottom line:  The assignments would be </a:t>
            </a:r>
            <a:r>
              <a:rPr lang="en-US" dirty="0">
                <a:solidFill>
                  <a:srgbClr val="FF0000"/>
                </a:solidFill>
              </a:rPr>
              <a:t>easy</a:t>
            </a:r>
            <a:r>
              <a:rPr lang="en-US" dirty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     Thomas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Python program to assess treatment efficacy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0" y="1287887"/>
            <a:ext cx="4495800" cy="5570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This program reads an Excel spreadsheet whose penultimate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and antepenultimate columns are zip codes.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It adds a new last column for the distance between those zip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codes, and outputs in CSV (comma-separated values) format.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Call the program with two numeric values:  the first and last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row to include.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The output contains the column headers and those rows.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Libraries to use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random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sys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xlrd</a:t>
            </a: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# library for working with Excel spreadsheets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time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gdapi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GoogleDirections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No key needed if few queries</a:t>
            </a:r>
          </a:p>
          <a:p>
            <a:pPr marL="0" indent="0">
              <a:buNone/>
            </a:pPr>
            <a:r>
              <a:rPr lang="en-US" dirty="0" err="1"/>
              <a:t>gd</a:t>
            </a:r>
            <a:r>
              <a:rPr lang="en-US" dirty="0"/>
              <a:t> = </a:t>
            </a:r>
            <a:r>
              <a:rPr lang="en-US" dirty="0" err="1"/>
              <a:t>GoogleDirections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'dummy-Google-key'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wb</a:t>
            </a:r>
            <a:r>
              <a:rPr lang="en-US" dirty="0"/>
              <a:t> = </a:t>
            </a:r>
            <a:r>
              <a:rPr lang="en-US" dirty="0" err="1"/>
              <a:t>xlrd.open_workbook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'mhip_zip_eScience_121611a.xls'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sheet = </a:t>
            </a:r>
            <a:r>
              <a:rPr lang="en-US" dirty="0" err="1"/>
              <a:t>wb.sheet_by_index</a:t>
            </a:r>
            <a:r>
              <a:rPr lang="en-US" dirty="0"/>
              <a:t>(0)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User input:  first row to process, first row not to process</a:t>
            </a:r>
          </a:p>
          <a:p>
            <a:pPr marL="0" indent="0">
              <a:buNone/>
            </a:pPr>
            <a:r>
              <a:rPr lang="en-US" dirty="0" err="1"/>
              <a:t>first_row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max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[1]), 2)</a:t>
            </a:r>
          </a:p>
          <a:p>
            <a:pPr marL="0" indent="0">
              <a:buNone/>
            </a:pPr>
            <a:r>
              <a:rPr lang="en-US" dirty="0" err="1"/>
              <a:t>row_limit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min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[2]+1), </a:t>
            </a:r>
            <a:r>
              <a:rPr lang="en-US" dirty="0" err="1"/>
              <a:t>sheet.nrows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6"/>
                </a:solidFill>
              </a:rPr>
              <a:t>def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/>
              <a:t>comma_separated</a:t>
            </a:r>
            <a:r>
              <a:rPr lang="en-US" dirty="0"/>
              <a:t>(</a:t>
            </a:r>
            <a:r>
              <a:rPr lang="en-US" dirty="0" err="1"/>
              <a:t>lst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6"/>
                </a:solidFill>
              </a:rPr>
              <a:t>return</a:t>
            </a:r>
            <a:r>
              <a:rPr lang="en-US" dirty="0"/>
              <a:t> ",".join([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(s)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s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 err="1"/>
              <a:t>lst</a:t>
            </a:r>
            <a:r>
              <a:rPr lang="en-US" dirty="0"/>
              <a:t>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287887"/>
            <a:ext cx="4495800" cy="5570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headers = </a:t>
            </a:r>
            <a:r>
              <a:rPr lang="en-US" dirty="0" err="1"/>
              <a:t>sheet.row_values</a:t>
            </a:r>
            <a:r>
              <a:rPr lang="en-US" dirty="0"/>
              <a:t>(0) + [</a:t>
            </a:r>
            <a:r>
              <a:rPr lang="en-US" dirty="0">
                <a:solidFill>
                  <a:srgbClr val="00B050"/>
                </a:solidFill>
              </a:rPr>
              <a:t>"distance"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comma_separated</a:t>
            </a:r>
            <a:r>
              <a:rPr lang="en-US" dirty="0"/>
              <a:t>(headers)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rownum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range</a:t>
            </a:r>
            <a:r>
              <a:rPr lang="en-US" dirty="0"/>
              <a:t>(</a:t>
            </a:r>
            <a:r>
              <a:rPr lang="en-US" dirty="0" err="1"/>
              <a:t>first_row,row_limit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row = </a:t>
            </a:r>
            <a:r>
              <a:rPr lang="en-US" dirty="0" err="1"/>
              <a:t>sheet.row_values</a:t>
            </a:r>
            <a:r>
              <a:rPr lang="en-US" dirty="0"/>
              <a:t>(</a:t>
            </a:r>
            <a:r>
              <a:rPr lang="en-US" dirty="0" err="1"/>
              <a:t>rownum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(zip1, zip2) = row[-3:-1]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chemeClr val="accent6"/>
                </a:solidFill>
              </a:rPr>
              <a:t>if</a:t>
            </a:r>
            <a:r>
              <a:rPr lang="en-US" dirty="0"/>
              <a:t> zip1 </a:t>
            </a:r>
            <a:r>
              <a:rPr lang="en-US" dirty="0">
                <a:solidFill>
                  <a:schemeClr val="accent6"/>
                </a:solidFill>
              </a:rPr>
              <a:t>and</a:t>
            </a:r>
            <a:r>
              <a:rPr lang="en-US" dirty="0"/>
              <a:t> zip2: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# Clean the data</a:t>
            </a:r>
          </a:p>
          <a:p>
            <a:pPr marL="0" indent="0">
              <a:buNone/>
            </a:pPr>
            <a:r>
              <a:rPr lang="en-US" dirty="0"/>
              <a:t>        zip1 =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(zip1))</a:t>
            </a:r>
          </a:p>
          <a:p>
            <a:pPr marL="0" indent="0">
              <a:buNone/>
            </a:pPr>
            <a:r>
              <a:rPr lang="en-US" dirty="0"/>
              <a:t>        zip2 =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(zip2))</a:t>
            </a:r>
          </a:p>
          <a:p>
            <a:pPr marL="0" indent="0">
              <a:buNone/>
            </a:pPr>
            <a:r>
              <a:rPr lang="en-US" dirty="0"/>
              <a:t>        row[-3:-1] = [zip1, zip2]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# Compute the distance via Google Maps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chemeClr val="accent6"/>
                </a:solidFill>
              </a:rPr>
              <a:t>try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distance = </a:t>
            </a:r>
            <a:r>
              <a:rPr lang="en-US" dirty="0" err="1"/>
              <a:t>gd.query</a:t>
            </a:r>
            <a:r>
              <a:rPr lang="en-US" dirty="0"/>
              <a:t>(zip1,zip2).distance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chemeClr val="accent6"/>
                </a:solidFill>
              </a:rPr>
              <a:t>except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&gt;&gt; </a:t>
            </a:r>
            <a:r>
              <a:rPr lang="en-US" dirty="0" err="1"/>
              <a:t>sys.stderr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"Error computing distance:"</a:t>
            </a:r>
            <a:r>
              <a:rPr lang="en-US" dirty="0"/>
              <a:t>, zip1, zip2</a:t>
            </a:r>
          </a:p>
          <a:p>
            <a:pPr marL="0" indent="0">
              <a:buNone/>
            </a:pPr>
            <a:r>
              <a:rPr lang="en-US" dirty="0"/>
              <a:t>            distance = </a:t>
            </a:r>
            <a:r>
              <a:rPr lang="en-US" dirty="0">
                <a:solidFill>
                  <a:srgbClr val="00B050"/>
                </a:solidFill>
              </a:rPr>
              <a:t>""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# Print the row with the distance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comma_separated</a:t>
            </a:r>
            <a:r>
              <a:rPr lang="en-US" dirty="0"/>
              <a:t>(row + [distance])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# Avoid too many Google queries in rapid succession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time.sleep</a:t>
            </a:r>
            <a:r>
              <a:rPr lang="en-US" dirty="0"/>
              <a:t>(</a:t>
            </a:r>
            <a:r>
              <a:rPr lang="en-US" dirty="0" err="1"/>
              <a:t>random.random</a:t>
            </a:r>
            <a:r>
              <a:rPr lang="en-US" dirty="0"/>
              <a:t>()+0.5)</a:t>
            </a: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5022761" y="6091707"/>
            <a:ext cx="3663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23 lines of executable code!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F7ED7C0-9AEA-4F4A-BC37-D84FB4BBF6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79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System building and scientific discovery are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It’s even more fun when your system works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Pay attention to what matters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Use the techniques and tools of CSE 160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0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382000" cy="5137150"/>
          </a:xfrm>
        </p:spPr>
        <p:txBody>
          <a:bodyPr>
            <a:normAutofit/>
          </a:bodyPr>
          <a:lstStyle/>
          <a:p>
            <a:r>
              <a:rPr lang="en-US" dirty="0"/>
              <a:t>Topics: Everything in the course up to and including List Comprehensions is fair game. </a:t>
            </a:r>
          </a:p>
          <a:p>
            <a:pPr lvl="1"/>
            <a:r>
              <a:rPr lang="en-US" dirty="0"/>
              <a:t>Part 1 - similar to the midterm: writing small functions, although now dictionaries, sets, and tuples could be involved. </a:t>
            </a:r>
          </a:p>
          <a:p>
            <a:pPr lvl="1"/>
            <a:r>
              <a:rPr lang="en-US" dirty="0"/>
              <a:t>Part 2 - short answer questions and code writing that involves writing less than an entire function.</a:t>
            </a:r>
          </a:p>
          <a:p>
            <a:r>
              <a:rPr lang="en-US" dirty="0"/>
              <a:t>Released by end of day Mon 3/15, due by 11pm Thurs 3/18</a:t>
            </a:r>
          </a:p>
          <a:p>
            <a:r>
              <a:rPr lang="en-US" dirty="0"/>
              <a:t>Similar Policies to Midterm – Groups of up to 4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9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Progress in 10 weeks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10 weeks ago</a:t>
            </a:r>
            <a:r>
              <a:rPr lang="en-US" dirty="0"/>
              <a:t>: you knew no programming</a:t>
            </a:r>
          </a:p>
          <a:p>
            <a:pPr marL="0" indent="0">
              <a:buNone/>
            </a:pPr>
            <a:r>
              <a:rPr lang="en-US" dirty="0"/>
              <a:t>Goals:</a:t>
            </a:r>
          </a:p>
          <a:p>
            <a:pPr lvl="1"/>
            <a:r>
              <a:rPr lang="en-US" b="1" dirty="0"/>
              <a:t>Computational problem-solving</a:t>
            </a:r>
            <a:endParaRPr lang="en-US" dirty="0"/>
          </a:p>
          <a:p>
            <a:pPr lvl="1"/>
            <a:r>
              <a:rPr lang="en-US" b="1" dirty="0"/>
              <a:t>Python</a:t>
            </a:r>
            <a:r>
              <a:rPr lang="en-US" dirty="0"/>
              <a:t> programming language</a:t>
            </a:r>
          </a:p>
          <a:p>
            <a:pPr lvl="1"/>
            <a:r>
              <a:rPr lang="en-US" dirty="0"/>
              <a:t>Experience with </a:t>
            </a:r>
            <a:r>
              <a:rPr lang="en-US" b="1" dirty="0"/>
              <a:t>real datasets</a:t>
            </a:r>
            <a:r>
              <a:rPr lang="en-US" dirty="0"/>
              <a:t> </a:t>
            </a:r>
          </a:p>
          <a:p>
            <a:pPr lvl="1"/>
            <a:r>
              <a:rPr lang="en-US" b="1" dirty="0"/>
              <a:t>Fun</a:t>
            </a:r>
            <a:r>
              <a:rPr lang="en-US" dirty="0"/>
              <a:t> of extracting understanding and insight from data, and of mastery over the computer</a:t>
            </a:r>
          </a:p>
          <a:p>
            <a:pPr lvl="1"/>
            <a:r>
              <a:rPr lang="en-US" dirty="0"/>
              <a:t>Ability to go on to more advanced </a:t>
            </a:r>
            <a:r>
              <a:rPr lang="en-US" b="1" dirty="0"/>
              <a:t>computing</a:t>
            </a:r>
            <a:r>
              <a:rPr lang="en-US" dirty="0"/>
              <a:t> classes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Today</a:t>
            </a:r>
            <a:r>
              <a:rPr lang="en-US" dirty="0"/>
              <a:t>: you can write a useful program (from nothing!) to solve a real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9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Join me in thanking your TAs!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  <p:pic>
        <p:nvPicPr>
          <p:cNvPr id="15" name="Picture 14" descr="Graphical user interface&#10;&#10;Description automatically generated">
            <a:extLst>
              <a:ext uri="{FF2B5EF4-FFF2-40B4-BE49-F238E27FC236}">
                <a16:creationId xmlns:a16="http://schemas.microsoft.com/office/drawing/2014/main" id="{F120AD0D-1253-4BDE-AF35-B983CEE78D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3385" y="1669194"/>
            <a:ext cx="5577230" cy="351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9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do you care about processing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world is awash in data</a:t>
            </a:r>
          </a:p>
          <a:p>
            <a:r>
              <a:rPr lang="en-US" dirty="0"/>
              <a:t>Processing and analyzing it is the difference between </a:t>
            </a:r>
            <a:r>
              <a:rPr lang="en-US" dirty="0">
                <a:solidFill>
                  <a:srgbClr val="FF0000"/>
                </a:solidFill>
              </a:rPr>
              <a:t>success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failure</a:t>
            </a:r>
          </a:p>
          <a:p>
            <a:pPr lvl="1"/>
            <a:r>
              <a:rPr lang="en-US" dirty="0"/>
              <a:t>for a team or for an individual</a:t>
            </a:r>
          </a:p>
          <a:p>
            <a:r>
              <a:rPr lang="en-US" dirty="0"/>
              <a:t>Manipulating and understanding data is essential to:</a:t>
            </a:r>
          </a:p>
          <a:p>
            <a:pPr lvl="1"/>
            <a:r>
              <a:rPr lang="en-US" dirty="0"/>
              <a:t>Astronomers</a:t>
            </a:r>
          </a:p>
          <a:p>
            <a:pPr lvl="1"/>
            <a:r>
              <a:rPr lang="en-US" dirty="0"/>
              <a:t>Biologists</a:t>
            </a:r>
          </a:p>
          <a:p>
            <a:pPr lvl="1"/>
            <a:r>
              <a:rPr lang="en-US" dirty="0"/>
              <a:t>Chemists</a:t>
            </a:r>
          </a:p>
          <a:p>
            <a:pPr lvl="1"/>
            <a:r>
              <a:rPr lang="en-US" dirty="0"/>
              <a:t>Economists</a:t>
            </a:r>
          </a:p>
          <a:p>
            <a:pPr lvl="1"/>
            <a:r>
              <a:rPr lang="en-US" dirty="0"/>
              <a:t>Engineers</a:t>
            </a:r>
          </a:p>
          <a:p>
            <a:pPr lvl="1"/>
            <a:r>
              <a:rPr lang="en-US" dirty="0"/>
              <a:t>Entrepreneurs</a:t>
            </a:r>
          </a:p>
          <a:p>
            <a:pPr lvl="1"/>
            <a:r>
              <a:rPr lang="en-US" dirty="0"/>
              <a:t>Linguists</a:t>
            </a:r>
          </a:p>
          <a:p>
            <a:pPr lvl="1"/>
            <a:r>
              <a:rPr lang="en-US" dirty="0"/>
              <a:t>Political scientists</a:t>
            </a:r>
          </a:p>
          <a:p>
            <a:pPr lvl="1"/>
            <a:r>
              <a:rPr lang="en-US" dirty="0"/>
              <a:t>Zoologists</a:t>
            </a:r>
          </a:p>
          <a:p>
            <a:pPr lvl="1"/>
            <a:r>
              <a:rPr lang="en-US" dirty="0"/>
              <a:t>… and many more!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Variables</a:t>
            </a:r>
          </a:p>
          <a:p>
            <a:r>
              <a:rPr lang="en-US" dirty="0"/>
              <a:t>Assignments</a:t>
            </a:r>
          </a:p>
          <a:p>
            <a:r>
              <a:rPr lang="en-US" dirty="0"/>
              <a:t>Types</a:t>
            </a:r>
          </a:p>
          <a:p>
            <a:r>
              <a:rPr lang="en-US" dirty="0"/>
              <a:t>Programs &amp; algorithms</a:t>
            </a:r>
          </a:p>
          <a:p>
            <a:r>
              <a:rPr lang="en-US" dirty="0"/>
              <a:t>Control flow:  loops (for), conditionals (if)</a:t>
            </a:r>
          </a:p>
          <a:p>
            <a:r>
              <a:rPr lang="en-US" dirty="0"/>
              <a:t>Functions</a:t>
            </a:r>
          </a:p>
          <a:p>
            <a:r>
              <a:rPr lang="en-US" dirty="0"/>
              <a:t>File I/O</a:t>
            </a:r>
          </a:p>
          <a:p>
            <a:r>
              <a:rPr lang="en-US" dirty="0"/>
              <a:t>Python execution model</a:t>
            </a:r>
          </a:p>
          <a:p>
            <a:pPr lvl="1"/>
            <a:r>
              <a:rPr lang="en-US" dirty="0"/>
              <a:t>How Python evaluates expressions, statements, and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07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structures:  managing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List</a:t>
            </a:r>
          </a:p>
          <a:p>
            <a:r>
              <a:rPr lang="en-US" dirty="0"/>
              <a:t>Set</a:t>
            </a:r>
          </a:p>
          <a:p>
            <a:r>
              <a:rPr lang="en-US" dirty="0"/>
              <a:t>Dictionary</a:t>
            </a:r>
          </a:p>
          <a:p>
            <a:r>
              <a:rPr lang="en-US" dirty="0"/>
              <a:t>Tuple</a:t>
            </a:r>
          </a:p>
          <a:p>
            <a:r>
              <a:rPr lang="en-US" dirty="0"/>
              <a:t>Graph</a:t>
            </a:r>
          </a:p>
          <a:p>
            <a:endParaRPr lang="en-US" dirty="0"/>
          </a:p>
          <a:p>
            <a:r>
              <a:rPr lang="en-US" dirty="0"/>
              <a:t>List slicing (</a:t>
            </a:r>
            <a:r>
              <a:rPr lang="en-US" dirty="0" err="1"/>
              <a:t>sublist</a:t>
            </a:r>
            <a:r>
              <a:rPr lang="en-US" dirty="0"/>
              <a:t>)</a:t>
            </a:r>
          </a:p>
          <a:p>
            <a:r>
              <a:rPr lang="en-US" dirty="0"/>
              <a:t>List comprehension:  shorthand for a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6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Procedural abstraction</a:t>
            </a:r>
          </a:p>
          <a:p>
            <a:pPr lvl="1"/>
            <a:r>
              <a:rPr lang="en-US" dirty="0"/>
              <a:t>avoid duplicated code</a:t>
            </a:r>
          </a:p>
          <a:p>
            <a:pPr lvl="1"/>
            <a:r>
              <a:rPr lang="en-US" dirty="0"/>
              <a:t>the implementation does not matter to the client</a:t>
            </a:r>
          </a:p>
          <a:p>
            <a:r>
              <a:rPr lang="en-US" dirty="0"/>
              <a:t>Using functions</a:t>
            </a:r>
          </a:p>
          <a:p>
            <a:r>
              <a:rPr lang="en-US" dirty="0"/>
              <a:t>Defining functions</a:t>
            </a:r>
          </a:p>
          <a:p>
            <a:r>
              <a:rPr lang="en-US" dirty="0"/>
              <a:t>Anonymous functions</a:t>
            </a:r>
          </a:p>
          <a:p>
            <a:pPr lvl="1"/>
            <a:r>
              <a:rPr lang="en-US" dirty="0"/>
              <a:t>Lambda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83246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f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) = </a:t>
            </a:r>
            <a:r>
              <a:rPr lang="en-US" sz="3200" i="1" dirty="0"/>
              <a:t>x</a:t>
            </a:r>
            <a:r>
              <a:rPr lang="en-US" sz="3200" baseline="30000" dirty="0"/>
              <a:t>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3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Dual to procedural abstraction (functions)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module</a:t>
            </a:r>
            <a:r>
              <a:rPr lang="en-US" dirty="0"/>
              <a:t> is:  operations</a:t>
            </a:r>
          </a:p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object</a:t>
            </a:r>
            <a:r>
              <a:rPr lang="en-US" dirty="0"/>
              <a:t> is:  data + operations</a:t>
            </a:r>
          </a:p>
          <a:p>
            <a:pPr lvl="1"/>
            <a:r>
              <a:rPr lang="en-US" dirty="0"/>
              <a:t>Operations:  create, query, modify</a:t>
            </a:r>
          </a:p>
          <a:p>
            <a:pPr lvl="1"/>
            <a:r>
              <a:rPr lang="en-US" dirty="0"/>
              <a:t>Clients use the operations, never directly access data</a:t>
            </a:r>
          </a:p>
          <a:p>
            <a:pPr lvl="1"/>
            <a:r>
              <a:rPr lang="en-US" dirty="0"/>
              <a:t>The representation of the data does not matter to the client</a:t>
            </a:r>
          </a:p>
          <a:p>
            <a:pPr lvl="1"/>
            <a:r>
              <a:rPr lang="en-US" dirty="0"/>
              <a:t>Programmer defines a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Each instance of a class is an </a:t>
            </a:r>
            <a:r>
              <a:rPr lang="en-US" dirty="0">
                <a:solidFill>
                  <a:srgbClr val="FF0000"/>
                </a:solidFill>
              </a:rPr>
              <a:t>object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Testing and 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Use small data sets to test your </a:t>
            </a:r>
            <a:r>
              <a:rPr lang="en-US" u="sng" dirty="0"/>
              <a:t>program</a:t>
            </a:r>
          </a:p>
          <a:p>
            <a:r>
              <a:rPr lang="en-US" dirty="0"/>
              <a:t>Write enough tests:</a:t>
            </a:r>
          </a:p>
          <a:p>
            <a:pPr lvl="1"/>
            <a:r>
              <a:rPr lang="en-US" dirty="0"/>
              <a:t>Cover every branch of each boolean expression</a:t>
            </a:r>
          </a:p>
          <a:p>
            <a:pPr lvl="2"/>
            <a:r>
              <a:rPr lang="en-US" dirty="0"/>
              <a:t>especially when used in a conditional expression (if statement)</a:t>
            </a:r>
          </a:p>
          <a:p>
            <a:pPr lvl="1"/>
            <a:r>
              <a:rPr lang="en-US" dirty="0"/>
              <a:t>Cover special cases:</a:t>
            </a:r>
          </a:p>
          <a:p>
            <a:pPr lvl="2"/>
            <a:r>
              <a:rPr lang="en-US" dirty="0"/>
              <a:t>numbers:  zero, positive, negative, int vs. float</a:t>
            </a:r>
          </a:p>
          <a:p>
            <a:pPr lvl="2"/>
            <a:r>
              <a:rPr lang="en-US" dirty="0"/>
              <a:t>data structures:  empty, size 1, larger</a:t>
            </a:r>
          </a:p>
          <a:p>
            <a:r>
              <a:rPr lang="en-US" dirty="0"/>
              <a:t>Assertions are useful beyond tests</a:t>
            </a:r>
          </a:p>
          <a:p>
            <a:r>
              <a:rPr lang="en-US" dirty="0"/>
              <a:t>Debugging:  after you observe a failure</a:t>
            </a:r>
          </a:p>
          <a:p>
            <a:pPr lvl="1"/>
            <a:r>
              <a:rPr lang="en-US" dirty="0"/>
              <a:t>Divide and conquer</a:t>
            </a:r>
          </a:p>
          <a:p>
            <a:pPr lvl="2"/>
            <a:r>
              <a:rPr lang="en-US" dirty="0"/>
              <a:t>In time, in data, in program text, in development history</a:t>
            </a:r>
          </a:p>
          <a:p>
            <a:pPr lvl="2"/>
            <a:r>
              <a:rPr lang="en-US" dirty="0"/>
              <a:t>this is also a key program design concept</a:t>
            </a:r>
          </a:p>
          <a:p>
            <a:pPr lvl="1"/>
            <a:r>
              <a:rPr lang="en-US" dirty="0"/>
              <a:t>The scientific method</a:t>
            </a:r>
          </a:p>
          <a:p>
            <a:pPr lvl="2"/>
            <a:r>
              <a:rPr lang="en-US" dirty="0"/>
              <a:t>state a hypothesis; design an experiment; understand results</a:t>
            </a:r>
          </a:p>
          <a:p>
            <a:r>
              <a:rPr lang="en-US" dirty="0"/>
              <a:t>Think first (“lost in the woods” analogy)</a:t>
            </a:r>
          </a:p>
          <a:p>
            <a:pPr lvl="1"/>
            <a:r>
              <a:rPr lang="en-US" dirty="0"/>
              <a:t>Be systematic:  record everything; have a reason for each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03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1170</Words>
  <Application>Microsoft Office PowerPoint</Application>
  <PresentationFormat>On-screen Show (4:3)</PresentationFormat>
  <Paragraphs>199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CSE 160 Wrap-Up</vt:lpstr>
      <vt:lpstr>Progress in 10 weeks</vt:lpstr>
      <vt:lpstr>Join me in thanking your TAs!</vt:lpstr>
      <vt:lpstr>Why do you care about processing data?</vt:lpstr>
      <vt:lpstr>Programming Concepts</vt:lpstr>
      <vt:lpstr>Data structures:  managing data</vt:lpstr>
      <vt:lpstr>Functions</vt:lpstr>
      <vt:lpstr>Data abstraction</vt:lpstr>
      <vt:lpstr>Testing and debugging</vt:lpstr>
      <vt:lpstr>Data analysis</vt:lpstr>
      <vt:lpstr>Program design</vt:lpstr>
      <vt:lpstr>Speed of algorithms</vt:lpstr>
      <vt:lpstr>Data!</vt:lpstr>
      <vt:lpstr>What you have learned in CSE 160</vt:lpstr>
      <vt:lpstr>Python program to assess treatment efficacy</vt:lpstr>
      <vt:lpstr>Go forth and conquer</vt:lpstr>
      <vt:lpstr>Final Exam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160 Wrap-Up</dc:title>
  <dc:creator>cse</dc:creator>
  <cp:lastModifiedBy>Rob No</cp:lastModifiedBy>
  <cp:revision>85</cp:revision>
  <cp:lastPrinted>2016-03-11T19:13:06Z</cp:lastPrinted>
  <dcterms:created xsi:type="dcterms:W3CDTF">2012-08-17T15:39:44Z</dcterms:created>
  <dcterms:modified xsi:type="dcterms:W3CDTF">2021-03-12T22:19:19Z</dcterms:modified>
</cp:coreProperties>
</file>