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6" r:id="rId3"/>
    <p:sldId id="293" r:id="rId4"/>
    <p:sldId id="297" r:id="rId5"/>
    <p:sldId id="292" r:id="rId6"/>
    <p:sldId id="294" r:id="rId7"/>
    <p:sldId id="295" r:id="rId8"/>
    <p:sldId id="289" r:id="rId9"/>
    <p:sldId id="290" r:id="rId10"/>
  </p:sldIdLst>
  <p:sldSz cx="9144000" cy="6858000" type="screen4x3"/>
  <p:notesSz cx="6997700" cy="92837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91" autoAdjust="0"/>
  </p:normalViewPr>
  <p:slideViewPr>
    <p:cSldViewPr>
      <p:cViewPr varScale="1">
        <p:scale>
          <a:sx n="132" d="100"/>
          <a:sy n="132" d="100"/>
        </p:scale>
        <p:origin x="2424" y="132"/>
      </p:cViewPr>
      <p:guideLst>
        <p:guide orient="horz" pos="31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B4165DA-552D-46AD-B101-BEFB2B9A7386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18577AFF-980F-4D59-8DF6-919635D8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6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washington.edu/academics/ugrad/overview/intro-course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dirty="0" err="1">
                <a:hlinkClick r:id="rId3"/>
              </a:rPr>
              <a:t>Cse</a:t>
            </a:r>
            <a:r>
              <a:rPr lang="en-US" u="none" dirty="0">
                <a:hlinkClick r:id="rId3"/>
              </a:rPr>
              <a:t> Intro Courses:  </a:t>
            </a:r>
            <a:r>
              <a:rPr lang="en-US" dirty="0">
                <a:hlinkClick r:id="rId3"/>
              </a:rPr>
              <a:t>https://www.cs.washington.edu/academics/ugrad/overview/intro-courses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77AFF-980F-4D59-8DF6-919635D8DC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8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dirty="0"/>
              <a:t>https://www.cs.washington.edu/academics/ugrad/nonmajor-options/intro-courses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77AFF-980F-4D59-8DF6-919635D8DC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76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B09A-7E44-4589-BBCE-36E079967442}" type="datetime1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D81A-6220-4521-AA89-145FCFB06318}" type="datetime1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6EC0-FE37-4544-A0DD-1FAFEC30BF91}" type="datetime1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083-72A3-43A5-976A-9753DB330D35}" type="datetime1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7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F08C-3638-4D8D-B2E1-9CC5B55A73BA}" type="datetime1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2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9BDA-30B5-4AEC-ADF1-4C66B29B8F5F}" type="datetime1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4B0-6DB9-4012-971E-A37C687355A5}" type="datetime1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7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AD64-AB16-4642-AC42-811231CCE05B}" type="datetime1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77C-3BB4-421E-9E52-91F622E7F15E}" type="datetime1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1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176F-916C-456F-9A97-31016E270820}" type="datetime1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6E2A-9501-4F37-B3B5-98145A1B9503}" type="datetime1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CFAE-C1E9-45D9-A4F7-2399F238E548}" type="datetime1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3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160/21wi/computing/syntax_exampl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hyperlink" Target="https://www.cs.washington.edu/academics/ugrad/nonmajor-options/intro-courses" TargetMode="Externa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hyperlink" Target="https://courses.cs.washington.edu/courses/cse160/21wi/which-class/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hyperlink" Target="https://us.edstem.org/courses/2544/discussion/187811" TargetMode="External"/><Relationship Id="rId5" Type="http://schemas.openxmlformats.org/officeDocument/2006/relationships/hyperlink" Target="https://courses.cs.washington.edu/courses/cse160/20au/computing/" TargetMode="Externa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Next?</a:t>
            </a:r>
            <a:br>
              <a:rPr lang="en-US" dirty="0"/>
            </a:br>
            <a:r>
              <a:rPr lang="en-US" dirty="0"/>
              <a:t>Python, Java, CSE Courses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Rob Thompson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7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want your feedback!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Exams - </a:t>
            </a:r>
            <a:r>
              <a:rPr lang="en-US" sz="2400" dirty="0"/>
              <a:t>Format/Timing/Policies?</a:t>
            </a:r>
          </a:p>
          <a:p>
            <a:pPr lvl="1"/>
            <a:r>
              <a:rPr lang="en-US" sz="2000" dirty="0"/>
              <a:t>How was the group aspect for you?</a:t>
            </a:r>
          </a:p>
          <a:p>
            <a:r>
              <a:rPr lang="en-US" dirty="0"/>
              <a:t>More Practice</a:t>
            </a:r>
          </a:p>
          <a:p>
            <a:pPr lvl="1"/>
            <a:r>
              <a:rPr lang="en-US" dirty="0"/>
              <a:t>Things we have done: </a:t>
            </a:r>
            <a:r>
              <a:rPr lang="en-US" dirty="0">
                <a:hlinkClick r:id="rId2"/>
              </a:rPr>
              <a:t>links on course web page</a:t>
            </a:r>
            <a:endParaRPr lang="en-US" dirty="0"/>
          </a:p>
          <a:p>
            <a:pPr lvl="2"/>
            <a:r>
              <a:rPr lang="en-US" dirty="0"/>
              <a:t>Section examples that are meant to be similar to code you will need to write for the HW</a:t>
            </a:r>
          </a:p>
          <a:p>
            <a:pPr lvl="2"/>
            <a:r>
              <a:rPr lang="en-US" dirty="0" err="1"/>
              <a:t>CodingBat</a:t>
            </a:r>
            <a:endParaRPr lang="en-US" dirty="0"/>
          </a:p>
          <a:p>
            <a:pPr lvl="2"/>
            <a:r>
              <a:rPr lang="en-US" dirty="0" err="1"/>
              <a:t>CheckIn</a:t>
            </a:r>
            <a:r>
              <a:rPr lang="en-US" dirty="0"/>
              <a:t> (HW5)</a:t>
            </a:r>
          </a:p>
          <a:p>
            <a:pPr lvl="2"/>
            <a:r>
              <a:rPr lang="en-US" dirty="0"/>
              <a:t>HW intro videos. </a:t>
            </a:r>
          </a:p>
          <a:p>
            <a:pPr lvl="1"/>
            <a:r>
              <a:rPr lang="en-US" dirty="0"/>
              <a:t>Are there other types of practice you would like?  what?</a:t>
            </a:r>
          </a:p>
          <a:p>
            <a:r>
              <a:rPr lang="en-US" dirty="0"/>
              <a:t>Lecture Time/Activities</a:t>
            </a:r>
          </a:p>
          <a:p>
            <a:pPr lvl="1"/>
            <a:r>
              <a:rPr lang="en-US" dirty="0" err="1"/>
              <a:t>Gradescope</a:t>
            </a:r>
            <a:r>
              <a:rPr lang="en-US" dirty="0"/>
              <a:t> in-class activities:</a:t>
            </a:r>
            <a:br>
              <a:rPr lang="en-US" dirty="0"/>
            </a:br>
            <a:r>
              <a:rPr lang="en-US" dirty="0"/>
              <a:t> Do you wish we had more of these? Done differently?</a:t>
            </a:r>
          </a:p>
          <a:p>
            <a:r>
              <a:rPr lang="en-US" dirty="0"/>
              <a:t>Ed Board/Discord – </a:t>
            </a:r>
            <a:r>
              <a:rPr lang="en-US" sz="2400" dirty="0"/>
              <a:t>Best ways to get help? </a:t>
            </a:r>
          </a:p>
          <a:p>
            <a:pPr lvl="1"/>
            <a:r>
              <a:rPr lang="en-US" sz="2000" dirty="0"/>
              <a:t>I know there’s an “unofficial” class discord. Was it useful to you? </a:t>
            </a:r>
          </a:p>
          <a:p>
            <a:pPr lvl="1"/>
            <a:r>
              <a:rPr lang="en-US" sz="2000" dirty="0"/>
              <a:t>Should we make an “official” Discord?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more to learn!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You have come a long way from the first day of class!</a:t>
            </a:r>
          </a:p>
          <a:p>
            <a:pPr lvl="1"/>
            <a:r>
              <a:rPr lang="en-US" dirty="0"/>
              <a:t>But there is more to learn!</a:t>
            </a:r>
          </a:p>
          <a:p>
            <a:r>
              <a:rPr lang="en-US" dirty="0"/>
              <a:t>Data analysis, data science, and data visualization</a:t>
            </a:r>
          </a:p>
          <a:p>
            <a:r>
              <a:rPr lang="en-US" dirty="0"/>
              <a:t>Scaling up:</a:t>
            </a:r>
          </a:p>
          <a:p>
            <a:pPr lvl="1"/>
            <a:r>
              <a:rPr lang="en-US" dirty="0"/>
              <a:t>Larger and more complex programs</a:t>
            </a:r>
          </a:p>
          <a:p>
            <a:pPr lvl="1"/>
            <a:r>
              <a:rPr lang="en-US" dirty="0"/>
              <a:t>Algorithm selection</a:t>
            </a:r>
          </a:p>
          <a:p>
            <a:pPr lvl="1"/>
            <a:r>
              <a:rPr lang="en-US" dirty="0"/>
              <a:t>“Big data”:  out-of-memory data, parallel programming, …</a:t>
            </a:r>
          </a:p>
          <a:p>
            <a:r>
              <a:rPr lang="en-US" dirty="0"/>
              <a:t>Ensuring correctness</a:t>
            </a:r>
          </a:p>
          <a:p>
            <a:pPr lvl="1"/>
            <a:r>
              <a:rPr lang="en-US" dirty="0"/>
              <a:t>Principled, systematic design, testing, and programming</a:t>
            </a:r>
          </a:p>
          <a:p>
            <a:pPr lvl="1"/>
            <a:r>
              <a:rPr lang="en-US" dirty="0"/>
              <a:t>Coding style</a:t>
            </a:r>
          </a:p>
          <a:p>
            <a:r>
              <a:rPr lang="en-US" dirty="0"/>
              <a:t>Managing complexity</a:t>
            </a:r>
          </a:p>
          <a:p>
            <a:pPr lvl="1"/>
            <a:r>
              <a:rPr lang="en-US" dirty="0"/>
              <a:t>Programming tools:  testing, version control, debugging, deployment</a:t>
            </a:r>
          </a:p>
          <a:p>
            <a:pPr lvl="1"/>
            <a:r>
              <a:rPr lang="en-US" dirty="0"/>
              <a:t>Graphical User Interfaces (GUIs), user interaction</a:t>
            </a:r>
          </a:p>
          <a:p>
            <a:pPr lvl="1"/>
            <a:r>
              <a:rPr lang="en-US" dirty="0"/>
              <a:t>Data structures and algorithms</a:t>
            </a:r>
          </a:p>
          <a:p>
            <a:pPr lvl="1"/>
            <a:r>
              <a:rPr lang="en-US" dirty="0"/>
              <a:t>Working in a team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Python program to assess treatment efficacy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0" y="1287887"/>
            <a:ext cx="4495800" cy="557011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This program reads an Excel spreadsheet whose penultimate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and antepenultimate columns are zip codes.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It adds a new last column for the distance between those zip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codes, and outputs in CSV (comma-separated values) format.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Call the program with two numeric values:  the first and last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row to include.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The output contains the column headers and those rows.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Libraries to use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random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sys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</a:t>
            </a:r>
            <a:r>
              <a:rPr lang="en-US" dirty="0" err="1"/>
              <a:t>xlrd</a:t>
            </a: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# library for working with Excel spreadsheets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time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/>
              <a:t>gdapi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</a:t>
            </a:r>
            <a:r>
              <a:rPr lang="en-US" dirty="0" err="1"/>
              <a:t>GoogleDirections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No key needed if few queries</a:t>
            </a:r>
          </a:p>
          <a:p>
            <a:pPr marL="0" indent="0">
              <a:buNone/>
            </a:pPr>
            <a:r>
              <a:rPr lang="en-US" dirty="0" err="1"/>
              <a:t>gd</a:t>
            </a:r>
            <a:r>
              <a:rPr lang="en-US" dirty="0"/>
              <a:t> = </a:t>
            </a:r>
            <a:r>
              <a:rPr lang="en-US" dirty="0" err="1"/>
              <a:t>GoogleDirections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'dummy-Google-key'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wb</a:t>
            </a:r>
            <a:r>
              <a:rPr lang="en-US" dirty="0"/>
              <a:t> = </a:t>
            </a:r>
            <a:r>
              <a:rPr lang="en-US" dirty="0" err="1"/>
              <a:t>xlrd.open_workbook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'mhip_zip_eScience_121611a.xls'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sheet = </a:t>
            </a:r>
            <a:r>
              <a:rPr lang="en-US" dirty="0" err="1"/>
              <a:t>wb.sheet_by_index</a:t>
            </a:r>
            <a:r>
              <a:rPr lang="en-US" dirty="0"/>
              <a:t>(0)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User input:  first row to process, first row not to process</a:t>
            </a:r>
          </a:p>
          <a:p>
            <a:pPr marL="0" indent="0">
              <a:buNone/>
            </a:pPr>
            <a:r>
              <a:rPr lang="en-US" dirty="0" err="1"/>
              <a:t>first_row</a:t>
            </a:r>
            <a:r>
              <a:rPr lang="en-US" dirty="0"/>
              <a:t> = </a:t>
            </a:r>
            <a:r>
              <a:rPr lang="en-US" dirty="0">
                <a:solidFill>
                  <a:srgbClr val="7030A0"/>
                </a:solidFill>
              </a:rPr>
              <a:t>max</a:t>
            </a:r>
            <a:r>
              <a:rPr lang="en-US" dirty="0"/>
              <a:t>(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</a:t>
            </a:r>
            <a:r>
              <a:rPr lang="en-US" dirty="0" err="1"/>
              <a:t>sys.argv</a:t>
            </a:r>
            <a:r>
              <a:rPr lang="en-US" dirty="0"/>
              <a:t>[1]), 2)</a:t>
            </a:r>
          </a:p>
          <a:p>
            <a:pPr marL="0" indent="0">
              <a:buNone/>
            </a:pPr>
            <a:r>
              <a:rPr lang="en-US" dirty="0" err="1"/>
              <a:t>row_limit</a:t>
            </a:r>
            <a:r>
              <a:rPr lang="en-US" dirty="0"/>
              <a:t> = </a:t>
            </a:r>
            <a:r>
              <a:rPr lang="en-US" dirty="0">
                <a:solidFill>
                  <a:srgbClr val="7030A0"/>
                </a:solidFill>
              </a:rPr>
              <a:t>min</a:t>
            </a:r>
            <a:r>
              <a:rPr lang="en-US" dirty="0"/>
              <a:t>(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</a:t>
            </a:r>
            <a:r>
              <a:rPr lang="en-US" dirty="0" err="1"/>
              <a:t>sys.argv</a:t>
            </a:r>
            <a:r>
              <a:rPr lang="en-US" dirty="0"/>
              <a:t>[2]+1), </a:t>
            </a:r>
            <a:r>
              <a:rPr lang="en-US" dirty="0" err="1"/>
              <a:t>sheet.nrows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6"/>
                </a:solidFill>
              </a:rPr>
              <a:t>def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/>
              <a:t>comma_separated</a:t>
            </a:r>
            <a:r>
              <a:rPr lang="en-US" dirty="0"/>
              <a:t>(</a:t>
            </a:r>
            <a:r>
              <a:rPr lang="en-US" dirty="0" err="1"/>
              <a:t>lst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6"/>
                </a:solidFill>
              </a:rPr>
              <a:t>return</a:t>
            </a:r>
            <a:r>
              <a:rPr lang="en-US" dirty="0"/>
              <a:t> ",".join([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(s) </a:t>
            </a:r>
            <a:r>
              <a:rPr lang="en-US" dirty="0">
                <a:solidFill>
                  <a:schemeClr val="accent6"/>
                </a:solidFill>
              </a:rPr>
              <a:t>for</a:t>
            </a:r>
            <a:r>
              <a:rPr lang="en-US" dirty="0"/>
              <a:t> s 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 </a:t>
            </a:r>
            <a:r>
              <a:rPr lang="en-US" dirty="0" err="1"/>
              <a:t>lst</a:t>
            </a:r>
            <a:r>
              <a:rPr lang="en-US" dirty="0"/>
              <a:t>])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287887"/>
            <a:ext cx="4495800" cy="557011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headers = </a:t>
            </a:r>
            <a:r>
              <a:rPr lang="en-US" dirty="0" err="1"/>
              <a:t>sheet.row_values</a:t>
            </a:r>
            <a:r>
              <a:rPr lang="en-US" dirty="0"/>
              <a:t>(0) + [</a:t>
            </a:r>
            <a:r>
              <a:rPr lang="en-US" dirty="0">
                <a:solidFill>
                  <a:srgbClr val="00B050"/>
                </a:solidFill>
              </a:rPr>
              <a:t>"distance"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print</a:t>
            </a:r>
            <a:r>
              <a:rPr lang="en-US" dirty="0"/>
              <a:t> </a:t>
            </a:r>
            <a:r>
              <a:rPr lang="en-US" dirty="0" err="1"/>
              <a:t>comma_separated</a:t>
            </a:r>
            <a:r>
              <a:rPr lang="en-US" dirty="0"/>
              <a:t>(headers)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for</a:t>
            </a:r>
            <a:r>
              <a:rPr lang="en-US" dirty="0"/>
              <a:t> </a:t>
            </a:r>
            <a:r>
              <a:rPr lang="en-US" dirty="0" err="1"/>
              <a:t>rownum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range</a:t>
            </a:r>
            <a:r>
              <a:rPr lang="en-US" dirty="0"/>
              <a:t>(</a:t>
            </a:r>
            <a:r>
              <a:rPr lang="en-US" dirty="0" err="1"/>
              <a:t>first_row,row_limit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  row = </a:t>
            </a:r>
            <a:r>
              <a:rPr lang="en-US" dirty="0" err="1"/>
              <a:t>sheet.row_values</a:t>
            </a:r>
            <a:r>
              <a:rPr lang="en-US" dirty="0"/>
              <a:t>(</a:t>
            </a:r>
            <a:r>
              <a:rPr lang="en-US" dirty="0" err="1"/>
              <a:t>rownum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(zip1, zip2) = row[-3:-1]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chemeClr val="accent6"/>
                </a:solidFill>
              </a:rPr>
              <a:t>if</a:t>
            </a:r>
            <a:r>
              <a:rPr lang="en-US" dirty="0"/>
              <a:t> zip1 </a:t>
            </a:r>
            <a:r>
              <a:rPr lang="en-US" dirty="0">
                <a:solidFill>
                  <a:schemeClr val="accent6"/>
                </a:solidFill>
              </a:rPr>
              <a:t>and</a:t>
            </a:r>
            <a:r>
              <a:rPr lang="en-US" dirty="0"/>
              <a:t> zip2: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# Clean the data</a:t>
            </a:r>
          </a:p>
          <a:p>
            <a:pPr marL="0" indent="0">
              <a:buNone/>
            </a:pPr>
            <a:r>
              <a:rPr lang="en-US" dirty="0"/>
              <a:t>        zip1 = 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(zip1))</a:t>
            </a:r>
          </a:p>
          <a:p>
            <a:pPr marL="0" indent="0">
              <a:buNone/>
            </a:pPr>
            <a:r>
              <a:rPr lang="en-US" dirty="0"/>
              <a:t>        zip2 = 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(zip2))</a:t>
            </a:r>
          </a:p>
          <a:p>
            <a:pPr marL="0" indent="0">
              <a:buNone/>
            </a:pPr>
            <a:r>
              <a:rPr lang="en-US" dirty="0"/>
              <a:t>        row[-3:-1] = [zip1, zip2]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# Compute the distance via Google Maps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chemeClr val="accent6"/>
                </a:solidFill>
              </a:rPr>
              <a:t>try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  distance = </a:t>
            </a:r>
            <a:r>
              <a:rPr lang="en-US" dirty="0" err="1"/>
              <a:t>gd.query</a:t>
            </a:r>
            <a:r>
              <a:rPr lang="en-US" dirty="0"/>
              <a:t>(zip1,zip2).distance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chemeClr val="accent6"/>
                </a:solidFill>
              </a:rPr>
              <a:t>except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 &gt;&gt; </a:t>
            </a:r>
            <a:r>
              <a:rPr lang="en-US" dirty="0" err="1"/>
              <a:t>sys.stderr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"Error computing distance:"</a:t>
            </a:r>
            <a:r>
              <a:rPr lang="en-US" dirty="0"/>
              <a:t>, zip1, zip2</a:t>
            </a:r>
          </a:p>
          <a:p>
            <a:pPr marL="0" indent="0">
              <a:buNone/>
            </a:pPr>
            <a:r>
              <a:rPr lang="en-US" dirty="0"/>
              <a:t>            distance = </a:t>
            </a:r>
            <a:r>
              <a:rPr lang="en-US" dirty="0">
                <a:solidFill>
                  <a:srgbClr val="00B050"/>
                </a:solidFill>
              </a:rPr>
              <a:t>""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# Print the row with the distance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 </a:t>
            </a:r>
            <a:r>
              <a:rPr lang="en-US" dirty="0" err="1"/>
              <a:t>comma_separated</a:t>
            </a:r>
            <a:r>
              <a:rPr lang="en-US" dirty="0"/>
              <a:t>(row + [distance])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# Avoid too many Google queries in rapid succession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time.sleep</a:t>
            </a:r>
            <a:r>
              <a:rPr lang="en-US" dirty="0"/>
              <a:t>(</a:t>
            </a:r>
            <a:r>
              <a:rPr lang="en-US" dirty="0" err="1"/>
              <a:t>random.random</a:t>
            </a:r>
            <a:r>
              <a:rPr lang="en-US" dirty="0"/>
              <a:t>()+0.5)</a:t>
            </a: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5022761" y="6091707"/>
            <a:ext cx="3663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23 lines of executable code!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5F7ED7C0-9AEA-4F4A-BC37-D84FB4BBF6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7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70F6C8-E140-4288-95D2-9828E1DE3526}" type="slidenum">
              <a:rPr lang="en-US" altLang="en-US" sz="1400" smtClean="0"/>
              <a:pPr eaLnBrk="1" hangingPunct="1"/>
              <a:t>5</a:t>
            </a:fld>
            <a:endParaRPr lang="en-US" altLang="en-US" sz="1400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More UW Computer Science Courses!!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219199"/>
            <a:ext cx="8534400" cy="5054024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b="1" dirty="0"/>
              <a:t>You could take any of these now!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[21sp] CSE 163 Intermediate Data Programming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[every quarter + summer] CSE 142, 143, 143x Programming in Java  (143x only in fall)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[21sp] CSE 154  Web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[21sp] CSE 416 Intro to Machine Learning  (requires Stat 311/390)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[every quarter] INFO/</a:t>
            </a:r>
            <a:r>
              <a:rPr lang="en-US" altLang="en-US" sz="1800" b="1" u="sng" dirty="0"/>
              <a:t>STAT</a:t>
            </a:r>
            <a:r>
              <a:rPr lang="en-US" altLang="en-US" sz="1800" dirty="0"/>
              <a:t>/CSE 180 Intro to Data Science (some Math pre-req)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[21sp] CSE </a:t>
            </a:r>
            <a:r>
              <a:rPr lang="en-US" altLang="en-US" sz="1800"/>
              <a:t>414  Intro to Databases *NEW!*</a:t>
            </a: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endParaRPr lang="en-US" altLang="en-US" sz="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/>
              <a:t>Require CSE 143: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[every quarter] CSE 373  Data Structures &amp; Algorithms (all year)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[21sp] CSE 412  Intro to Data Visualization (or CSE 163)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CSE 374 </a:t>
            </a:r>
            <a:r>
              <a:rPr lang="en-US" altLang="en-US" sz="1800" b="1" dirty="0"/>
              <a:t> </a:t>
            </a:r>
            <a:r>
              <a:rPr lang="en-US" altLang="en-US" sz="1800" dirty="0"/>
              <a:t>Intermediate Programming  Concepts &amp; Tools 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00" dirty="0"/>
              <a:t>Require CSE 373: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CSE 410 Computer Systems (Operating Systems &amp; Architecture)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CSE 413 Programming Languages and their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CSE 415 Artificial Intelligence	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CSE 417 Algorithms and Complexity </a:t>
            </a:r>
          </a:p>
        </p:txBody>
      </p:sp>
    </p:spTree>
    <p:extLst>
      <p:ext uri="{BB962C8B-B14F-4D97-AF65-F5344CB8AC3E}">
        <p14:creationId xmlns:p14="http://schemas.microsoft.com/office/powerpoint/2010/main" val="2918503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70F6C8-E140-4288-95D2-9828E1DE3526}" type="slidenum">
              <a:rPr lang="en-US" altLang="en-US" sz="1400" smtClean="0"/>
              <a:pPr eaLnBrk="1" hangingPunct="1"/>
              <a:t>6</a:t>
            </a:fld>
            <a:endParaRPr lang="en-US" altLang="en-US" sz="1400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More Info on UW CSE Courses!!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219199"/>
            <a:ext cx="8915400" cy="50540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Which Course should I take: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hlinkClick r:id="rId6"/>
              </a:rPr>
              <a:t>https://courses.cs.washington.edu/courses/cse160/21wi/which-class/</a:t>
            </a:r>
            <a:r>
              <a:rPr lang="en-US" altLang="en-US" sz="2000" dirty="0"/>
              <a:t> 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Intro CSE courses: 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hlinkClick r:id="rId7"/>
              </a:rPr>
              <a:t>https://www.cs.washington.edu/academics/ugrad/nonmajor-options/intro-courses</a:t>
            </a:r>
            <a:r>
              <a:rPr lang="en-US" altLang="en-US" sz="1800" dirty="0"/>
              <a:t> </a:t>
            </a:r>
          </a:p>
          <a:p>
            <a:pPr lvl="1">
              <a:lnSpc>
                <a:spcPct val="90000"/>
              </a:lnSpc>
            </a:pPr>
            <a:endParaRPr lang="en-US" altLang="en-US" sz="1400" dirty="0"/>
          </a:p>
          <a:p>
            <a:pPr lvl="1">
              <a:lnSpc>
                <a:spcPct val="90000"/>
              </a:lnSpc>
            </a:pP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67055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More Python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More Python practice:</a:t>
            </a:r>
          </a:p>
          <a:p>
            <a:pPr lvl="1"/>
            <a:r>
              <a:rPr lang="en-US" sz="2000" dirty="0">
                <a:hlinkClick r:id="rId5"/>
              </a:rPr>
              <a:t>https://courses.cs.washington.edu/courses/cse160/20au/computing/</a:t>
            </a:r>
            <a:endParaRPr lang="en-US" sz="2000" dirty="0"/>
          </a:p>
          <a:p>
            <a:r>
              <a:rPr lang="en-US" dirty="0" err="1"/>
              <a:t>Runestone</a:t>
            </a:r>
            <a:r>
              <a:rPr lang="en-US" dirty="0"/>
              <a:t> – free e-books:</a:t>
            </a:r>
          </a:p>
          <a:p>
            <a:pPr lvl="1"/>
            <a:r>
              <a:rPr lang="en-US" sz="2400" dirty="0">
                <a:hlinkClick r:id="rId6"/>
              </a:rPr>
              <a:t>https://us.edstem.org/courses/2544/discussion/187811</a:t>
            </a:r>
            <a:r>
              <a:rPr lang="en-US" sz="24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38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Why the Python language?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6420041"/>
              </p:ext>
            </p:extLst>
          </p:nvPr>
        </p:nvGraphicFramePr>
        <p:xfrm>
          <a:off x="457200" y="1600200"/>
          <a:ext cx="82295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Python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C/C++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Readable</a:t>
                      </a:r>
                      <a:r>
                        <a:rPr lang="en-US" baseline="0" dirty="0"/>
                        <a:t> syntax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Easy to get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Powerful libraries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6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Comparison of Python with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Python is better for learning programming</a:t>
            </a:r>
          </a:p>
          <a:p>
            <a:r>
              <a:rPr lang="en-US" dirty="0"/>
              <a:t>Python is better for small programs</a:t>
            </a:r>
          </a:p>
          <a:p>
            <a:r>
              <a:rPr lang="en-US" dirty="0"/>
              <a:t>Java is better for large programs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Main difference:  dynamic vs. static typing</a:t>
            </a:r>
          </a:p>
          <a:p>
            <a:r>
              <a:rPr lang="en-US" dirty="0"/>
              <a:t>Dynamic typing (Python):  put anything in any variable</a:t>
            </a:r>
          </a:p>
          <a:p>
            <a:r>
              <a:rPr lang="en-US" dirty="0"/>
              <a:t>Static typing (Java):</a:t>
            </a:r>
          </a:p>
          <a:p>
            <a:pPr lvl="1"/>
            <a:r>
              <a:rPr lang="en-US" dirty="0"/>
              <a:t>Source code states the type of the variable</a:t>
            </a:r>
          </a:p>
          <a:p>
            <a:pPr lvl="1"/>
            <a:r>
              <a:rPr lang="en-US" dirty="0"/>
              <a:t>Cannot run code if any assignment might violate the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330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1062</Words>
  <Application>Microsoft Office PowerPoint</Application>
  <PresentationFormat>On-screen Show (4:3)</PresentationFormat>
  <Paragraphs>167</Paragraphs>
  <Slides>9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What Next? Python, Java, CSE Courses</vt:lpstr>
      <vt:lpstr>We want your feedback!</vt:lpstr>
      <vt:lpstr>There is more to learn!</vt:lpstr>
      <vt:lpstr>Python program to assess treatment efficacy</vt:lpstr>
      <vt:lpstr>More UW Computer Science Courses!!</vt:lpstr>
      <vt:lpstr>More Info on UW CSE Courses!!</vt:lpstr>
      <vt:lpstr>More Python Resources</vt:lpstr>
      <vt:lpstr>Why the Python language?</vt:lpstr>
      <vt:lpstr>Comparison of Python with Java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160 Wrap-Up</dc:title>
  <dc:creator>cse</dc:creator>
  <cp:lastModifiedBy>Rob No</cp:lastModifiedBy>
  <cp:revision>83</cp:revision>
  <cp:lastPrinted>2016-03-11T19:13:06Z</cp:lastPrinted>
  <dcterms:created xsi:type="dcterms:W3CDTF">2012-08-17T15:39:44Z</dcterms:created>
  <dcterms:modified xsi:type="dcterms:W3CDTF">2021-03-10T21:11:37Z</dcterms:modified>
</cp:coreProperties>
</file>