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  <p:sldId id="280" r:id="rId12"/>
    <p:sldId id="278" r:id="rId13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65876" autoAdjust="0"/>
  </p:normalViewPr>
  <p:slideViewPr>
    <p:cSldViewPr snapToGrid="0">
      <p:cViewPr varScale="1">
        <p:scale>
          <a:sx n="98" d="100"/>
          <a:sy n="98" d="100"/>
        </p:scale>
        <p:origin x="28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the_list</a:t>
            </a:r>
            <a:r>
              <a:rPr lang="en-US" dirty="0"/>
              <a:t> = [10 ** </a:t>
            </a:r>
            <a:r>
              <a:rPr lang="en-US" dirty="0" err="1"/>
              <a:t>i</a:t>
            </a:r>
            <a:r>
              <a:rPr lang="en-US" dirty="0"/>
              <a:t> for </a:t>
            </a:r>
            <a:r>
              <a:rPr lang="en-US" dirty="0" err="1"/>
              <a:t>i</a:t>
            </a:r>
            <a:r>
              <a:rPr lang="en-US" dirty="0"/>
              <a:t> in range(10)]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the_list</a:t>
            </a:r>
            <a:r>
              <a:rPr lang="en-US" dirty="0"/>
              <a:t>)):</a:t>
            </a:r>
          </a:p>
          <a:p>
            <a:r>
              <a:rPr lang="en-US" dirty="0"/>
              <a:t>    print(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+ ': ' + 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the_list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for index, value in enumerate(</a:t>
            </a:r>
            <a:r>
              <a:rPr lang="en-US" dirty="0" err="1"/>
              <a:t>the_list</a:t>
            </a:r>
            <a:r>
              <a:rPr lang="en-US" dirty="0"/>
              <a:t>):</a:t>
            </a:r>
          </a:p>
          <a:p>
            <a:r>
              <a:rPr lang="en-US" dirty="0"/>
              <a:t>    print(</a:t>
            </a:r>
            <a:r>
              <a:rPr lang="en-US" dirty="0" err="1"/>
              <a:t>tr</a:t>
            </a:r>
            <a:r>
              <a:rPr lang="en-US" dirty="0"/>
              <a:t>(index) + ': ' + </a:t>
            </a:r>
            <a:r>
              <a:rPr lang="en-US" dirty="0" err="1"/>
              <a:t>str</a:t>
            </a:r>
            <a:r>
              <a:rPr lang="en-US" dirty="0"/>
              <a:t>(value))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8.xml"/><Relationship Id="rId9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3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9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A tiny bit more Python</a:t>
            </a:r>
            <a:endParaRPr dirty="0"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Rob Thompson</a:t>
            </a:r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UW CSE 160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Winter 2021</a:t>
            </a:r>
            <a:endParaRPr dirty="0"/>
          </a:p>
        </p:txBody>
      </p:sp>
      <p:sp>
        <p:nvSpPr>
          <p:cNvPr id="7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id="{E529174A-EEF3-4927-8643-81F8D060ED3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Lambda Function  </a:t>
            </a:r>
            <a:endParaRPr dirty="0"/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6A39ED98-52FC-4712-AB13-EEA8A429DF4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26350" y="1738945"/>
            <a:ext cx="9307773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Without having to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them, we can create functions in a single line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[5127, 6918, 9199, 57251]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lastDigit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(x):</a:t>
            </a: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x % 10</a:t>
            </a: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nums.sort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(key=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lastDigit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nums.sort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(key=lambda x: x % 10)</a:t>
            </a:r>
          </a:p>
          <a:p>
            <a:pPr>
              <a:lnSpc>
                <a:spcPct val="100000"/>
              </a:lnSpc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9547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Get more practice</a:t>
            </a:r>
            <a:endParaRPr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List Comprehensions:</a:t>
            </a: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[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(x, y)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if 				      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sim(x, y) &gt; threshold]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Enumerate: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 for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index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value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enumerate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…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Ternary If Statement: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r>
              <a:rPr lang="en-US" sz="26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flag 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"Over" if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x &gt; threshold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"Under"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8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45" name="CustomShape 2"/>
          <p:cNvSpPr/>
          <p:nvPr>
            <p:custDataLst>
              <p:tags r:id="rId2"/>
            </p:custDataLst>
          </p:nvPr>
        </p:nvSpPr>
        <p:spPr>
          <a:xfrm>
            <a:off x="502634" y="1585151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[10 **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range(10)]</a:t>
            </a:r>
            <a:endParaRPr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+ ': ' +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  <a:endParaRPr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/>
              <a:t>Or: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index, value in </a:t>
            </a:r>
            <a:r>
              <a:rPr lang="en-US" sz="2400" b="1" dirty="0">
                <a:solidFill>
                  <a:srgbClr val="0070C0"/>
                </a:solidFill>
                <a:latin typeface="Courier New"/>
              </a:rPr>
              <a:t>enumerate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print(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(index) + ': ' +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(value))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147" name="CustomShape 4"/>
          <p:cNvSpPr/>
          <p:nvPr>
            <p:custDataLst>
              <p:tags r:id="rId3"/>
            </p:custDataLst>
          </p:nvPr>
        </p:nvSpPr>
        <p:spPr>
          <a:xfrm rot="5400000">
            <a:off x="2865759" y="2420451"/>
            <a:ext cx="166092" cy="930632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48" name="CustomShape 5"/>
          <p:cNvSpPr/>
          <p:nvPr>
            <p:custDataLst>
              <p:tags r:id="rId4"/>
            </p:custDataLst>
          </p:nvPr>
        </p:nvSpPr>
        <p:spPr>
          <a:xfrm>
            <a:off x="2118020" y="2874424"/>
            <a:ext cx="2534299" cy="101256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        index</a:t>
            </a:r>
            <a:endParaRPr dirty="0"/>
          </a:p>
        </p:txBody>
      </p:sp>
      <p:sp>
        <p:nvSpPr>
          <p:cNvPr id="149" name="CustomShape 6"/>
          <p:cNvSpPr/>
          <p:nvPr>
            <p:custDataLst>
              <p:tags r:id="rId5"/>
            </p:custDataLst>
          </p:nvPr>
        </p:nvSpPr>
        <p:spPr>
          <a:xfrm rot="5400000">
            <a:off x="6671026" y="1586353"/>
            <a:ext cx="178521" cy="2754663"/>
          </a:xfrm>
          <a:prstGeom prst="rightBrace">
            <a:avLst>
              <a:gd name="adj1" fmla="val 0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50" name="CustomShape 7"/>
          <p:cNvSpPr/>
          <p:nvPr>
            <p:custDataLst>
              <p:tags r:id="rId6"/>
            </p:custDataLst>
          </p:nvPr>
        </p:nvSpPr>
        <p:spPr>
          <a:xfrm>
            <a:off x="6392554" y="3052945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value</a:t>
            </a:r>
            <a:endParaRPr dirty="0"/>
          </a:p>
        </p:txBody>
      </p:sp>
      <p:sp>
        <p:nvSpPr>
          <p:cNvPr id="151" name="CustomShape 8"/>
          <p:cNvSpPr/>
          <p:nvPr>
            <p:custDataLst>
              <p:tags r:id="rId7"/>
            </p:custDataLst>
          </p:nvPr>
        </p:nvSpPr>
        <p:spPr>
          <a:xfrm>
            <a:off x="3320280" y="5710680"/>
            <a:ext cx="3172320" cy="794880"/>
          </a:xfrm>
          <a:prstGeom prst="wedgeRoundRectCallout">
            <a:avLst>
              <a:gd name="adj1" fmla="val 7049"/>
              <a:gd name="adj2" fmla="val -33102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b="1" dirty="0">
                <a:latin typeface="Arial"/>
              </a:rPr>
              <a:t>Like </a:t>
            </a:r>
            <a:r>
              <a:rPr lang="en-US" sz="2200" b="1" dirty="0" err="1">
                <a:latin typeface="Arial"/>
              </a:rPr>
              <a:t>dict.items</a:t>
            </a:r>
            <a:r>
              <a:rPr lang="en-US" sz="2200" b="1" dirty="0">
                <a:latin typeface="Arial"/>
              </a:rPr>
              <a:t>()</a:t>
            </a:r>
            <a:endParaRPr dirty="0"/>
          </a:p>
        </p:txBody>
      </p:sp>
      <p:sp>
        <p:nvSpPr>
          <p:cNvPr id="146" name="CustomShape 3"/>
          <p:cNvSpPr/>
          <p:nvPr>
            <p:custDataLst>
              <p:tags r:id="rId8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CustomShape 4"/>
          <p:cNvSpPr/>
          <p:nvPr>
            <p:custDataLst>
              <p:tags r:id="rId4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add each element’s index itself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list(range(10))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, v 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):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new_list.append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+ v)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list(range(10))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+ v 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, v 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)]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5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flag = "Over"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"Under"</a:t>
            </a:r>
            <a:endParaRPr b="1" dirty="0"/>
          </a:p>
          <a:p>
            <a:pPr>
              <a:lnSpc>
                <a:spcPct val="100000"/>
              </a:lnSpc>
            </a:pPr>
            <a:endParaRPr lang="en-US"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flag = "Under"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"Over"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3" name="CustomShape 4"/>
          <p:cNvSpPr/>
          <p:nvPr>
            <p:custDataLst>
              <p:tags r:id="rId4"/>
            </p:custDataLst>
          </p:nvPr>
        </p:nvSpPr>
        <p:spPr>
          <a:xfrm>
            <a:off x="300251" y="1554120"/>
            <a:ext cx="903562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flag = "Over"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	flag = "Under"</a:t>
            </a:r>
            <a:endParaRPr sz="1600" b="1" dirty="0"/>
          </a:p>
          <a:p>
            <a:pPr>
              <a:lnSpc>
                <a:spcPct val="100000"/>
              </a:lnSpc>
            </a:pPr>
            <a:endParaRPr lang="en-US" sz="1600" b="1" dirty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With a ternary expression:</a:t>
            </a:r>
          </a:p>
          <a:p>
            <a:pPr>
              <a:lnSpc>
                <a:spcPct val="100000"/>
              </a:lnSpc>
            </a:pPr>
            <a:endParaRPr sz="1600" b="1" dirty="0"/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flag = "Over" if x &gt; threshold else "Under"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5"/>
          <p:cNvSpPr/>
          <p:nvPr>
            <p:custDataLst>
              <p:tags r:id="rId5"/>
            </p:custDataLst>
          </p:nvPr>
        </p:nvSpPr>
        <p:spPr>
          <a:xfrm>
            <a:off x="2716560" y="5357520"/>
            <a:ext cx="3836520" cy="1180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dirty="0">
                <a:latin typeface="Arial"/>
              </a:rPr>
              <a:t>Ternary Expression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200" dirty="0">
                <a:latin typeface="Arial"/>
              </a:rPr>
              <a:t>"Three elements”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8" name="CustomShape 4"/>
          <p:cNvSpPr/>
          <p:nvPr>
            <p:custDataLst>
              <p:tags r:id="rId4"/>
            </p:custDataLst>
          </p:nvPr>
        </p:nvSpPr>
        <p:spPr>
          <a:xfrm>
            <a:off x="327960" y="1446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500" b="1" dirty="0">
                <a:solidFill>
                  <a:srgbClr val="000000"/>
                </a:solidFill>
                <a:latin typeface="Courier New"/>
              </a:rPr>
              <a:t>flag = "Over" if x &gt; threshold else "Under"</a:t>
            </a:r>
            <a:endParaRPr lang="en-US" sz="2500" b="1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single expressions as results.</a:t>
            </a:r>
            <a:endParaRPr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if and else (no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elif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9" name="CustomShape 5"/>
          <p:cNvSpPr/>
          <p:nvPr>
            <p:custDataLst>
              <p:tags r:id="rId5"/>
            </p:custDataLst>
          </p:nvPr>
        </p:nvSpPr>
        <p:spPr>
          <a:xfrm rot="5400000">
            <a:off x="4477680" y="571135"/>
            <a:ext cx="185760" cy="27662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0" name="CustomShape 6"/>
          <p:cNvSpPr/>
          <p:nvPr>
            <p:custDataLst>
              <p:tags r:id="rId6"/>
            </p:custDataLst>
          </p:nvPr>
        </p:nvSpPr>
        <p:spPr>
          <a:xfrm>
            <a:off x="3954600" y="2150815"/>
            <a:ext cx="1791720" cy="41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Condition</a:t>
            </a:r>
            <a:endParaRPr/>
          </a:p>
        </p:txBody>
      </p:sp>
      <p:sp>
        <p:nvSpPr>
          <p:cNvPr id="171" name="CustomShape 7"/>
          <p:cNvSpPr/>
          <p:nvPr>
            <p:custDataLst>
              <p:tags r:id="rId7"/>
            </p:custDataLst>
          </p:nvPr>
        </p:nvSpPr>
        <p:spPr>
          <a:xfrm rot="5400000">
            <a:off x="2167560" y="1707115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2" name="CustomShape 8"/>
          <p:cNvSpPr/>
          <p:nvPr>
            <p:custDataLst>
              <p:tags r:id="rId8"/>
            </p:custDataLst>
          </p:nvPr>
        </p:nvSpPr>
        <p:spPr>
          <a:xfrm>
            <a:off x="1296000" y="2054515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true</a:t>
            </a:r>
            <a:endParaRPr/>
          </a:p>
        </p:txBody>
      </p:sp>
      <p:sp>
        <p:nvSpPr>
          <p:cNvPr id="173" name="CustomShape 9"/>
          <p:cNvSpPr/>
          <p:nvPr>
            <p:custDataLst>
              <p:tags r:id="rId9"/>
            </p:custDataLst>
          </p:nvPr>
        </p:nvSpPr>
        <p:spPr>
          <a:xfrm rot="5400000">
            <a:off x="7912080" y="1594868"/>
            <a:ext cx="149400" cy="7880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4" name="CustomShape 10"/>
          <p:cNvSpPr/>
          <p:nvPr>
            <p:custDataLst>
              <p:tags r:id="rId10"/>
            </p:custDataLst>
          </p:nvPr>
        </p:nvSpPr>
        <p:spPr>
          <a:xfrm>
            <a:off x="6917040" y="2070788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false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CustomShape 4"/>
          <p:cNvSpPr/>
          <p:nvPr>
            <p:custDataLst>
              <p:tags r:id="rId4"/>
            </p:custDataLst>
          </p:nvPr>
        </p:nvSpPr>
        <p:spPr>
          <a:xfrm>
            <a:off x="313899" y="1554120"/>
            <a:ext cx="902198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if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% 2 == 0: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else: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('odd')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endParaRPr lang="en-US" dirty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range(16):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('even' if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== 0 else 'odd')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Ternary Assignment  </a:t>
            </a:r>
            <a:endParaRPr dirty="0"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CustomShape 4"/>
          <p:cNvSpPr/>
          <p:nvPr>
            <p:custDataLst>
              <p:tags r:id="rId4"/>
            </p:custDataLst>
          </p:nvPr>
        </p:nvSpPr>
        <p:spPr>
          <a:xfrm>
            <a:off x="313899" y="1554120"/>
            <a:ext cx="9307773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range(16):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== 0: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('even')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('odd')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</a:rPr>
              <a:t>Or with a list comprehension!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= ['even' if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% 2 == 0 else 'odd' for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in range(16)]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id="{E7138E8E-0A50-4BF1-97CF-84FE8C7B4DE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Lambda Function  </a:t>
            </a:r>
            <a:endParaRPr dirty="0"/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E3E666C2-9603-4C7D-BFD7-20126960EB8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26350" y="1738945"/>
            <a:ext cx="9307773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Functions take up space, and all have to be uniquely named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Solution: Make a function with no name!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 = lambda x: x**2</a:t>
            </a:r>
          </a:p>
          <a:p>
            <a:pPr>
              <a:lnSpc>
                <a:spcPct val="100000"/>
              </a:lnSpc>
            </a:pPr>
            <a:endParaRPr lang="en-US"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square(9) # == 81</a:t>
            </a: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square(2) # == 4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" name="CustomShape 7">
            <a:extLst>
              <a:ext uri="{FF2B5EF4-FFF2-40B4-BE49-F238E27FC236}">
                <a16:creationId xmlns:a16="http://schemas.microsoft.com/office/drawing/2014/main" id="{CA44BE68-4BF3-4355-9A5C-AEDBA2094E1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5400000">
            <a:off x="2241169" y="3685196"/>
            <a:ext cx="228063" cy="93163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7" name="CustomShape 8">
            <a:extLst>
              <a:ext uri="{FF2B5EF4-FFF2-40B4-BE49-F238E27FC236}">
                <a16:creationId xmlns:a16="http://schemas.microsoft.com/office/drawing/2014/main" id="{FED48561-6284-40F1-AE19-CA90AE3412D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67032" y="4265042"/>
            <a:ext cx="1176335" cy="44314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keyword</a:t>
            </a:r>
            <a:endParaRPr dirty="0"/>
          </a:p>
        </p:txBody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id="{A57ED54E-6A88-48D2-8C71-27BFB442936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 rot="16200000">
            <a:off x="2977318" y="3561337"/>
            <a:ext cx="241583" cy="24730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id="{35394F22-DD13-48F2-B1D1-266FE725752F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324863" y="3155694"/>
            <a:ext cx="1546491" cy="44314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Parameter(s)</a:t>
            </a:r>
            <a:endParaRPr dirty="0"/>
          </a:p>
        </p:txBody>
      </p:sp>
      <p:sp>
        <p:nvSpPr>
          <p:cNvPr id="12" name="CustomShape 7">
            <a:extLst>
              <a:ext uri="{FF2B5EF4-FFF2-40B4-BE49-F238E27FC236}">
                <a16:creationId xmlns:a16="http://schemas.microsoft.com/office/drawing/2014/main" id="{6A3D4EF9-490B-4172-A2F9-2D7ADED0FDE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rot="5400000">
            <a:off x="3744536" y="3790578"/>
            <a:ext cx="228063" cy="720865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3" name="CustomShape 8">
            <a:extLst>
              <a:ext uri="{FF2B5EF4-FFF2-40B4-BE49-F238E27FC236}">
                <a16:creationId xmlns:a16="http://schemas.microsoft.com/office/drawing/2014/main" id="{B3AD6404-027A-4949-BB32-465417BC8D0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2892209" y="4265042"/>
            <a:ext cx="1932716" cy="44314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Function body expression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591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</TotalTime>
  <Words>747</Words>
  <Application>Microsoft Office PowerPoint</Application>
  <PresentationFormat>On-screen Show (4:3)</PresentationFormat>
  <Paragraphs>153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StarSymbol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Rob No</cp:lastModifiedBy>
  <cp:revision>98</cp:revision>
  <cp:lastPrinted>2018-05-17T21:51:24Z</cp:lastPrinted>
  <dcterms:modified xsi:type="dcterms:W3CDTF">2021-03-09T01:11:48Z</dcterms:modified>
</cp:coreProperties>
</file>