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5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6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326" r:id="rId4"/>
    <p:sldId id="303" r:id="rId5"/>
    <p:sldId id="307" r:id="rId6"/>
    <p:sldId id="314" r:id="rId7"/>
    <p:sldId id="329" r:id="rId8"/>
    <p:sldId id="330" r:id="rId9"/>
    <p:sldId id="331" r:id="rId10"/>
    <p:sldId id="332" r:id="rId11"/>
    <p:sldId id="320" r:id="rId12"/>
    <p:sldId id="313" r:id="rId13"/>
    <p:sldId id="325" r:id="rId14"/>
    <p:sldId id="316" r:id="rId15"/>
    <p:sldId id="295" r:id="rId16"/>
    <p:sldId id="317" r:id="rId17"/>
    <p:sldId id="319" r:id="rId18"/>
    <p:sldId id="327" r:id="rId19"/>
    <p:sldId id="328" r:id="rId20"/>
    <p:sldId id="321" r:id="rId21"/>
    <p:sldId id="322" r:id="rId22"/>
    <p:sldId id="323" r:id="rId23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3" autoAdjust="0"/>
  </p:normalViewPr>
  <p:slideViewPr>
    <p:cSldViewPr>
      <p:cViewPr varScale="1">
        <p:scale>
          <a:sx n="125" d="100"/>
          <a:sy n="125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information content, all of them are</a:t>
            </a:r>
            <a:r>
              <a:rPr lang="en-US" baseline="0" dirty="0"/>
              <a:t> the same.</a:t>
            </a:r>
          </a:p>
          <a:p>
            <a:r>
              <a:rPr lang="en-US" baseline="0" dirty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hyperlink" Target="https://courses.cs.washington.edu/courses/cse160/20au/computing/syntax_examples.html" TargetMode="Externa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1900" dirty="0"/>
              <a:t>]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/>
              <a:t>Return the value for </a:t>
            </a:r>
            <a:r>
              <a:rPr lang="en-US" sz="2000" i="1" dirty="0"/>
              <a:t>key</a:t>
            </a:r>
            <a:r>
              <a:rPr lang="en-US" sz="2000" dirty="0"/>
              <a:t> if </a:t>
            </a:r>
            <a:r>
              <a:rPr lang="en-US" sz="2000" i="1" dirty="0"/>
              <a:t>key</a:t>
            </a:r>
            <a:r>
              <a:rPr lang="en-US" sz="2000" dirty="0"/>
              <a:t> is in the dictionary, else </a:t>
            </a:r>
            <a:r>
              <a:rPr lang="en-US" sz="2000" i="1" dirty="0"/>
              <a:t>default</a:t>
            </a:r>
            <a:r>
              <a:rPr lang="en-US" sz="2000" dirty="0"/>
              <a:t>.</a:t>
            </a:r>
          </a:p>
          <a:p>
            <a:r>
              <a:rPr lang="en-US" sz="2000" dirty="0"/>
              <a:t>If </a:t>
            </a:r>
            <a:r>
              <a:rPr lang="en-US" sz="2000" i="1" dirty="0"/>
              <a:t>default</a:t>
            </a:r>
            <a:r>
              <a:rPr lang="en-US" sz="2000" dirty="0"/>
              <a:t> is not given, it defaults to None, so that this method never raises a KeyError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cs typeface="Courier New" pitchFamily="49" charset="0"/>
              </a:rPr>
              <a:t>See in CSE 160 Syntax examples: </a:t>
            </a:r>
            <a:r>
              <a:rPr lang="en-US" sz="2000" dirty="0">
                <a:hlinkClick r:id="rId7"/>
              </a:rPr>
              <a:t>https://courses.cs.washington.edu/courses/cse160/20au/computing/syntax_examples.html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85800" y="4724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Problems with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/>
              <a:t> dictionary is exposed to the client:</a:t>
            </a:r>
            <a:br>
              <a:rPr lang="en-US" dirty="0"/>
            </a:br>
            <a:r>
              <a:rPr lang="en-US" dirty="0"/>
              <a:t>the client might corrupt or misuse it.</a:t>
            </a:r>
          </a:p>
          <a:p>
            <a:r>
              <a:rPr lang="en-US" dirty="0"/>
              <a:t>If we change our implementation (say, to use a list of tuples), 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prefer to</a:t>
            </a:r>
          </a:p>
          <a:p>
            <a:pPr lvl="1"/>
            <a:r>
              <a:rPr lang="en-US" dirty="0"/>
              <a:t>Hide the implementation details from the client</a:t>
            </a:r>
          </a:p>
          <a:p>
            <a:pPr lvl="1"/>
            <a:r>
              <a:rPr lang="en-US" dirty="0"/>
              <a:t>Collect the data and functions together into one unit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Datatypes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creates a namespace for:</a:t>
            </a:r>
          </a:p>
          <a:p>
            <a:pPr lvl="1"/>
            <a:r>
              <a:rPr lang="en-US" dirty="0"/>
              <a:t>Variables to hold the data</a:t>
            </a:r>
          </a:p>
          <a:p>
            <a:pPr lvl="1"/>
            <a:r>
              <a:rPr lang="en-US" dirty="0"/>
              <a:t>Functions to create, query, and modify</a:t>
            </a:r>
          </a:p>
          <a:p>
            <a:pPr lvl="2"/>
            <a:r>
              <a:rPr lang="en-US" dirty="0"/>
              <a:t>Each function defined in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is called a </a:t>
            </a:r>
            <a:r>
              <a:rPr lang="en-US" i="1" u="sng" dirty="0"/>
              <a:t>method</a:t>
            </a:r>
          </a:p>
          <a:p>
            <a:pPr lvl="3"/>
            <a:r>
              <a:rPr lang="en-US" dirty="0"/>
              <a:t>Takes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” (a value of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type) as the first argument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defines a </a:t>
            </a:r>
            <a:r>
              <a:rPr lang="en-US" dirty="0" err="1"/>
              <a:t>datatype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is a value of that type</a:t>
            </a:r>
          </a:p>
          <a:p>
            <a:pPr lvl="1"/>
            <a:r>
              <a:rPr lang="en-US" dirty="0"/>
              <a:t>Comparison to other types: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y = 22 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bound to</a:t>
            </a:r>
          </a:p>
          <a:p>
            <a:pPr lvl="3"/>
            <a:r>
              <a:rPr lang="en-US" dirty="0"/>
              <a:t>Type is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, value is 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also known as an instantiation or </a:t>
            </a:r>
            <a:r>
              <a:rPr lang="en-US" b="1" dirty="0"/>
              <a:t>instance</a:t>
            </a:r>
            <a:r>
              <a:rPr lang="en-US" dirty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function in a class is called a </a:t>
            </a:r>
            <a:r>
              <a:rPr lang="en-US" sz="1600" i="1" dirty="0"/>
              <a:t>method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Its first argument is of the type of the class.</a:t>
            </a:r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Text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Defines</a:t>
            </a:r>
            <a:r>
              <a:rPr lang="en-US" sz="1600" dirty="0"/>
              <a:t> a class (a </a:t>
            </a:r>
            <a:r>
              <a:rPr lang="en-US" sz="1600" dirty="0" err="1"/>
              <a:t>datatype</a:t>
            </a:r>
            <a:r>
              <a:rPr lang="en-US" sz="1600" dirty="0"/>
              <a:t>) named </a:t>
            </a:r>
            <a:r>
              <a:rPr lang="en-US" sz="1600" dirty="0" err="1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Modifies </a:t>
            </a:r>
            <a:r>
              <a:rPr lang="en-US" sz="1600" dirty="0"/>
              <a:t>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Queries</a:t>
            </a:r>
            <a:r>
              <a:rPr lang="en-US" sz="1600" dirty="0"/>
              <a:t> 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>
                <a:solidFill>
                  <a:schemeClr val="tx1"/>
                </a:solidFill>
              </a:rPr>
              <a:t> does not return a value;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it mutates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</a:t>
            </a:r>
            <a:r>
              <a:rPr lang="en-US" sz="1400" b="1" dirty="0"/>
              <a:t>object</a:t>
            </a:r>
            <a:r>
              <a:rPr lang="en-US" sz="1400" dirty="0"/>
              <a:t>:</a:t>
            </a:r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5)</a:t>
            </a: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module</a:t>
            </a:r>
          </a:p>
          <a:p>
            <a:r>
              <a:rPr lang="en-US" dirty="0">
                <a:solidFill>
                  <a:srgbClr val="FF0000"/>
                </a:solidFill>
              </a:rPr>
              <a:t>(the name of the class)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that takes two 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value of type </a:t>
            </a:r>
            <a:r>
              <a:rPr lang="en-US" dirty="0" err="1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equivalent calls</a:t>
            </a:r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have to call a </a:t>
            </a:r>
            <a:r>
              <a:rPr lang="en-US" dirty="0" err="1">
                <a:solidFill>
                  <a:schemeClr val="tx1"/>
                </a:solidFill>
              </a:rPr>
              <a:t>mutator</a:t>
            </a:r>
            <a:r>
              <a:rPr lang="en-US" dirty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But no one does it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way!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with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sum([c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__</a:t>
            </a:r>
            <a:r>
              <a:rPr lang="en-US" dirty="0" err="1">
                <a:solidFill>
                  <a:schemeClr val="tx1"/>
                </a:solidFill>
              </a:rPr>
              <a:t>init</a:t>
            </a:r>
            <a:r>
              <a:rPr lang="en-US" dirty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w) for w in 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object:</a:t>
            </a:r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list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Recall the design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We created a module or library:  a set of related functions</a:t>
            </a:r>
          </a:p>
          <a:p>
            <a:r>
              <a:rPr lang="en-US" dirty="0"/>
              <a:t>The functions 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/>
              <a:t>The module contained:</a:t>
            </a:r>
          </a:p>
          <a:p>
            <a:pPr lvl="1"/>
            <a:r>
              <a:rPr lang="en-US" dirty="0"/>
              <a:t>A function to </a:t>
            </a:r>
            <a:r>
              <a:rPr lang="en-US" dirty="0">
                <a:solidFill>
                  <a:srgbClr val="FF0000"/>
                </a:solidFill>
              </a:rPr>
              <a:t>create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Functions to </a:t>
            </a:r>
            <a:r>
              <a:rPr lang="en-US" dirty="0">
                <a:solidFill>
                  <a:srgbClr val="FF0000"/>
                </a:solidFill>
              </a:rPr>
              <a:t>query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We could have added functions to </a:t>
            </a:r>
            <a:r>
              <a:rPr lang="en-US" dirty="0">
                <a:solidFill>
                  <a:srgbClr val="FF0000"/>
                </a:solidFill>
              </a:rPr>
              <a:t>modify</a:t>
            </a:r>
            <a:r>
              <a:rPr lang="en-US" dirty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Describing word counts:</a:t>
            </a:r>
          </a:p>
          <a:p>
            <a:pPr lvl="1"/>
            <a:r>
              <a:rPr lang="en-US" dirty="0"/>
              <a:t>“dictionary mapping each word in filename to its frequency (raw count) in the file, represented as an integer”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WordCounts</a:t>
            </a:r>
            <a:r>
              <a:rPr lang="en-US" dirty="0"/>
              <a:t>”</a:t>
            </a:r>
          </a:p>
          <a:p>
            <a:r>
              <a:rPr lang="en-US" dirty="0"/>
              <a:t>Which do you prefer?  Why?</a:t>
            </a:r>
          </a:p>
          <a:p>
            <a:r>
              <a:rPr lang="en-US" dirty="0"/>
              <a:t>Hint: This must appear in the doc string of every function related to the word count! 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Two types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 Ignoring/hiding 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to 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/>
              <a:t>Hide 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data.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with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Measurements 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x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.</a:t>
            </a:r>
          </a:p>
          <a:p>
            <a:r>
              <a:rPr lang="en-US" dirty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 is IMPLEMENTED.</a:t>
            </a:r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Using the Graph class in </a:t>
            </a:r>
            <a:r>
              <a:rPr lang="en-US" dirty="0" err="1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(3)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(2)))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graph consists of:</a:t>
            </a:r>
          </a:p>
          <a:p>
            <a:pPr lvl="1"/>
            <a:r>
              <a:rPr lang="en-US" dirty="0"/>
              <a:t>nodes/vertices</a:t>
            </a:r>
          </a:p>
          <a:p>
            <a:pPr lvl="1"/>
            <a:r>
              <a:rPr lang="en-US" dirty="0"/>
              <a:t>edges among the nodes</a:t>
            </a:r>
          </a:p>
          <a:p>
            <a:r>
              <a:rPr lang="en-US" dirty="0"/>
              <a:t>Representations:</a:t>
            </a:r>
          </a:p>
          <a:p>
            <a:pPr lvl="1"/>
            <a:r>
              <a:rPr lang="en-US" dirty="0"/>
              <a:t>Set of edge pairs</a:t>
            </a:r>
          </a:p>
          <a:p>
            <a:pPr lvl="2"/>
            <a:r>
              <a:rPr lang="en-US" dirty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/>
              <a:t>Matrix with </a:t>
            </a:r>
            <a:r>
              <a:rPr lang="en-US" dirty="0" err="1"/>
              <a:t>boolean</a:t>
            </a:r>
            <a:r>
              <a:rPr lang="en-US" dirty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  in filename to its frequency in the file"""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if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in the dictionary, return its value.  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NOT present, </a:t>
            </a:r>
            <a:r>
              <a:rPr lang="en-US" sz="1900" u="sng" dirty="0"/>
              <a:t>insert</a:t>
            </a:r>
            <a:r>
              <a:rPr lang="en-US" sz="1900" dirty="0"/>
              <a:t> </a:t>
            </a:r>
            <a:r>
              <a:rPr lang="en-US" sz="1900" i="1" dirty="0"/>
              <a:t>key</a:t>
            </a:r>
            <a:r>
              <a:rPr lang="en-US" sz="1900" dirty="0"/>
              <a:t> with a value of </a:t>
            </a:r>
            <a:r>
              <a:rPr lang="en-US" sz="1900" i="1" dirty="0"/>
              <a:t>default</a:t>
            </a:r>
            <a:r>
              <a:rPr lang="en-US" sz="1900" dirty="0"/>
              <a:t>, and return </a:t>
            </a:r>
            <a:r>
              <a:rPr lang="en-US" sz="1900" i="1" dirty="0"/>
              <a:t>default</a:t>
            </a:r>
            <a:r>
              <a:rPr lang="en-US" sz="1900" dirty="0"/>
              <a:t>.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default </a:t>
            </a:r>
            <a:r>
              <a:rPr lang="en-US" sz="1900" dirty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/>
              <a:t>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34300</TotalTime>
  <Words>3740</Words>
  <Application>Microsoft Office PowerPoint</Application>
  <PresentationFormat>On-screen Show (4:3)</PresentationFormat>
  <Paragraphs>523</Paragraphs>
  <Slides>22</Slides>
  <Notes>6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Using the Graph class in networkx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Rob No</cp:lastModifiedBy>
  <cp:revision>793</cp:revision>
  <cp:lastPrinted>2018-05-16T20:45:21Z</cp:lastPrinted>
  <dcterms:created xsi:type="dcterms:W3CDTF">2012-06-20T04:14:54Z</dcterms:created>
  <dcterms:modified xsi:type="dcterms:W3CDTF">2021-03-02T04:05:01Z</dcterms:modified>
</cp:coreProperties>
</file>