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9" r:id="rId4"/>
    <p:sldId id="276" r:id="rId5"/>
    <p:sldId id="259" r:id="rId6"/>
    <p:sldId id="280" r:id="rId7"/>
    <p:sldId id="282" r:id="rId8"/>
    <p:sldId id="260" r:id="rId9"/>
    <p:sldId id="261" r:id="rId10"/>
    <p:sldId id="271" r:id="rId11"/>
    <p:sldId id="262" r:id="rId12"/>
    <p:sldId id="274" r:id="rId13"/>
    <p:sldId id="265" r:id="rId14"/>
    <p:sldId id="273" r:id="rId15"/>
    <p:sldId id="266" r:id="rId16"/>
    <p:sldId id="263" r:id="rId17"/>
    <p:sldId id="267" r:id="rId18"/>
    <p:sldId id="284" r:id="rId19"/>
    <p:sldId id="264" r:id="rId20"/>
    <p:sldId id="269" r:id="rId21"/>
    <p:sldId id="268" r:id="rId22"/>
    <p:sldId id="277" r:id="rId23"/>
    <p:sldId id="272" r:id="rId24"/>
    <p:sldId id="258" r:id="rId25"/>
    <p:sldId id="285" r:id="rId26"/>
    <p:sldId id="278" r:id="rId27"/>
  </p:sldIdLst>
  <p:sldSz cx="9144000" cy="6858000" type="screen4x3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>
      <p:cViewPr varScale="1">
        <p:scale>
          <a:sx n="141" d="100"/>
          <a:sy n="141" d="100"/>
        </p:scale>
        <p:origin x="16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0C91BA-0271-474B-8D73-F154A17DEBC0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3875D-A9CC-4250-8103-1F3A1549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in Python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A70A-5C8C-4F19-AAC9-492F8AB6B237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743B-086E-45C2-947F-D1DE2B0DB574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3931-670F-4E3D-9DC3-EDD2400DAEBD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72F-47D4-42D0-B2F6-C1879D2C30E5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16C3-B60C-4C48-B379-CBC3DB8FA912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5731-049A-4746-A311-0312CC25EBA3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1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B16-409C-4EC4-B910-D69DB274D8E5}" type="datetime1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33A3-69B3-4431-B7EF-DC0D323F25AD}" type="datetime1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634-FC8A-41A8-8EFA-93002F69F22A}" type="datetime1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90E3-FC0A-44A0-A397-00B6702D6F8E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7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5D9C-DAAF-4C00-94BE-A7A16B1D4382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A1A9-C191-424B-B44F-9E787E3C2703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tif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hyperlink" Target="https://www.computer.org/csdl/mags/co/2017/11/mco2017110008.pdf" TargetMode="External"/><Relationship Id="rId5" Type="http://schemas.openxmlformats.org/officeDocument/2006/relationships/hyperlink" Target="https://hownot2code.com/2016/09/02/a-space-error-370-million-for-an-integer-overflow/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Rob Thompson</a:t>
            </a:r>
          </a:p>
          <a:p>
            <a:r>
              <a:rPr lang="en-US" dirty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>
                <a:solidFill>
                  <a:schemeClr val="tx1"/>
                </a:solidFill>
              </a:rPr>
              <a:t>Winter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Where to write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At the </a:t>
            </a:r>
            <a:r>
              <a:rPr lang="en-US" b="1" dirty="0"/>
              <a:t>top level</a:t>
            </a:r>
            <a:r>
              <a:rPr lang="en-US" dirty="0"/>
              <a:t>:  is run every time you load your program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hypotenuse(a, b):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hypotenuse(3, 4) == 5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hypotenuse(5, 12) == 13</a:t>
            </a: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In a </a:t>
            </a:r>
            <a:r>
              <a:rPr lang="en-US" b="1" dirty="0"/>
              <a:t>test function</a:t>
            </a:r>
            <a:r>
              <a:rPr lang="en-US" dirty="0"/>
              <a:t>:  is run when you invoke the function 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hypotenuse(a, b):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test_hypotenuse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assert hypotenuse(3, 4) == 5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assert hypotenuse(5, 12) == 13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test_hypotenuse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5334000" y="5726160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</a:rPr>
              <a:t>(As in HW 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FCA27-570C-4559-823D-EBBE4ACDE30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71827" y="2399752"/>
            <a:ext cx="2139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FF0000"/>
                </a:solidFill>
              </a:rPr>
              <a:t>(A few of these </a:t>
            </a:r>
          </a:p>
          <a:p>
            <a:pPr marL="0" lvl="1"/>
            <a:r>
              <a:rPr lang="en-US" sz="2400" dirty="0">
                <a:solidFill>
                  <a:srgbClr val="FF0000"/>
                </a:solidFill>
              </a:rPr>
              <a:t> are in HW5)</a:t>
            </a:r>
          </a:p>
        </p:txBody>
      </p:sp>
    </p:spTree>
    <p:extLst>
      <p:ext uri="{BB962C8B-B14F-4D97-AF65-F5344CB8AC3E}">
        <p14:creationId xmlns:p14="http://schemas.microsoft.com/office/powerpoint/2010/main" val="262745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Assertions</a:t>
            </a:r>
            <a:r>
              <a:rPr lang="en-US" dirty="0"/>
              <a:t> are not just for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assertions throughout your code</a:t>
            </a:r>
          </a:p>
          <a:p>
            <a:r>
              <a:rPr lang="en-US" dirty="0"/>
              <a:t>Documents what you think is true about your algorithm</a:t>
            </a:r>
          </a:p>
          <a:p>
            <a:r>
              <a:rPr lang="en-US" dirty="0"/>
              <a:t>Lets you know immediately when something goes wrong</a:t>
            </a:r>
          </a:p>
          <a:p>
            <a:pPr lvl="1"/>
            <a:r>
              <a:rPr lang="en-US" dirty="0"/>
              <a:t>The longer between a code mistake and the programmer noticing, the harder it is to debug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Assertions make debugging easier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Common, but unfortunate, course of events:</a:t>
            </a:r>
          </a:p>
          <a:p>
            <a:pPr lvl="1"/>
            <a:r>
              <a:rPr lang="en-US" dirty="0"/>
              <a:t>Code contains a mistake (incorrect assumption or algorithm)</a:t>
            </a:r>
          </a:p>
          <a:p>
            <a:pPr lvl="1"/>
            <a:r>
              <a:rPr lang="en-US" dirty="0"/>
              <a:t>Intermediate value (e.g., in local variable, or result of a function call) is incorrect</a:t>
            </a:r>
          </a:p>
          <a:p>
            <a:pPr lvl="1"/>
            <a:r>
              <a:rPr lang="en-US" dirty="0"/>
              <a:t>That value is used in other computations, or copied into other variables</a:t>
            </a:r>
          </a:p>
          <a:p>
            <a:pPr lvl="1"/>
            <a:r>
              <a:rPr lang="en-US" dirty="0"/>
              <a:t>Eventually, the user notices that the overall program produces a wrong result</a:t>
            </a:r>
          </a:p>
          <a:p>
            <a:pPr lvl="1"/>
            <a:r>
              <a:rPr lang="en-US" dirty="0"/>
              <a:t>Where is the mistake in the program?  It could be anywhere.</a:t>
            </a:r>
          </a:p>
          <a:p>
            <a:r>
              <a:rPr lang="en-US" dirty="0"/>
              <a:t>Suppose you had 10 assertions evenly distributed in your code</a:t>
            </a:r>
          </a:p>
          <a:p>
            <a:pPr lvl="1"/>
            <a:r>
              <a:rPr lang="en-US" dirty="0"/>
              <a:t>When one fails, you can localize the mistake to 1/10 of your code (the part between the last assertion that passes and the first one that fails)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Where to write assertions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Function entry</a:t>
            </a:r>
            <a:r>
              <a:rPr lang="en-US" dirty="0"/>
              <a:t>:  are arguments of expected type/size/value/shape?</a:t>
            </a:r>
          </a:p>
          <a:p>
            <a:pPr lvl="1"/>
            <a:r>
              <a:rPr lang="en-US" dirty="0"/>
              <a:t>Place blame on the caller before the function fails</a:t>
            </a:r>
          </a:p>
          <a:p>
            <a:r>
              <a:rPr lang="en-US" b="1" dirty="0"/>
              <a:t>Function exit</a:t>
            </a:r>
            <a:r>
              <a:rPr lang="en-US" dirty="0"/>
              <a:t>:  is result correct?</a:t>
            </a:r>
          </a:p>
          <a:p>
            <a:r>
              <a:rPr lang="en-US" dirty="0"/>
              <a:t>Places with tricky or interesting code</a:t>
            </a:r>
          </a:p>
          <a:p>
            <a:r>
              <a:rPr lang="en-US" dirty="0"/>
              <a:t>Assertions are ordinary statements; e.g., can appear within a loop: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n in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myNumbers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assert type(n) ==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or type(n) == float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8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i="1" dirty="0"/>
              <a:t>not</a:t>
            </a:r>
            <a:r>
              <a:rPr lang="en-US" dirty="0"/>
              <a:t> to write assertions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Don’t clutter the code</a:t>
            </a:r>
          </a:p>
          <a:p>
            <a:pPr lvl="1"/>
            <a:r>
              <a:rPr lang="en-US" dirty="0"/>
              <a:t>(Same rule as for comments)</a:t>
            </a:r>
          </a:p>
          <a:p>
            <a:r>
              <a:rPr lang="en-US" dirty="0"/>
              <a:t>Don’t write assertions that are certain to succeed</a:t>
            </a:r>
          </a:p>
          <a:p>
            <a:pPr lvl="1"/>
            <a:r>
              <a:rPr lang="en-US" dirty="0"/>
              <a:t>The existence of an assertion tells a programmer that it might possibly fail</a:t>
            </a: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 = 5</a:t>
            </a: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assert a == 5  # Not needed!</a:t>
            </a:r>
            <a:endParaRPr lang="en-US" dirty="0"/>
          </a:p>
          <a:p>
            <a:r>
              <a:rPr lang="en-US" dirty="0"/>
              <a:t>Don’t need to write an assertion if the following code would fail informatively:</a:t>
            </a: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assert type(name) ==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str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print("Hello, " + name)</a:t>
            </a:r>
          </a:p>
          <a:p>
            <a:r>
              <a:rPr lang="en-US" dirty="0"/>
              <a:t>Write assertions where they may be useful for debugging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9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to write assertions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Results of computations</a:t>
            </a:r>
          </a:p>
          <a:p>
            <a:r>
              <a:rPr lang="en-US" dirty="0"/>
              <a:t>Correctly-formed data structures</a:t>
            </a:r>
          </a:p>
          <a:p>
            <a:pPr marL="857250" lvl="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assert 0 &lt;= index &lt;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(list1) ==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(list2)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When to write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Two possibilities:</a:t>
            </a:r>
          </a:p>
          <a:p>
            <a:pPr lvl="1"/>
            <a:r>
              <a:rPr lang="en-US" dirty="0"/>
              <a:t>Write code first, then write tests</a:t>
            </a:r>
          </a:p>
          <a:p>
            <a:pPr lvl="1"/>
            <a:r>
              <a:rPr lang="en-US" dirty="0"/>
              <a:t>Write tests first, then write code</a:t>
            </a:r>
          </a:p>
          <a:p>
            <a:r>
              <a:rPr lang="en-US" dirty="0"/>
              <a:t>It’s best to </a:t>
            </a:r>
            <a:r>
              <a:rPr lang="en-US" dirty="0">
                <a:solidFill>
                  <a:srgbClr val="FF0000"/>
                </a:solidFill>
              </a:rPr>
              <a:t>write tests first</a:t>
            </a:r>
          </a:p>
          <a:p>
            <a:endParaRPr lang="en-US" dirty="0"/>
          </a:p>
          <a:p>
            <a:r>
              <a:rPr lang="en-US" dirty="0"/>
              <a:t>If you write the </a:t>
            </a:r>
            <a:r>
              <a:rPr lang="en-US" dirty="0">
                <a:solidFill>
                  <a:srgbClr val="FF0000"/>
                </a:solidFill>
              </a:rPr>
              <a:t>code first</a:t>
            </a:r>
            <a:r>
              <a:rPr lang="en-US" dirty="0"/>
              <a:t>, you remember the implementation while writing the tests</a:t>
            </a:r>
          </a:p>
          <a:p>
            <a:pPr lvl="1"/>
            <a:r>
              <a:rPr lang="en-US" dirty="0"/>
              <a:t>You are likely to make the same mistakes that you made in the implementation (e.g. assuming that negative values would never be present in a list of numbers)</a:t>
            </a:r>
          </a:p>
          <a:p>
            <a:r>
              <a:rPr lang="en-US" dirty="0"/>
              <a:t>If you write the </a:t>
            </a:r>
            <a:r>
              <a:rPr lang="en-US" dirty="0">
                <a:solidFill>
                  <a:srgbClr val="FF0000"/>
                </a:solidFill>
              </a:rPr>
              <a:t>tests first</a:t>
            </a:r>
            <a:r>
              <a:rPr lang="en-US" dirty="0"/>
              <a:t>, you will think more about the </a:t>
            </a:r>
            <a:r>
              <a:rPr lang="en-US" u="sng" dirty="0"/>
              <a:t>functionality</a:t>
            </a:r>
            <a:r>
              <a:rPr lang="en-US" dirty="0"/>
              <a:t> than about a particular implementation</a:t>
            </a:r>
          </a:p>
          <a:p>
            <a:pPr lvl="1"/>
            <a:r>
              <a:rPr lang="en-US" dirty="0"/>
              <a:t>You might notice some aspect of behavior that you would have made a mistake about, some special case of input that you would have forgotten to handle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 the whole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common </a:t>
            </a:r>
            <a:r>
              <a:rPr lang="en-US" b="1" dirty="0"/>
              <a:t>mistake</a:t>
            </a:r>
            <a:r>
              <a:rPr lang="en-US" dirty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Write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Make up test </a:t>
            </a:r>
            <a:r>
              <a:rPr lang="en-US" b="1" dirty="0"/>
              <a:t>inputs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Run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Use the result as the expected output – BAD!!</a:t>
            </a:r>
          </a:p>
          <a:p>
            <a:r>
              <a:rPr lang="en-US" dirty="0"/>
              <a:t>You didn’t write a full test: only half of a test!</a:t>
            </a:r>
          </a:p>
          <a:p>
            <a:pPr lvl="1"/>
            <a:r>
              <a:rPr lang="en-US" dirty="0"/>
              <a:t>Created the tests inputs, but not the expected output</a:t>
            </a:r>
          </a:p>
          <a:p>
            <a:r>
              <a:rPr lang="en-US" dirty="0"/>
              <a:t>The test does not determine whether the function is correct</a:t>
            </a:r>
          </a:p>
          <a:p>
            <a:pPr lvl="1"/>
            <a:r>
              <a:rPr lang="en-US" dirty="0"/>
              <a:t>Only determines that it continues to be as correct (or incorrect) as it was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0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Coming up with good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about and test “corner cases”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find_max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Coming up with good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Think about and test “corner cases”</a:t>
            </a:r>
          </a:p>
          <a:p>
            <a:pPr lvl="1"/>
            <a:r>
              <a:rPr lang="en-US" dirty="0"/>
              <a:t>Numbers:</a:t>
            </a:r>
          </a:p>
          <a:p>
            <a:pPr lvl="2"/>
            <a:r>
              <a:rPr lang="en-US" dirty="0" err="1"/>
              <a:t>int</a:t>
            </a:r>
            <a:r>
              <a:rPr lang="en-US" dirty="0"/>
              <a:t> vs. float values (remember not to test for equality with floats)</a:t>
            </a:r>
          </a:p>
          <a:p>
            <a:pPr lvl="2"/>
            <a:r>
              <a:rPr lang="en-US" dirty="0"/>
              <a:t>Zero</a:t>
            </a:r>
          </a:p>
          <a:p>
            <a:pPr lvl="2"/>
            <a:r>
              <a:rPr lang="en-US" dirty="0"/>
              <a:t>Negative values</a:t>
            </a:r>
          </a:p>
          <a:p>
            <a:pPr lvl="1"/>
            <a:r>
              <a:rPr lang="en-US" dirty="0"/>
              <a:t>Lists:</a:t>
            </a:r>
          </a:p>
          <a:p>
            <a:pPr lvl="2"/>
            <a:r>
              <a:rPr lang="en-US" dirty="0"/>
              <a:t>Empty list</a:t>
            </a:r>
          </a:p>
          <a:p>
            <a:pPr lvl="2"/>
            <a:r>
              <a:rPr lang="en-US" dirty="0"/>
              <a:t>Lists containing duplicate values (including all the same value)</a:t>
            </a:r>
          </a:p>
          <a:p>
            <a:pPr lvl="2"/>
            <a:r>
              <a:rPr lang="en-US" dirty="0"/>
              <a:t>Lists in ascending order/descending order</a:t>
            </a:r>
          </a:p>
          <a:p>
            <a:pPr lvl="2"/>
            <a:r>
              <a:rPr lang="en-US" dirty="0"/>
              <a:t>Mix of types in list (if specification does not rule out)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to analyze data is powerful</a:t>
            </a:r>
          </a:p>
          <a:p>
            <a:r>
              <a:rPr lang="en-US" dirty="0"/>
              <a:t>It’s useless (or worse!) if the results are not correct</a:t>
            </a:r>
          </a:p>
          <a:p>
            <a:r>
              <a:rPr lang="en-US" b="1" dirty="0">
                <a:solidFill>
                  <a:srgbClr val="FF0000"/>
                </a:solidFill>
              </a:rPr>
              <a:t>Correctness is far more important than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Tests outside of function body are for behavior described in the </a:t>
            </a:r>
            <a:r>
              <a:rPr lang="en-US" u="sng" dirty="0"/>
              <a:t>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roots(a, b, c):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"""Returns a list of the two roots of ax**2 +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bx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+ c."""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None/>
            </a:pPr>
            <a:r>
              <a:rPr lang="en-US" dirty="0"/>
              <a:t>What is wrong with this test?</a:t>
            </a: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 roots(1, 0, -1) == [-1, 1]</a:t>
            </a:r>
          </a:p>
          <a:p>
            <a:pPr marL="0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Does the </a:t>
            </a:r>
            <a:r>
              <a:rPr lang="en-US" b="1" dirty="0"/>
              <a:t>specification</a:t>
            </a:r>
            <a:r>
              <a:rPr lang="en-US" dirty="0"/>
              <a:t> imply that this should be the </a:t>
            </a:r>
            <a:r>
              <a:rPr lang="en-US" i="1" u="sng" dirty="0"/>
              <a:t>order</a:t>
            </a:r>
            <a:r>
              <a:rPr lang="en-US" dirty="0"/>
              <a:t> these two roots are returned?</a:t>
            </a:r>
          </a:p>
          <a:p>
            <a:r>
              <a:rPr lang="en-US" dirty="0"/>
              <a:t>Assertions </a:t>
            </a:r>
            <a:r>
              <a:rPr lang="en-US" u="sng" dirty="0"/>
              <a:t>inside</a:t>
            </a:r>
            <a:r>
              <a:rPr lang="en-US" dirty="0"/>
              <a:t> a routine can be used for implementation-specific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Tests prevent you from introducing errors when you modify a function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/>
              <a:t>Abstraction</a:t>
            </a:r>
            <a:r>
              <a:rPr lang="en-US" dirty="0"/>
              <a:t>:  the implementation details do not matter</a:t>
            </a:r>
          </a:p>
          <a:p>
            <a:r>
              <a:rPr lang="en-US" dirty="0"/>
              <a:t>As long as the specification of the function remains the same, tests of the external behavior of the function should still apply.</a:t>
            </a:r>
          </a:p>
          <a:p>
            <a:endParaRPr lang="en-US" dirty="0"/>
          </a:p>
          <a:p>
            <a:r>
              <a:rPr lang="en-US" dirty="0"/>
              <a:t>Preventing introducing errors when you make a change is called “regression testing”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15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Black box testing </a:t>
            </a:r>
            <a:r>
              <a:rPr lang="en-US" dirty="0"/>
              <a:t>- Choose test data </a:t>
            </a:r>
            <a:r>
              <a:rPr lang="en-US" b="1" i="1" dirty="0">
                <a:solidFill>
                  <a:srgbClr val="FF0000"/>
                </a:solidFill>
              </a:rPr>
              <a:t>without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looking at the implementation, just test behavior mentioned in the </a:t>
            </a:r>
            <a:r>
              <a:rPr lang="en-US" u="sng" dirty="0"/>
              <a:t>specification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Glass box </a:t>
            </a:r>
            <a:r>
              <a:rPr lang="en-US" dirty="0"/>
              <a:t>(white box, clear box) </a:t>
            </a:r>
            <a:r>
              <a:rPr lang="en-US" b="1" dirty="0"/>
              <a:t>testing</a:t>
            </a:r>
            <a:r>
              <a:rPr lang="en-US" dirty="0"/>
              <a:t>  -Choose test data </a:t>
            </a:r>
            <a:r>
              <a:rPr lang="en-US" b="1" i="1" dirty="0">
                <a:solidFill>
                  <a:srgbClr val="FF0000"/>
                </a:solidFill>
              </a:rPr>
              <a:t>with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knowledge of the </a:t>
            </a:r>
            <a:r>
              <a:rPr lang="en-US" u="sng" dirty="0"/>
              <a:t>implementation</a:t>
            </a:r>
            <a:r>
              <a:rPr lang="en-US" dirty="0"/>
              <a:t>. Test that all paths through your code are exercised and correct. Examples: </a:t>
            </a:r>
          </a:p>
          <a:p>
            <a:pPr lvl="1"/>
            <a:r>
              <a:rPr lang="en-US" dirty="0"/>
              <a:t>If statement with several </a:t>
            </a:r>
            <a:r>
              <a:rPr lang="en-US" dirty="0" err="1"/>
              <a:t>elifs</a:t>
            </a:r>
            <a:r>
              <a:rPr lang="en-US" dirty="0"/>
              <a:t>, make sure your test cases will execute all branches</a:t>
            </a:r>
          </a:p>
          <a:p>
            <a:pPr lvl="1"/>
            <a:r>
              <a:rPr lang="en-US" dirty="0"/>
              <a:t>For loop, test if it is executed never, once, &gt;1, max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Don’t write meaningless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mean(numbers):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"""Returns the average of the argument list.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The argument must be a non-empty list of numbers."""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return sum(numbers)/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(numbers) 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/>
              <a:t>Unnecessary tests.  </a:t>
            </a:r>
            <a:r>
              <a:rPr lang="en-US" sz="2400" dirty="0">
                <a:solidFill>
                  <a:srgbClr val="FF0000"/>
                </a:solidFill>
              </a:rPr>
              <a:t>Don’t write these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mean([1, 2, "hello"])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mean("hello")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mean([])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b="1" dirty="0">
                <a:cs typeface="Courier New" pitchFamily="49" charset="0"/>
              </a:rPr>
              <a:t>Finally: </a:t>
            </a:r>
            <a:r>
              <a:rPr lang="en-US" sz="2800" dirty="0">
                <a:cs typeface="Courier New" pitchFamily="49" charset="0"/>
              </a:rPr>
              <a:t>Be aware that tests might not reveal all existing/possible errors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7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Tests might not reveal an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# Example for Python 2, not Python 3</a:t>
            </a:r>
          </a:p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mean(numbers):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"""Returns the average of the argument list.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The argument must be a non-empty list of numbers."""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return sum(numbers)/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(numbers)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# Tests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assert mean([1, 2, 3, 4, 5]) == 3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assert mean([1, 2.1, 3.2]) == 2.1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2800" dirty="0"/>
              <a:t>This implementation is elegant, but </a:t>
            </a:r>
            <a:r>
              <a:rPr lang="en-US" sz="2800" dirty="0">
                <a:solidFill>
                  <a:srgbClr val="FF0000"/>
                </a:solidFill>
              </a:rPr>
              <a:t>wrong </a:t>
            </a:r>
            <a:r>
              <a:rPr lang="en-US" sz="2400" dirty="0">
                <a:solidFill>
                  <a:srgbClr val="FF0000"/>
                </a:solidFill>
              </a:rPr>
              <a:t>(in Python 2)</a:t>
            </a:r>
            <a:r>
              <a:rPr lang="en-US" sz="2800" dirty="0"/>
              <a:t>!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mean([1, 2, 3, 4])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to test?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isBigger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(x, y):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""" Assumes x and y are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Returns True if x is greater than y,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	 and False otherwise.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"""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isPrime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(x):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"""Assumes x is a nonnegative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Returns True if x is prime; False otherwise"""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if x &lt;= 2: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return False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in range(2, x):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if x %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== 0: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return False </a:t>
            </a:r>
          </a:p>
          <a:p>
            <a:pPr marL="0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return True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9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Famous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Ariane 5 rocket (1996)</a:t>
            </a:r>
          </a:p>
          <a:p>
            <a:pPr marL="871538" lvl="1" indent="-414338">
              <a:buFont typeface="Wingdings" charset="2"/>
              <a:buChar char="Ø"/>
            </a:pPr>
            <a:r>
              <a:rPr lang="en-US" dirty="0"/>
              <a:t>fault in the software in the inertial navigation system </a:t>
            </a:r>
            <a:r>
              <a:rPr lang="en-US" sz="2200" dirty="0"/>
              <a:t>(</a:t>
            </a:r>
            <a:r>
              <a:rPr lang="en-US" dirty="0">
                <a:hlinkClick r:id="rId5"/>
              </a:rPr>
              <a:t>link</a:t>
            </a:r>
            <a:r>
              <a:rPr lang="en-US" sz="2200" dirty="0"/>
              <a:t>)</a:t>
            </a:r>
          </a:p>
          <a:p>
            <a:pPr marL="871538" lvl="1" indent="-414338">
              <a:buFont typeface="Wingdings" charset="2"/>
              <a:buChar char="Ø"/>
            </a:pPr>
            <a:endParaRPr lang="en-US" dirty="0"/>
          </a:p>
          <a:p>
            <a:r>
              <a:rPr lang="en-US" dirty="0"/>
              <a:t>Therac-25 radiation therapy machine (1986/1987)</a:t>
            </a:r>
          </a:p>
          <a:p>
            <a:pPr marL="917575" lvl="1" indent="-460375">
              <a:buFont typeface="Wingdings" charset="2"/>
              <a:buChar char="Ø"/>
            </a:pPr>
            <a:r>
              <a:rPr lang="en-US" dirty="0"/>
              <a:t>Fatal overdose due to software bugs and no external controls (</a:t>
            </a:r>
            <a:r>
              <a:rPr lang="en-US" dirty="0">
                <a:hlinkClick r:id="rId6"/>
              </a:rPr>
              <a:t>link</a:t>
            </a:r>
            <a:r>
              <a:rPr lang="en-US" dirty="0"/>
              <a:t>)</a:t>
            </a:r>
          </a:p>
          <a:p>
            <a:pPr lvl="1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1600200"/>
            <a:ext cx="2895600" cy="19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does not </a:t>
            </a:r>
            <a:r>
              <a:rPr lang="en-US" i="1" u="sng" dirty="0"/>
              <a:t>prove</a:t>
            </a:r>
            <a:r>
              <a:rPr lang="en-US" dirty="0"/>
              <a:t>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/>
              <a:t>“Program testing can be used to show the presence of bugs, but never to show their absence!”</a:t>
            </a:r>
          </a:p>
          <a:p>
            <a:pPr marL="457200" lvl="1" indent="0">
              <a:buNone/>
            </a:pPr>
            <a:r>
              <a:rPr lang="en-US" dirty="0"/>
              <a:t>                                                                   </a:t>
            </a:r>
            <a:r>
              <a:rPr lang="en-US" sz="2000" dirty="0"/>
              <a:t>- </a:t>
            </a:r>
            <a:r>
              <a:rPr lang="en-US" sz="2000" dirty="0" err="1"/>
              <a:t>Edsger</a:t>
            </a:r>
            <a:r>
              <a:rPr lang="en-US" sz="2000" dirty="0"/>
              <a:t> </a:t>
            </a:r>
            <a:r>
              <a:rPr lang="en-US" sz="2000" dirty="0" err="1"/>
              <a:t>Dijkstra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Testing can only increase our confidence in program correctness.</a:t>
            </a:r>
          </a:p>
          <a:p>
            <a:r>
              <a:rPr lang="en-US" dirty="0"/>
              <a:t>Exhaustive testing (e.g. testing all possible inputs) is generally not possible</a:t>
            </a:r>
          </a:p>
          <a:p>
            <a:r>
              <a:rPr lang="en-US" dirty="0"/>
              <a:t>Instead we have to be smart about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5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your </a:t>
            </a:r>
            <a:r>
              <a:rPr lang="en-US" u="sng" dirty="0"/>
              <a:t>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 you know your </a:t>
            </a:r>
            <a:r>
              <a:rPr lang="en-US" b="1" u="sng" dirty="0"/>
              <a:t>program</a:t>
            </a:r>
            <a:r>
              <a:rPr lang="en-US" dirty="0"/>
              <a:t> is right?</a:t>
            </a:r>
          </a:p>
          <a:p>
            <a:pPr lvl="1"/>
            <a:r>
              <a:rPr lang="en-US" dirty="0"/>
              <a:t>Compare its output to a correct output</a:t>
            </a:r>
          </a:p>
          <a:p>
            <a:r>
              <a:rPr lang="en-US" dirty="0"/>
              <a:t>How do you know a correct output?</a:t>
            </a:r>
          </a:p>
          <a:p>
            <a:pPr lvl="1"/>
            <a:r>
              <a:rPr lang="en-US" dirty="0"/>
              <a:t>Real data is big</a:t>
            </a:r>
          </a:p>
          <a:p>
            <a:pPr lvl="1"/>
            <a:r>
              <a:rPr lang="en-US" dirty="0"/>
              <a:t>You wrote a computer program because it is not convenient to compute it by hand</a:t>
            </a:r>
          </a:p>
          <a:p>
            <a:r>
              <a:rPr lang="en-US" dirty="0"/>
              <a:t>Use small inputs so you can compute the expected output by hand</a:t>
            </a:r>
          </a:p>
          <a:p>
            <a:pPr lvl="1"/>
            <a:r>
              <a:rPr lang="en-US" dirty="0"/>
              <a:t>We did this in HW2 and HW3 with small data 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u="sng" dirty="0"/>
              <a:t>parts of your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Often called “unit testing”</a:t>
            </a:r>
          </a:p>
          <a:p>
            <a:r>
              <a:rPr lang="en-US" dirty="0"/>
              <a:t>Testing that the output of individual functions is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≠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Testing</a:t>
            </a:r>
            <a:r>
              <a:rPr lang="en-US" dirty="0"/>
              <a:t>:  determining </a:t>
            </a:r>
            <a:r>
              <a:rPr lang="en-US" dirty="0">
                <a:solidFill>
                  <a:srgbClr val="FF0000"/>
                </a:solidFill>
              </a:rPr>
              <a:t>whether</a:t>
            </a:r>
            <a:r>
              <a:rPr lang="en-US" dirty="0"/>
              <a:t> your program is correct</a:t>
            </a:r>
          </a:p>
          <a:p>
            <a:pPr lvl="1"/>
            <a:r>
              <a:rPr lang="en-US" dirty="0"/>
              <a:t>Doesn’t say </a:t>
            </a:r>
            <a:r>
              <a:rPr lang="en-US" dirty="0">
                <a:solidFill>
                  <a:srgbClr val="FF0000"/>
                </a:solidFill>
              </a:rPr>
              <a:t>where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 your program is incorrect</a:t>
            </a:r>
          </a:p>
          <a:p>
            <a:r>
              <a:rPr lang="en-US" b="1" dirty="0"/>
              <a:t>Debugging</a:t>
            </a:r>
            <a:r>
              <a:rPr lang="en-US" dirty="0"/>
              <a:t>:  locating the specific defect in your program, and fixing it</a:t>
            </a:r>
          </a:p>
          <a:p>
            <a:pPr marL="457200" lvl="1" indent="0">
              <a:buNone/>
            </a:pPr>
            <a:r>
              <a:rPr lang="en-US" dirty="0"/>
              <a:t>2 key ideas:</a:t>
            </a:r>
          </a:p>
          <a:p>
            <a:pPr lvl="1"/>
            <a:r>
              <a:rPr lang="en-US" dirty="0"/>
              <a:t>divide and conquer</a:t>
            </a:r>
          </a:p>
          <a:p>
            <a:pPr lvl="1"/>
            <a:r>
              <a:rPr lang="en-US" dirty="0"/>
              <a:t>the scientific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test?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88392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test consists of: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 (sometimes called “test data”)</a:t>
            </a:r>
          </a:p>
          <a:p>
            <a:pPr lvl="1"/>
            <a:r>
              <a:rPr lang="en-US" dirty="0"/>
              <a:t>expected output</a:t>
            </a:r>
          </a:p>
          <a:p>
            <a:r>
              <a:rPr lang="en-US" dirty="0"/>
              <a:t>Example test for </a:t>
            </a:r>
            <a:r>
              <a:rPr lang="en-US" dirty="0">
                <a:solidFill>
                  <a:srgbClr val="FF0000"/>
                </a:solidFill>
              </a:rPr>
              <a:t>sum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input:  [1, 2, 3]</a:t>
            </a:r>
          </a:p>
          <a:p>
            <a:pPr lvl="1"/>
            <a:r>
              <a:rPr lang="en-US" dirty="0"/>
              <a:t>expected output:  result is 6</a:t>
            </a:r>
          </a:p>
          <a:p>
            <a:pPr lvl="1"/>
            <a:r>
              <a:rPr lang="en-US" dirty="0"/>
              <a:t>write the test as: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sum([1, 2, 3]) == 6</a:t>
            </a:r>
          </a:p>
          <a:p>
            <a:r>
              <a:rPr lang="en-US" dirty="0"/>
              <a:t>Example test for </a:t>
            </a:r>
            <a:r>
              <a:rPr lang="en-US" dirty="0" err="1">
                <a:solidFill>
                  <a:srgbClr val="FF0000"/>
                </a:solidFill>
              </a:rPr>
              <a:t>sqrt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input:  3.14</a:t>
            </a:r>
          </a:p>
          <a:p>
            <a:pPr lvl="1"/>
            <a:r>
              <a:rPr lang="en-US" dirty="0"/>
              <a:t>expected output:  result is within 0.00001 of 1.772</a:t>
            </a:r>
          </a:p>
          <a:p>
            <a:pPr lvl="1"/>
            <a:r>
              <a:rPr lang="en-US" dirty="0"/>
              <a:t>ways to write the test: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(3.14) – 1.772 &lt; 0.00001  and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(3.14) – 1.772 &gt; -0.00001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-0.00001 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(3.14) – 1.772 &lt; 0.00001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(3.14) – 1.772) &lt; 0.00001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test </a:t>
            </a:r>
            <a:r>
              <a:rPr lang="en-US" sz="2400" dirty="0">
                <a:solidFill>
                  <a:srgbClr val="FF0000"/>
                </a:solidFill>
              </a:rPr>
              <a:t>passes</a:t>
            </a:r>
            <a:r>
              <a:rPr lang="en-US" sz="2400" dirty="0"/>
              <a:t> if the boolean expression evaluates to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 sz="2400" dirty="0"/>
              <a:t>The test </a:t>
            </a:r>
            <a:r>
              <a:rPr lang="en-US" sz="2400" dirty="0">
                <a:solidFill>
                  <a:srgbClr val="FF0000"/>
                </a:solidFill>
              </a:rPr>
              <a:t>fails</a:t>
            </a:r>
            <a:r>
              <a:rPr lang="en-US" sz="2400" dirty="0"/>
              <a:t> if the boolean expression evaluates to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r>
              <a:rPr lang="en-US" sz="2400" dirty="0"/>
              <a:t>Use the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400" dirty="0"/>
              <a:t> statement: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assert sum([1, 2, 3]) == 6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(3.14) – 1.772) &lt; 0.00001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 True </a:t>
            </a:r>
            <a:r>
              <a:rPr lang="en-US" sz="2400" dirty="0"/>
              <a:t>does nothing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 False </a:t>
            </a:r>
            <a:r>
              <a:rPr lang="en-US" sz="2400" dirty="0"/>
              <a:t>crashes the program</a:t>
            </a:r>
          </a:p>
          <a:p>
            <a:pPr lvl="1"/>
            <a:r>
              <a:rPr lang="en-US" sz="2000" dirty="0"/>
              <a:t>and prints a 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14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1765</Words>
  <Application>Microsoft Office PowerPoint</Application>
  <PresentationFormat>On-screen Show (4:3)</PresentationFormat>
  <Paragraphs>245</Paragraphs>
  <Slides>26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Office Theme</vt:lpstr>
      <vt:lpstr>Testing</vt:lpstr>
      <vt:lpstr>Testing</vt:lpstr>
      <vt:lpstr>Famous examples</vt:lpstr>
      <vt:lpstr>Testing does not prove correctness</vt:lpstr>
      <vt:lpstr>Testing your program</vt:lpstr>
      <vt:lpstr>Testing parts of your program</vt:lpstr>
      <vt:lpstr>Testing ≠ debugging</vt:lpstr>
      <vt:lpstr>What is a test?</vt:lpstr>
      <vt:lpstr>Test results</vt:lpstr>
      <vt:lpstr>Where to write test cases</vt:lpstr>
      <vt:lpstr>Assertions are not just for test cases</vt:lpstr>
      <vt:lpstr>Assertions make debugging easier</vt:lpstr>
      <vt:lpstr>Where to write assertions</vt:lpstr>
      <vt:lpstr>Where not to write assertions</vt:lpstr>
      <vt:lpstr>What to write assertions about</vt:lpstr>
      <vt:lpstr>When to write tests</vt:lpstr>
      <vt:lpstr>Write the whole test</vt:lpstr>
      <vt:lpstr>Coming up with good test cases</vt:lpstr>
      <vt:lpstr>Coming up with good test cases</vt:lpstr>
      <vt:lpstr>Tests outside of function body are for behavior described in the specification</vt:lpstr>
      <vt:lpstr>Tests prevent you from introducing errors when you modify a function body</vt:lpstr>
      <vt:lpstr>Testing Approaches</vt:lpstr>
      <vt:lpstr>Don’t write meaningless tests</vt:lpstr>
      <vt:lpstr>Tests might not reveal an error</vt:lpstr>
      <vt:lpstr>What to test?</vt:lpstr>
      <vt:lpstr>PowerPoint Presentation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Michael D Ernst</dc:creator>
  <cp:lastModifiedBy>Rob No</cp:lastModifiedBy>
  <cp:revision>119</cp:revision>
  <cp:lastPrinted>2020-02-24T22:56:34Z</cp:lastPrinted>
  <dcterms:created xsi:type="dcterms:W3CDTF">2012-07-07T05:23:46Z</dcterms:created>
  <dcterms:modified xsi:type="dcterms:W3CDTF">2021-02-23T00:26:33Z</dcterms:modified>
</cp:coreProperties>
</file>