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2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92" r:id="rId3"/>
    <p:sldId id="290" r:id="rId4"/>
    <p:sldId id="291" r:id="rId5"/>
    <p:sldId id="289" r:id="rId6"/>
    <p:sldId id="280" r:id="rId7"/>
    <p:sldId id="257" r:id="rId8"/>
    <p:sldId id="261" r:id="rId9"/>
    <p:sldId id="262" r:id="rId10"/>
    <p:sldId id="264" r:id="rId11"/>
    <p:sldId id="265" r:id="rId12"/>
    <p:sldId id="263" r:id="rId13"/>
    <p:sldId id="258" r:id="rId14"/>
    <p:sldId id="260" r:id="rId15"/>
    <p:sldId id="259" r:id="rId16"/>
    <p:sldId id="269" r:id="rId17"/>
    <p:sldId id="270" r:id="rId18"/>
    <p:sldId id="271" r:id="rId19"/>
    <p:sldId id="272" r:id="rId20"/>
    <p:sldId id="273" r:id="rId21"/>
    <p:sldId id="275" r:id="rId22"/>
  </p:sldIdLst>
  <p:sldSz cx="9144000" cy="6858000" type="screen4x3"/>
  <p:notesSz cx="7010400" cy="92964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25"/>
    <p:restoredTop sz="84255" autoAdjust="0"/>
  </p:normalViewPr>
  <p:slideViewPr>
    <p:cSldViewPr>
      <p:cViewPr varScale="1">
        <p:scale>
          <a:sx n="120" d="100"/>
          <a:sy n="120" d="100"/>
        </p:scale>
        <p:origin x="284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r">
              <a:defRPr sz="1200"/>
            </a:lvl1pPr>
          </a:lstStyle>
          <a:p>
            <a:fld id="{C91AF83F-79D3-494C-9D76-94936AC86264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1" tIns="46586" rIns="93171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1" tIns="46586" rIns="93171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r">
              <a:defRPr sz="1200"/>
            </a:lvl1pPr>
          </a:lstStyle>
          <a:p>
            <a:fld id="{1F1F28CF-3801-4243-9054-A14BEDCB2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39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goal is to</a:t>
            </a:r>
            <a:r>
              <a:rPr lang="en-US" baseline="0" dirty="0"/>
              <a:t> understand what the program is doing and to make these two things the same.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F28CF-3801-4243-9054-A14BEDCB2F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7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each of these, discuss how it can be useful.</a:t>
            </a:r>
          </a:p>
          <a:p>
            <a:r>
              <a:rPr lang="en-US" dirty="0"/>
              <a:t>Another good strategy:  take a break.</a:t>
            </a:r>
          </a:p>
          <a:p>
            <a:r>
              <a:rPr lang="en-US" dirty="0"/>
              <a:t>The debugger:</a:t>
            </a:r>
            <a:r>
              <a:rPr lang="en-US" baseline="0" dirty="0"/>
              <a:t>  It’s very useful, but has a steep learning curve.  If you end up doing a lot of Python programming, it’s essential. For this class, it’s optional.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F28CF-3801-4243-9054-A14BEDCB2F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783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 err="1">
                <a:solidFill>
                  <a:srgbClr val="859040"/>
                </a:solidFill>
              </a:rPr>
              <a:t>raw_input</a:t>
            </a:r>
            <a:endParaRPr lang="en-US" sz="2800" dirty="0">
              <a:solidFill>
                <a:srgbClr val="859040"/>
              </a:solidFill>
            </a:endParaRPr>
          </a:p>
          <a:p>
            <a:pPr lvl="1"/>
            <a:r>
              <a:rPr lang="en-US" sz="2400" dirty="0"/>
              <a:t>Stops execution </a:t>
            </a:r>
          </a:p>
          <a:p>
            <a:pPr lvl="1"/>
            <a:r>
              <a:rPr lang="en-US" sz="2400"/>
              <a:t>(Designed to accept user input, but I rarely use it for this.)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F28CF-3801-4243-9054-A14BEDCB2F2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29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6CEB2-59B0-47CE-95AB-60EDF59E7340}" type="datetime1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612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6236A-259A-4DB9-855A-5CAE2AFC44D5}" type="datetime1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81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C4090-D7CD-4DED-ACB9-BDC057328E04}" type="datetime1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59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31CA-750F-45A1-BD6D-3A8C3A766905}" type="datetime1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10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46B7C-2086-483B-B346-F76E5741B1DB}" type="datetime1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9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1EB-7B54-4DBA-AB48-3DA12555D3E4}" type="datetime1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18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6D32-7471-4A2E-A9BA-8AA63D800921}" type="datetime1">
              <a:rPr lang="en-US" smtClean="0"/>
              <a:t>2/16/2021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3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E9F0F-A229-4F3E-B4B5-C644CD9AED52}" type="datetime1">
              <a:rPr lang="en-US" smtClean="0"/>
              <a:t>2/16/2021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122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BBFB1-3CA0-4F5F-ABF4-FB55574863EB}" type="datetime1">
              <a:rPr lang="en-US" smtClean="0"/>
              <a:t>2/16/2021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67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7D4BC-865A-408F-8F99-8E4B7E9C0748}" type="datetime1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3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299F1-F139-4D4E-B380-A7EFB7EBD554}" type="datetime1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73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34589-6D6A-4FF4-B3F0-ADFE715340C5}" type="datetime1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32CE1-3CC5-4DD4-B091-401F04BDA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tags" Target="../tags/tag4.xml"/><Relationship Id="rId7" Type="http://schemas.openxmlformats.org/officeDocument/2006/relationships/image" Target="../media/image1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7" Type="http://schemas.openxmlformats.org/officeDocument/2006/relationships/image" Target="../media/image8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6.png"/><Relationship Id="rId2" Type="http://schemas.openxmlformats.org/officeDocument/2006/relationships/tags" Target="../tags/tag11.xml"/><Relationship Id="rId16" Type="http://schemas.openxmlformats.org/officeDocument/2006/relationships/image" Target="../media/image5.jpeg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tags" Target="../tags/tag20.xml"/><Relationship Id="rId5" Type="http://schemas.openxmlformats.org/officeDocument/2006/relationships/tags" Target="../tags/tag14.xml"/><Relationship Id="rId15" Type="http://schemas.openxmlformats.org/officeDocument/2006/relationships/image" Target="../media/image4.png"/><Relationship Id="rId10" Type="http://schemas.openxmlformats.org/officeDocument/2006/relationships/tags" Target="../tags/tag19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23.xml"/><Relationship Id="rId7" Type="http://schemas.openxmlformats.org/officeDocument/2006/relationships/hyperlink" Target="http://pythontutor.com/" TargetMode="Externa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32.xml"/><Relationship Id="rId13" Type="http://schemas.openxmlformats.org/officeDocument/2006/relationships/tags" Target="../tags/tag37.xml"/><Relationship Id="rId18" Type="http://schemas.openxmlformats.org/officeDocument/2006/relationships/hyperlink" Target="http://docs.python.org/3/library/exceptions.html#bltin-exceptions" TargetMode="External"/><Relationship Id="rId3" Type="http://schemas.openxmlformats.org/officeDocument/2006/relationships/tags" Target="../tags/tag27.xml"/><Relationship Id="rId7" Type="http://schemas.openxmlformats.org/officeDocument/2006/relationships/tags" Target="../tags/tag31.xml"/><Relationship Id="rId12" Type="http://schemas.openxmlformats.org/officeDocument/2006/relationships/tags" Target="../tags/tag36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6" Type="http://schemas.openxmlformats.org/officeDocument/2006/relationships/tags" Target="../tags/tag40.xml"/><Relationship Id="rId20" Type="http://schemas.openxmlformats.org/officeDocument/2006/relationships/hyperlink" Target="http://www.cs.arizona.edu/people/mccann/errors-python" TargetMode="Externa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11" Type="http://schemas.openxmlformats.org/officeDocument/2006/relationships/tags" Target="../tags/tag35.xml"/><Relationship Id="rId5" Type="http://schemas.openxmlformats.org/officeDocument/2006/relationships/tags" Target="../tags/tag29.xml"/><Relationship Id="rId15" Type="http://schemas.openxmlformats.org/officeDocument/2006/relationships/tags" Target="../tags/tag39.xml"/><Relationship Id="rId10" Type="http://schemas.openxmlformats.org/officeDocument/2006/relationships/tags" Target="../tags/tag34.xml"/><Relationship Id="rId19" Type="http://schemas.openxmlformats.org/officeDocument/2006/relationships/hyperlink" Target="http://inventwithpython.com/appendixd.html" TargetMode="External"/><Relationship Id="rId4" Type="http://schemas.openxmlformats.org/officeDocument/2006/relationships/tags" Target="../tags/tag28.xml"/><Relationship Id="rId9" Type="http://schemas.openxmlformats.org/officeDocument/2006/relationships/tags" Target="../tags/tag33.xml"/><Relationship Id="rId14" Type="http://schemas.openxmlformats.org/officeDocument/2006/relationships/tags" Target="../tags/tag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tags" Target="../tags/tag46.xml"/><Relationship Id="rId7" Type="http://schemas.openxmlformats.org/officeDocument/2006/relationships/image" Target="../media/image1.jpe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2.gif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Debugging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Rob Thompson</a:t>
            </a:r>
          </a:p>
          <a:p>
            <a:r>
              <a:rPr lang="en-US" dirty="0">
                <a:solidFill>
                  <a:schemeClr val="tx1"/>
                </a:solidFill>
              </a:rPr>
              <a:t>UW CSE 160</a:t>
            </a:r>
          </a:p>
          <a:p>
            <a:r>
              <a:rPr lang="en-US" dirty="0">
                <a:solidFill>
                  <a:schemeClr val="tx1"/>
                </a:solidFill>
              </a:rPr>
              <a:t>Winter 2021</a:t>
            </a:r>
          </a:p>
        </p:txBody>
      </p:sp>
      <p:pic>
        <p:nvPicPr>
          <p:cNvPr id="1026" name="Picture 2" descr="iconmicroscope.jpg (438×459)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"/>
            <a:ext cx="2667000" cy="279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thenapub.com/gaul3prx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819400" cy="286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88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B. Divide &amp; conquer in </a:t>
            </a:r>
            <a:r>
              <a:rPr lang="en-US" u="sng" dirty="0"/>
              <a:t>test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/>
              <a:t>Your program fails when run on some large input</a:t>
            </a:r>
          </a:p>
          <a:p>
            <a:pPr lvl="1"/>
            <a:r>
              <a:rPr lang="en-US" dirty="0"/>
              <a:t>It’s hard to comprehend the error message</a:t>
            </a:r>
          </a:p>
          <a:p>
            <a:pPr lvl="1"/>
            <a:r>
              <a:rPr lang="en-US" dirty="0"/>
              <a:t>The log of print statement output is overwhelming</a:t>
            </a:r>
          </a:p>
          <a:p>
            <a:r>
              <a:rPr lang="en-US" dirty="0"/>
              <a:t>Try a smaller input</a:t>
            </a:r>
          </a:p>
          <a:p>
            <a:pPr lvl="1"/>
            <a:r>
              <a:rPr lang="en-US" dirty="0"/>
              <a:t>Choose an input with some but not all characteristics of the large input</a:t>
            </a:r>
          </a:p>
          <a:p>
            <a:pPr lvl="1"/>
            <a:r>
              <a:rPr lang="en-US" dirty="0"/>
              <a:t>Example:  duplicates, zeroes in data,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70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C. Divide &amp; conquer in </a:t>
            </a:r>
            <a:r>
              <a:rPr lang="en-US" u="sng" dirty="0"/>
              <a:t>execution time</a:t>
            </a:r>
            <a:br>
              <a:rPr lang="en-US" dirty="0"/>
            </a:br>
            <a:r>
              <a:rPr lang="en-US" dirty="0"/>
              <a:t>via print (or “logging”)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 sequence of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dirty="0"/>
              <a:t>  statements is a record of the execution of your program</a:t>
            </a:r>
          </a:p>
          <a:p>
            <a:r>
              <a:rPr lang="en-US" dirty="0"/>
              <a:t>The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print</a:t>
            </a:r>
            <a:r>
              <a:rPr lang="en-US" dirty="0"/>
              <a:t>  statements let you see and search multiple moments in time</a:t>
            </a:r>
          </a:p>
          <a:p>
            <a:r>
              <a:rPr lang="en-US" dirty="0"/>
              <a:t>Print statements are a useful technique, in moderation</a:t>
            </a:r>
          </a:p>
          <a:p>
            <a:r>
              <a:rPr lang="en-US" dirty="0"/>
              <a:t>Be disciplined</a:t>
            </a:r>
          </a:p>
          <a:p>
            <a:pPr lvl="1"/>
            <a:r>
              <a:rPr lang="en-US" dirty="0"/>
              <a:t>Too much output is overwhelming rather than informative</a:t>
            </a:r>
          </a:p>
          <a:p>
            <a:pPr lvl="1"/>
            <a:r>
              <a:rPr lang="en-US" dirty="0"/>
              <a:t>Use the scientific method:  have a reason (a hypothesis to be tested) for each print statement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02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D. Divide &amp; conquer</a:t>
            </a:r>
            <a:br>
              <a:rPr lang="en-US" dirty="0"/>
            </a:br>
            <a:r>
              <a:rPr lang="en-US" dirty="0"/>
              <a:t>in </a:t>
            </a:r>
            <a:r>
              <a:rPr lang="en-US" u="sng" dirty="0"/>
              <a:t>development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code used to work (for some test case)</a:t>
            </a:r>
          </a:p>
          <a:p>
            <a:r>
              <a:rPr lang="en-US" dirty="0"/>
              <a:t>The code now fails</a:t>
            </a:r>
          </a:p>
          <a:p>
            <a:r>
              <a:rPr lang="en-US" dirty="0"/>
              <a:t>The defect is related to some line you changed</a:t>
            </a:r>
          </a:p>
          <a:p>
            <a:endParaRPr lang="en-US" dirty="0"/>
          </a:p>
          <a:p>
            <a:r>
              <a:rPr lang="en-US" dirty="0"/>
              <a:t>This is useful only if you kept a version of the code that worked (use good names!)</a:t>
            </a:r>
          </a:p>
          <a:p>
            <a:r>
              <a:rPr lang="en-US" dirty="0"/>
              <a:t>This is most useful if you have made few changes</a:t>
            </a:r>
          </a:p>
          <a:p>
            <a:r>
              <a:rPr lang="en-US" dirty="0"/>
              <a:t>Moral:  </a:t>
            </a:r>
            <a:r>
              <a:rPr lang="en-US" dirty="0">
                <a:solidFill>
                  <a:srgbClr val="FF0000"/>
                </a:solidFill>
              </a:rPr>
              <a:t>test often!</a:t>
            </a:r>
          </a:p>
          <a:p>
            <a:pPr lvl="1"/>
            <a:r>
              <a:rPr lang="en-US" dirty="0"/>
              <a:t>Fewer lines to compare</a:t>
            </a:r>
          </a:p>
          <a:p>
            <a:pPr lvl="1"/>
            <a:r>
              <a:rPr lang="en-US" dirty="0"/>
              <a:t>You remember what you were thinking/doing recently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714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The scientific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648200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Create a hypothesis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Design an experiment to test that hypothesis</a:t>
            </a:r>
          </a:p>
          <a:p>
            <a:pPr lvl="1"/>
            <a:r>
              <a:rPr lang="en-US" dirty="0"/>
              <a:t>Ensure that it yields insight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Understand the result of your experiment</a:t>
            </a:r>
          </a:p>
          <a:p>
            <a:pPr lvl="1"/>
            <a:r>
              <a:rPr lang="en-US" dirty="0"/>
              <a:t>If you don’t understand, then possibly suspend your main line of work to understand that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Tips:</a:t>
            </a:r>
          </a:p>
          <a:p>
            <a:r>
              <a:rPr lang="en-US" dirty="0"/>
              <a:t>Be systematic</a:t>
            </a:r>
          </a:p>
          <a:p>
            <a:pPr lvl="1"/>
            <a:r>
              <a:rPr lang="en-US" dirty="0"/>
              <a:t>Never do anything if you don't have a reason</a:t>
            </a:r>
          </a:p>
          <a:p>
            <a:pPr lvl="1"/>
            <a:r>
              <a:rPr lang="en-US" dirty="0"/>
              <a:t>Don’t just flail</a:t>
            </a:r>
          </a:p>
          <a:p>
            <a:pPr lvl="2"/>
            <a:r>
              <a:rPr lang="en-US" dirty="0"/>
              <a:t>Random guessing is likely to dig you into a deeper hole</a:t>
            </a:r>
          </a:p>
          <a:p>
            <a:r>
              <a:rPr lang="en-US" dirty="0"/>
              <a:t>Don’t make assumptions (verify them)</a:t>
            </a:r>
          </a:p>
        </p:txBody>
      </p:sp>
      <p:pic>
        <p:nvPicPr>
          <p:cNvPr id="4" name="Picture 2" descr="iconmicroscope.jpg (438×459)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444" y="0"/>
            <a:ext cx="1890556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4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Example experiments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An alternate implementation of a function</a:t>
            </a:r>
          </a:p>
          <a:p>
            <a:pPr lvl="1"/>
            <a:r>
              <a:rPr lang="en-US" dirty="0"/>
              <a:t>Run all your test cases afterward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new, simpler test case</a:t>
            </a:r>
          </a:p>
          <a:p>
            <a:pPr lvl="1"/>
            <a:r>
              <a:rPr lang="en-US" dirty="0"/>
              <a:t>Examples:  smaller input, or test a function in isolation</a:t>
            </a:r>
          </a:p>
          <a:p>
            <a:pPr lvl="1"/>
            <a:r>
              <a:rPr lang="en-US" dirty="0"/>
              <a:t>Can help you understand the reason for a failure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64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Your scientific notebook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Record everything you do</a:t>
            </a:r>
          </a:p>
          <a:p>
            <a:r>
              <a:rPr lang="en-US" dirty="0"/>
              <a:t>Specific inputs and outputs (both expected and actual)</a:t>
            </a:r>
          </a:p>
          <a:p>
            <a:r>
              <a:rPr lang="en-US" dirty="0"/>
              <a:t>Specific versions of the program</a:t>
            </a:r>
          </a:p>
          <a:p>
            <a:pPr lvl="1"/>
            <a:r>
              <a:rPr lang="en-US" dirty="0"/>
              <a:t>If you get stuck, you can return to something that works</a:t>
            </a:r>
          </a:p>
          <a:p>
            <a:pPr lvl="1"/>
            <a:r>
              <a:rPr lang="en-US" dirty="0"/>
              <a:t>You can write multiple implementations of a function</a:t>
            </a:r>
          </a:p>
          <a:p>
            <a:r>
              <a:rPr lang="en-US" dirty="0"/>
              <a:t>What you have already tried</a:t>
            </a:r>
          </a:p>
          <a:p>
            <a:r>
              <a:rPr lang="en-US" dirty="0"/>
              <a:t>What you are in the middle of doing now</a:t>
            </a:r>
          </a:p>
          <a:p>
            <a:pPr lvl="1"/>
            <a:r>
              <a:rPr lang="en-US" dirty="0"/>
              <a:t>This may look like a stack!</a:t>
            </a:r>
          </a:p>
          <a:p>
            <a:r>
              <a:rPr lang="en-US" dirty="0"/>
              <a:t>What you are sure of, and why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Your notebook also helps if you need to get help or reproduce your results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50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/>
              <a:t>A metaphor about debugging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04800" y="1371600"/>
            <a:ext cx="38862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If your code doesn’t work as expected, then by definition you don’t understand what is going on.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You’re lost in the woods.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You’re behind enemy lines. 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All bets are off.  </a:t>
            </a:r>
          </a:p>
          <a:p>
            <a:pPr>
              <a:spcBef>
                <a:spcPts val="0"/>
              </a:spcBef>
            </a:pPr>
            <a:r>
              <a:rPr lang="en-US" sz="2000" dirty="0"/>
              <a:t>Don’t trust anyone or anything.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Don’t press on into unexplored territory -- go back the way you came!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(and leave breadcrumbs!)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572000" y="1905000"/>
            <a:ext cx="3886200" cy="3002328"/>
          </a:xfrm>
          <a:prstGeom prst="rect">
            <a:avLst/>
          </a:prstGeom>
        </p:spPr>
      </p:pic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762000" y="6019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0000"/>
                </a:solidFill>
              </a:rPr>
              <a:t>You’re trying to “advance the front lines,” not “trailblaze”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973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305800" cy="1143000"/>
          </a:xfrm>
        </p:spPr>
        <p:txBody>
          <a:bodyPr>
            <a:noAutofit/>
          </a:bodyPr>
          <a:lstStyle/>
          <a:p>
            <a:r>
              <a:rPr lang="en-US" sz="2800" dirty="0"/>
              <a:t>Time-Saving Tip: </a:t>
            </a:r>
            <a:br>
              <a:rPr lang="en-US" sz="2800" dirty="0"/>
            </a:br>
            <a:r>
              <a:rPr lang="en-US" sz="2800" dirty="0"/>
              <a:t>Make Sure you’re Debugging the Right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1600200"/>
            <a:ext cx="8763000" cy="4525963"/>
          </a:xfrm>
        </p:spPr>
        <p:txBody>
          <a:bodyPr>
            <a:normAutofit lnSpcReduction="10000"/>
          </a:bodyPr>
          <a:lstStyle/>
          <a:p>
            <a:r>
              <a:rPr lang="en-US" sz="2800"/>
              <a:t>The game is to go from “working to working”</a:t>
            </a:r>
          </a:p>
          <a:p>
            <a:r>
              <a:rPr lang="en-US" sz="2800"/>
              <a:t>When something doesn’t work, </a:t>
            </a:r>
            <a:r>
              <a:rPr lang="en-US" sz="2800">
                <a:solidFill>
                  <a:srgbClr val="FF0000"/>
                </a:solidFill>
              </a:rPr>
              <a:t>STOP</a:t>
            </a:r>
            <a:r>
              <a:rPr lang="en-US" sz="2800"/>
              <a:t>!</a:t>
            </a:r>
          </a:p>
          <a:p>
            <a:pPr lvl="1"/>
            <a:r>
              <a:rPr lang="en-US" sz="2400"/>
              <a:t>It’s wild out there!</a:t>
            </a:r>
          </a:p>
          <a:p>
            <a:r>
              <a:rPr lang="en-US" sz="2800"/>
              <a:t>FIRST: go back to the last situation that worked properly.</a:t>
            </a:r>
          </a:p>
          <a:p>
            <a:pPr lvl="1"/>
            <a:r>
              <a:rPr lang="en-US" sz="2200"/>
              <a:t>Rollback your recent changes and verify that everything still works as expected. </a:t>
            </a:r>
          </a:p>
          <a:p>
            <a:pPr lvl="1"/>
            <a:r>
              <a:rPr lang="en-US" sz="2200"/>
              <a:t>Don’t make assumptions – by definition, you don’t understand the code when something goes wrong, so you can’t trust your assumptions.</a:t>
            </a:r>
          </a:p>
          <a:p>
            <a:pPr lvl="1"/>
            <a:r>
              <a:rPr lang="en-US" sz="2200"/>
              <a:t>You may find that even what previously worked now doesn’t</a:t>
            </a:r>
          </a:p>
          <a:p>
            <a:pPr lvl="1"/>
            <a:r>
              <a:rPr lang="en-US" sz="2200"/>
              <a:t>Perhaps you forgot to consider some “innocent” or unintentional change, and now even tested code is broken</a:t>
            </a:r>
          </a:p>
          <a:p>
            <a:pPr marL="457200" lvl="1" indent="0">
              <a:buNone/>
            </a:pPr>
            <a:endParaRPr lang="en-US" sz="2400"/>
          </a:p>
          <a:p>
            <a:pPr lvl="1"/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940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 bad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800" b="1">
                <a:solidFill>
                  <a:srgbClr val="00B0F0"/>
                </a:solidFill>
              </a:rPr>
              <a:t>A</a:t>
            </a:r>
            <a:r>
              <a:rPr lang="en-US"/>
              <a:t> </a:t>
            </a:r>
            <a:r>
              <a:rPr lang="en-US" dirty="0"/>
              <a:t>works, so celebrate a little</a:t>
            </a:r>
          </a:p>
          <a:p>
            <a:r>
              <a:rPr lang="en-US" dirty="0"/>
              <a:t>Now try </a:t>
            </a:r>
            <a:r>
              <a:rPr lang="en-US" sz="2800" b="1" dirty="0">
                <a:solidFill>
                  <a:srgbClr val="00B0F0"/>
                </a:solidFill>
              </a:rPr>
              <a:t>B</a:t>
            </a:r>
            <a:endParaRPr lang="en-US" dirty="0"/>
          </a:p>
          <a:p>
            <a:r>
              <a:rPr lang="en-US" b="1" dirty="0">
                <a:solidFill>
                  <a:srgbClr val="00B0F0"/>
                </a:solidFill>
              </a:rPr>
              <a:t>B</a:t>
            </a:r>
            <a:r>
              <a:rPr lang="en-US" dirty="0"/>
              <a:t> doesn’t work</a:t>
            </a:r>
          </a:p>
          <a:p>
            <a:r>
              <a:rPr lang="en-US" dirty="0"/>
              <a:t>Change </a:t>
            </a:r>
            <a:r>
              <a:rPr lang="en-US" b="1" dirty="0">
                <a:solidFill>
                  <a:srgbClr val="00B0F0"/>
                </a:solidFill>
              </a:rPr>
              <a:t>B</a:t>
            </a:r>
            <a:r>
              <a:rPr lang="en-US" dirty="0"/>
              <a:t> and try again</a:t>
            </a:r>
          </a:p>
          <a:p>
            <a:r>
              <a:rPr lang="en-US" dirty="0"/>
              <a:t>Change </a:t>
            </a:r>
            <a:r>
              <a:rPr lang="en-US" b="1" dirty="0">
                <a:solidFill>
                  <a:srgbClr val="00B0F0"/>
                </a:solidFill>
              </a:rPr>
              <a:t>B</a:t>
            </a:r>
            <a:r>
              <a:rPr lang="en-US" dirty="0"/>
              <a:t> and try again </a:t>
            </a:r>
          </a:p>
          <a:p>
            <a:r>
              <a:rPr lang="en-US" dirty="0"/>
              <a:t>Change </a:t>
            </a:r>
            <a:r>
              <a:rPr lang="en-US" b="1" dirty="0">
                <a:solidFill>
                  <a:srgbClr val="00B0F0"/>
                </a:solidFill>
              </a:rPr>
              <a:t>B</a:t>
            </a:r>
            <a:r>
              <a:rPr lang="en-US" dirty="0"/>
              <a:t> and try again</a:t>
            </a:r>
          </a:p>
          <a:p>
            <a:pPr marL="0" indent="0">
              <a:buNone/>
            </a:pPr>
            <a:r>
              <a:rPr lang="en-US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8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A better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0B0F0"/>
                </a:solidFill>
              </a:rPr>
              <a:t>A</a:t>
            </a:r>
            <a:r>
              <a:rPr lang="en-US" sz="2400" dirty="0"/>
              <a:t> works, so celebrate a little</a:t>
            </a:r>
          </a:p>
          <a:p>
            <a:r>
              <a:rPr lang="en-US" sz="2400" dirty="0"/>
              <a:t>Now try </a:t>
            </a:r>
            <a:r>
              <a:rPr lang="en-US" sz="2400" b="1" dirty="0">
                <a:solidFill>
                  <a:srgbClr val="00B0F0"/>
                </a:solidFill>
              </a:rPr>
              <a:t>B</a:t>
            </a:r>
          </a:p>
          <a:p>
            <a:r>
              <a:rPr lang="en-US" sz="2400" b="1" dirty="0">
                <a:solidFill>
                  <a:srgbClr val="00B0F0"/>
                </a:solidFill>
              </a:rPr>
              <a:t>B</a:t>
            </a:r>
            <a:r>
              <a:rPr lang="en-US" sz="2400" dirty="0"/>
              <a:t> doesn’t work</a:t>
            </a:r>
          </a:p>
          <a:p>
            <a:r>
              <a:rPr lang="en-US" sz="2400" i="1" dirty="0"/>
              <a:t>Rollback to </a:t>
            </a:r>
            <a:r>
              <a:rPr lang="en-US" sz="2400" b="1" dirty="0">
                <a:solidFill>
                  <a:srgbClr val="00B0F0"/>
                </a:solidFill>
              </a:rPr>
              <a:t>A</a:t>
            </a:r>
          </a:p>
          <a:p>
            <a:r>
              <a:rPr lang="en-US" sz="2400" dirty="0"/>
              <a:t>Does </a:t>
            </a:r>
            <a:r>
              <a:rPr lang="en-US" sz="2400" b="1" dirty="0">
                <a:solidFill>
                  <a:srgbClr val="00B0F0"/>
                </a:solidFill>
              </a:rPr>
              <a:t>A</a:t>
            </a:r>
            <a:r>
              <a:rPr lang="en-US" sz="2400" dirty="0"/>
              <a:t> still work?  </a:t>
            </a:r>
          </a:p>
          <a:p>
            <a:pPr lvl="1"/>
            <a:r>
              <a:rPr lang="en-US" sz="2000" dirty="0"/>
              <a:t>Yes: Find </a:t>
            </a:r>
            <a:r>
              <a:rPr lang="en-US" sz="2400" b="1" dirty="0">
                <a:solidFill>
                  <a:srgbClr val="00B0F0"/>
                </a:solidFill>
              </a:rPr>
              <a:t>A’</a:t>
            </a:r>
            <a:r>
              <a:rPr lang="en-US" sz="2000" dirty="0"/>
              <a:t> that is somewhere between </a:t>
            </a:r>
            <a:r>
              <a:rPr lang="en-US" sz="2400" b="1" dirty="0">
                <a:solidFill>
                  <a:srgbClr val="00B0F0"/>
                </a:solidFill>
              </a:rPr>
              <a:t>A</a:t>
            </a:r>
            <a:r>
              <a:rPr lang="en-US" sz="2000" dirty="0"/>
              <a:t> and </a:t>
            </a:r>
            <a:r>
              <a:rPr lang="en-US" sz="2400" b="1" dirty="0">
                <a:solidFill>
                  <a:srgbClr val="00B0F0"/>
                </a:solidFill>
              </a:rPr>
              <a:t>B</a:t>
            </a:r>
          </a:p>
          <a:p>
            <a:pPr lvl="1"/>
            <a:r>
              <a:rPr lang="en-US" sz="2000" dirty="0"/>
              <a:t>No: You have </a:t>
            </a:r>
            <a:r>
              <a:rPr lang="en-US" sz="2000" i="1" dirty="0">
                <a:solidFill>
                  <a:srgbClr val="FF0000"/>
                </a:solidFill>
              </a:rPr>
              <a:t>unintentionally changed something else</a:t>
            </a:r>
            <a:r>
              <a:rPr lang="en-US" sz="2000" dirty="0"/>
              <a:t>, and there’s no point futzing with </a:t>
            </a:r>
            <a:r>
              <a:rPr lang="en-US" sz="2400" b="1" dirty="0">
                <a:solidFill>
                  <a:srgbClr val="00B0F0"/>
                </a:solidFill>
              </a:rPr>
              <a:t>B</a:t>
            </a:r>
            <a:r>
              <a:rPr lang="en-US" sz="2000" dirty="0"/>
              <a:t> at all!</a:t>
            </a:r>
          </a:p>
        </p:txBody>
      </p:sp>
      <p:sp>
        <p:nvSpPr>
          <p:cNvPr id="4" name="TextBox 3"/>
          <p:cNvSpPr txBox="1"/>
          <p:nvPr>
            <p:custDataLst>
              <p:tags r:id="rId3"/>
            </p:custDataLst>
          </p:nvPr>
        </p:nvSpPr>
        <p:spPr>
          <a:xfrm>
            <a:off x="609600" y="4724400"/>
            <a:ext cx="784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These “innocent” and unnoticed changes happen more than you would think! 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You add a comment, and the indentation changes.  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You add a print statement, and a function is evaluated twice.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You move a file, and the wrong one is being read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You’re on a different computer, and the library is a different version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81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Example: Write a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Write a function that will return the set of a user’s friends with a particular user removed </a:t>
            </a:r>
            <a:r>
              <a:rPr lang="en-US"/>
              <a:t>from that set.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893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6705600" cy="1143000"/>
          </a:xfrm>
        </p:spPr>
        <p:txBody>
          <a:bodyPr>
            <a:normAutofit fontScale="90000"/>
          </a:bodyPr>
          <a:lstStyle/>
          <a:p>
            <a:r>
              <a:rPr lang="en-US"/>
              <a:t>Once you’re on solid ground you can set out again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Once you have </a:t>
            </a:r>
            <a:r>
              <a:rPr lang="en-US" dirty="0">
                <a:solidFill>
                  <a:srgbClr val="0000FF"/>
                </a:solidFill>
              </a:rPr>
              <a:t>something that works </a:t>
            </a:r>
            <a:r>
              <a:rPr lang="en-US" dirty="0"/>
              <a:t>and </a:t>
            </a:r>
            <a:r>
              <a:rPr lang="en-US" dirty="0">
                <a:solidFill>
                  <a:srgbClr val="FF0000"/>
                </a:solidFill>
              </a:rPr>
              <a:t>something that doesn’t work</a:t>
            </a:r>
            <a:r>
              <a:rPr lang="en-US" dirty="0"/>
              <a:t>, it’s only a matter of time</a:t>
            </a:r>
          </a:p>
          <a:p>
            <a:r>
              <a:rPr lang="en-US" dirty="0"/>
              <a:t>You just need to incrementally change the working code into the non-working code, and the problem will reveal itself.</a:t>
            </a:r>
          </a:p>
          <a:p>
            <a:r>
              <a:rPr lang="en-US" b="1" dirty="0"/>
              <a:t>Variation</a:t>
            </a:r>
            <a:r>
              <a:rPr lang="en-US" dirty="0"/>
              <a:t>: Perhaps your code works with one input, but fails with another.  Incrementally change the good input into the bad input to expose the problem.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1964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Simple Debugging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859040"/>
                </a:solidFill>
              </a:rPr>
              <a:t>print</a:t>
            </a:r>
          </a:p>
          <a:p>
            <a:pPr lvl="1"/>
            <a:r>
              <a:rPr lang="en-US" sz="2400" dirty="0"/>
              <a:t>shows what’s happening whether there’s a problem or not</a:t>
            </a:r>
          </a:p>
          <a:p>
            <a:pPr lvl="1"/>
            <a:r>
              <a:rPr lang="en-US" sz="2400" dirty="0"/>
              <a:t>does not stop execution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859040"/>
                </a:solidFill>
              </a:rPr>
              <a:t>assert</a:t>
            </a:r>
          </a:p>
          <a:p>
            <a:pPr lvl="1"/>
            <a:r>
              <a:rPr lang="en-US" sz="2400" dirty="0"/>
              <a:t>Raises an exception if some condition is not met</a:t>
            </a:r>
          </a:p>
          <a:p>
            <a:pPr lvl="1"/>
            <a:r>
              <a:rPr lang="en-US" sz="2400" dirty="0"/>
              <a:t>Does nothing if everything works</a:t>
            </a:r>
          </a:p>
          <a:p>
            <a:pPr lvl="1"/>
            <a:r>
              <a:rPr lang="en-US" sz="2400" dirty="0"/>
              <a:t>Example:   </a:t>
            </a:r>
            <a:r>
              <a:rPr lang="en-US" sz="2200" b="1" dirty="0">
                <a:solidFill>
                  <a:srgbClr val="859040"/>
                </a:solidFill>
                <a:latin typeface="Courier New" pitchFamily="49" charset="0"/>
                <a:cs typeface="Courier New" pitchFamily="49" charset="0"/>
              </a:rPr>
              <a:t>assert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rj.edges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()) == 16</a:t>
            </a:r>
          </a:p>
          <a:p>
            <a:pPr lvl="1"/>
            <a:r>
              <a:rPr lang="en-US" sz="2400" dirty="0"/>
              <a:t>Use this liberally!  Not just for debugging!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60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northernheckler.files.wordpress.com/2011/03/the-thinker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2933700" cy="4113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The problem</a:t>
            </a:r>
          </a:p>
        </p:txBody>
      </p:sp>
      <p:pic>
        <p:nvPicPr>
          <p:cNvPr id="1030" name="Picture 6" descr="http://www.noisypost.com/wp-content/uploads/2011/06/thought-bubble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312815" cy="143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>
            <p:custDataLst>
              <p:tags r:id="rId4"/>
            </p:custDataLst>
          </p:nvPr>
        </p:nvGrpSpPr>
        <p:grpSpPr>
          <a:xfrm>
            <a:off x="5562599" y="1752600"/>
            <a:ext cx="3611217" cy="3352800"/>
            <a:chOff x="609600" y="-1600200"/>
            <a:chExt cx="9525000" cy="8115301"/>
          </a:xfrm>
        </p:grpSpPr>
        <p:pic>
          <p:nvPicPr>
            <p:cNvPr id="1032" name="Picture 8" descr="http://images.wisegeek.com/laptop-computer.jp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-1600200"/>
              <a:ext cx="9525000" cy="81153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www.linuxjournal.com/files/linuxjournal.com/ufiles/imagecache/slideshow-400/11174f22.pn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77187">
              <a:off x="4724400" y="-236514"/>
              <a:ext cx="3162300" cy="3162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TextBox 4"/>
          <p:cNvSpPr txBox="1"/>
          <p:nvPr>
            <p:custDataLst>
              <p:tags r:id="rId5"/>
            </p:custDataLst>
          </p:nvPr>
        </p:nvSpPr>
        <p:spPr>
          <a:xfrm>
            <a:off x="439785" y="6019800"/>
            <a:ext cx="26082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What you want</a:t>
            </a:r>
            <a:br>
              <a:rPr lang="en-US" sz="2400" dirty="0"/>
            </a:br>
            <a:r>
              <a:rPr lang="en-US" sz="2400" dirty="0"/>
              <a:t>your program to do</a:t>
            </a:r>
          </a:p>
        </p:txBody>
      </p:sp>
      <p:sp>
        <p:nvSpPr>
          <p:cNvPr id="11" name="TextBox 10"/>
          <p:cNvSpPr txBox="1"/>
          <p:nvPr>
            <p:custDataLst>
              <p:tags r:id="rId6"/>
            </p:custDataLst>
          </p:nvPr>
        </p:nvSpPr>
        <p:spPr>
          <a:xfrm>
            <a:off x="5791200" y="6019799"/>
            <a:ext cx="33040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your program does</a:t>
            </a:r>
          </a:p>
        </p:txBody>
      </p:sp>
      <p:sp>
        <p:nvSpPr>
          <p:cNvPr id="6" name="Left-Right Arrow 5"/>
          <p:cNvSpPr/>
          <p:nvPr>
            <p:custDataLst>
              <p:tags r:id="rId7"/>
            </p:custDataLst>
          </p:nvPr>
        </p:nvSpPr>
        <p:spPr>
          <a:xfrm>
            <a:off x="3048000" y="2743200"/>
            <a:ext cx="3048000" cy="10668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Not the same!</a:t>
            </a:r>
          </a:p>
        </p:txBody>
      </p:sp>
      <p:sp>
        <p:nvSpPr>
          <p:cNvPr id="7" name="TextBox 6"/>
          <p:cNvSpPr txBox="1"/>
          <p:nvPr>
            <p:custDataLst>
              <p:tags r:id="rId8"/>
            </p:custDataLst>
          </p:nvPr>
        </p:nvSpPr>
        <p:spPr>
          <a:xfrm>
            <a:off x="4306542" y="3420070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☹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8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Debugging tools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Python error message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assert</a:t>
            </a:r>
          </a:p>
          <a:p>
            <a:r>
              <a:rPr lang="en-US" b="1" dirty="0">
                <a:latin typeface="Courier New" pitchFamily="49" charset="0"/>
                <a:cs typeface="Courier New" pitchFamily="49" charset="0"/>
              </a:rPr>
              <a:t>print</a:t>
            </a:r>
          </a:p>
          <a:p>
            <a:r>
              <a:rPr lang="en-US" dirty="0"/>
              <a:t>Python interpreter</a:t>
            </a:r>
          </a:p>
          <a:p>
            <a:r>
              <a:rPr lang="en-US" dirty="0"/>
              <a:t>Python Tutor (</a:t>
            </a:r>
            <a:r>
              <a:rPr lang="en-US" dirty="0">
                <a:hlinkClick r:id="rId7"/>
              </a:rPr>
              <a:t>http://pythontutor.com</a:t>
            </a:r>
            <a:r>
              <a:rPr lang="en-US" dirty="0"/>
              <a:t>)</a:t>
            </a:r>
          </a:p>
          <a:p>
            <a:r>
              <a:rPr lang="en-US" dirty="0"/>
              <a:t>Python debugger</a:t>
            </a:r>
          </a:p>
          <a:p>
            <a:r>
              <a:rPr lang="en-US" dirty="0"/>
              <a:t>Best tool:  </a:t>
            </a:r>
          </a:p>
        </p:txBody>
      </p:sp>
      <p:pic>
        <p:nvPicPr>
          <p:cNvPr id="2050" name="Picture 2" descr="http://us.123rf.com/400wm/400/400/mspurny/mspurny0801/mspurny080100033/2470180-brain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029200"/>
            <a:ext cx="2381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89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Read the error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458200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Traceback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(most recent call last):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File "nx_error.py", line 41, in &lt;module&gt;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print(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friends_of_friends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rj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myval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))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File "nx_error.py", line 30, in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friends_of_friends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f = friends(graph, user)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File "nx_error.py", line 25, in friends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return set(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graph.neighbors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(user))#  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File "/Library/Frameworks/…/graph.py", line 978, in neighbors</a:t>
            </a:r>
          </a:p>
          <a:p>
            <a:pPr marL="0" indent="0">
              <a:buNone/>
            </a:pP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    return list(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self.adj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[n])</a:t>
            </a:r>
          </a:p>
          <a:p>
            <a:pPr marL="0" indent="0">
              <a:buNone/>
            </a:pP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TypeError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: </a:t>
            </a:r>
            <a:r>
              <a:rPr lang="en-US" sz="1600" b="1" dirty="0" err="1">
                <a:latin typeface="Courier New" pitchFamily="49" charset="0"/>
                <a:cs typeface="Courier New" pitchFamily="49" charset="0"/>
              </a:rPr>
              <a:t>unhashable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 type: 'list'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Note: In </a:t>
            </a:r>
            <a:r>
              <a:rPr lang="en-US" sz="1600" dirty="0" err="1"/>
              <a:t>VSCode</a:t>
            </a:r>
            <a:r>
              <a:rPr lang="en-US" sz="1600" dirty="0"/>
              <a:t>  you also see a link you can control-click on to take you to </a:t>
            </a:r>
            <a:br>
              <a:rPr lang="en-US" sz="1600" dirty="0"/>
            </a:br>
            <a:r>
              <a:rPr lang="en-US" sz="1600" dirty="0"/>
              <a:t>the line with the error.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700" dirty="0"/>
              <a:t>List of all exceptions (errors):</a:t>
            </a:r>
          </a:p>
          <a:p>
            <a:pPr marL="0" indent="0">
              <a:buNone/>
            </a:pPr>
            <a:r>
              <a:rPr lang="en-US" sz="1700" dirty="0">
                <a:hlinkClick r:id="rId18"/>
              </a:rPr>
              <a:t>http://docs.python.org/3/library/exceptions.html#bltin-exceptions</a:t>
            </a:r>
            <a:endParaRPr lang="en-US" sz="1700" dirty="0"/>
          </a:p>
          <a:p>
            <a:pPr marL="0" indent="0">
              <a:buNone/>
            </a:pPr>
            <a:r>
              <a:rPr lang="en-US" sz="1700" dirty="0"/>
              <a:t>Two other resources, with more details about a few of the errors:</a:t>
            </a:r>
          </a:p>
          <a:p>
            <a:pPr marL="0" indent="0">
              <a:buNone/>
            </a:pPr>
            <a:r>
              <a:rPr lang="en-US" sz="1700" dirty="0">
                <a:hlinkClick r:id="rId19"/>
              </a:rPr>
              <a:t>http://inventwithpython.com/appendixd.html</a:t>
            </a:r>
            <a:endParaRPr lang="en-US" sz="1700" dirty="0"/>
          </a:p>
          <a:p>
            <a:pPr marL="0" indent="0">
              <a:buNone/>
            </a:pPr>
            <a:r>
              <a:rPr lang="en-US" sz="1700" dirty="0">
                <a:hlinkClick r:id="rId20"/>
              </a:rPr>
              <a:t>http://www.cs.arizona.edu/people/mccann/errors-python</a:t>
            </a:r>
            <a:endParaRPr lang="en-US" sz="1700" dirty="0"/>
          </a:p>
        </p:txBody>
      </p:sp>
      <p:sp>
        <p:nvSpPr>
          <p:cNvPr id="4" name="Right Brace 3"/>
          <p:cNvSpPr/>
          <p:nvPr>
            <p:custDataLst>
              <p:tags r:id="rId3"/>
            </p:custDataLst>
          </p:nvPr>
        </p:nvSpPr>
        <p:spPr>
          <a:xfrm>
            <a:off x="6324600" y="1905000"/>
            <a:ext cx="533400" cy="1905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6856927" y="2672834"/>
            <a:ext cx="22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Call stack or </a:t>
            </a:r>
            <a:r>
              <a:rPr lang="en-US" dirty="0" err="1"/>
              <a:t>traceback</a:t>
            </a:r>
            <a:endParaRPr lang="en-US" dirty="0"/>
          </a:p>
        </p:txBody>
      </p:sp>
      <p:sp>
        <p:nvSpPr>
          <p:cNvPr id="7" name="TextBox 6"/>
          <p:cNvSpPr txBox="1"/>
          <p:nvPr>
            <p:custDataLst>
              <p:tags r:id="rId5"/>
            </p:custDataLst>
          </p:nvPr>
        </p:nvSpPr>
        <p:spPr>
          <a:xfrm>
            <a:off x="6705600" y="1057870"/>
            <a:ext cx="2438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First function that was called (</a:t>
            </a:r>
            <a:r>
              <a:rPr lang="en-US" sz="1600" b="1" dirty="0">
                <a:latin typeface="Courier New" pitchFamily="49" charset="0"/>
                <a:cs typeface="Courier New" pitchFamily="49" charset="0"/>
              </a:rPr>
              <a:t>&lt;module&gt; </a:t>
            </a:r>
            <a:r>
              <a:rPr lang="en-US" dirty="0"/>
              <a:t>means the interpreter)</a:t>
            </a:r>
          </a:p>
        </p:txBody>
      </p:sp>
      <p:sp>
        <p:nvSpPr>
          <p:cNvPr id="8" name="TextBox 7"/>
          <p:cNvSpPr txBox="1"/>
          <p:nvPr>
            <p:custDataLst>
              <p:tags r:id="rId6"/>
            </p:custDataLst>
          </p:nvPr>
        </p:nvSpPr>
        <p:spPr>
          <a:xfrm>
            <a:off x="7382582" y="2026503"/>
            <a:ext cx="1761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Second function that was called</a:t>
            </a:r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7010400" y="3657600"/>
            <a:ext cx="2133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Last function that was called (this one suffered an error)</a:t>
            </a:r>
          </a:p>
        </p:txBody>
      </p:sp>
      <p:cxnSp>
        <p:nvCxnSpPr>
          <p:cNvPr id="11" name="Straight Connector 10"/>
          <p:cNvCxnSpPr>
            <a:stCxn id="7" idx="1"/>
          </p:cNvCxnSpPr>
          <p:nvPr>
            <p:custDataLst>
              <p:tags r:id="rId8"/>
            </p:custDataLst>
          </p:nvPr>
        </p:nvCxnSpPr>
        <p:spPr>
          <a:xfrm flipH="1">
            <a:off x="5543551" y="1519535"/>
            <a:ext cx="1162049" cy="5742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ight Brace 11"/>
          <p:cNvSpPr/>
          <p:nvPr>
            <p:custDataLst>
              <p:tags r:id="rId9"/>
            </p:custDataLst>
          </p:nvPr>
        </p:nvSpPr>
        <p:spPr>
          <a:xfrm>
            <a:off x="5276850" y="1812666"/>
            <a:ext cx="2667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>
            <p:custDataLst>
              <p:tags r:id="rId10"/>
            </p:custDataLst>
          </p:nvPr>
        </p:nvSpPr>
        <p:spPr>
          <a:xfrm>
            <a:off x="6191250" y="2349668"/>
            <a:ext cx="2667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>
            <a:stCxn id="8" idx="1"/>
          </p:cNvCxnSpPr>
          <p:nvPr>
            <p:custDataLst>
              <p:tags r:id="rId11"/>
            </p:custDataLst>
          </p:nvPr>
        </p:nvCxnSpPr>
        <p:spPr>
          <a:xfrm flipH="1">
            <a:off x="6542968" y="2349669"/>
            <a:ext cx="839614" cy="266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>
            <p:custDataLst>
              <p:tags r:id="rId12"/>
            </p:custDataLst>
          </p:nvPr>
        </p:nvSpPr>
        <p:spPr>
          <a:xfrm>
            <a:off x="5126935" y="3352800"/>
            <a:ext cx="2667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>
            <p:custDataLst>
              <p:tags r:id="rId13"/>
            </p:custDataLst>
          </p:nvPr>
        </p:nvCxnSpPr>
        <p:spPr>
          <a:xfrm flipH="1" flipV="1">
            <a:off x="5543552" y="3657600"/>
            <a:ext cx="1466848" cy="4616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>
            <p:custDataLst>
              <p:tags r:id="rId14"/>
            </p:custDataLst>
          </p:nvPr>
        </p:nvSpPr>
        <p:spPr>
          <a:xfrm>
            <a:off x="6591300" y="4572000"/>
            <a:ext cx="25527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error message:</a:t>
            </a:r>
            <a:br>
              <a:rPr lang="en-US" dirty="0"/>
            </a:br>
            <a:r>
              <a:rPr lang="en-US" dirty="0"/>
              <a:t>daunting but useful.</a:t>
            </a:r>
            <a:br>
              <a:rPr lang="en-US" dirty="0"/>
            </a:br>
            <a:r>
              <a:rPr lang="en-US" dirty="0"/>
              <a:t>You need to understand: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literal meaning of the error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underlying problems certain errors tend to suggest</a:t>
            </a:r>
          </a:p>
        </p:txBody>
      </p:sp>
      <p:cxnSp>
        <p:nvCxnSpPr>
          <p:cNvPr id="25" name="Straight Connector 24"/>
          <p:cNvCxnSpPr>
            <a:stCxn id="24" idx="1"/>
          </p:cNvCxnSpPr>
          <p:nvPr>
            <p:custDataLst>
              <p:tags r:id="rId15"/>
            </p:custDataLst>
          </p:nvPr>
        </p:nvCxnSpPr>
        <p:spPr>
          <a:xfrm flipH="1" flipV="1">
            <a:off x="4495802" y="3879001"/>
            <a:ext cx="2095498" cy="18471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39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9" grpId="0"/>
      <p:bldP spid="12" grpId="0" animBg="1"/>
      <p:bldP spid="16" grpId="0" animBg="1"/>
      <p:bldP spid="19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Common Error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err="1"/>
              <a:t>AssertionError</a:t>
            </a:r>
            <a:endParaRPr lang="en-US" dirty="0"/>
          </a:p>
          <a:p>
            <a:pPr lvl="1"/>
            <a:r>
              <a:rPr lang="en-US" dirty="0"/>
              <a:t>Raised when an assert statement fails.</a:t>
            </a:r>
          </a:p>
          <a:p>
            <a:r>
              <a:rPr lang="en-US" dirty="0" err="1"/>
              <a:t>IndexError</a:t>
            </a:r>
            <a:endParaRPr lang="en-US" dirty="0"/>
          </a:p>
          <a:p>
            <a:pPr lvl="1"/>
            <a:r>
              <a:rPr lang="en-US" dirty="0"/>
              <a:t>Raised when a sequence (e.g. list, string</a:t>
            </a:r>
            <a:r>
              <a:rPr lang="en-US"/>
              <a:t>, tuple) subscript </a:t>
            </a:r>
            <a:r>
              <a:rPr lang="en-US" dirty="0"/>
              <a:t>is out of range.</a:t>
            </a:r>
          </a:p>
          <a:p>
            <a:r>
              <a:rPr lang="en-US" dirty="0" err="1"/>
              <a:t>KeyError</a:t>
            </a:r>
            <a:endParaRPr lang="en-US" dirty="0"/>
          </a:p>
          <a:p>
            <a:pPr lvl="1"/>
            <a:r>
              <a:rPr lang="en-US" dirty="0"/>
              <a:t>Raised when a dictionary key is not found in the set of existing keys.</a:t>
            </a:r>
          </a:p>
          <a:p>
            <a:r>
              <a:rPr lang="en-US" dirty="0" err="1"/>
              <a:t>KeyboardInterrupt</a:t>
            </a:r>
            <a:endParaRPr lang="en-US" dirty="0"/>
          </a:p>
          <a:p>
            <a:pPr lvl="1"/>
            <a:r>
              <a:rPr lang="en-US" dirty="0"/>
              <a:t>Raised when the user hits the interrupt key (normally Control-C or Delete). </a:t>
            </a:r>
          </a:p>
          <a:p>
            <a:r>
              <a:rPr lang="en-US" dirty="0" err="1"/>
              <a:t>NameError</a:t>
            </a:r>
            <a:endParaRPr lang="en-US" dirty="0"/>
          </a:p>
          <a:p>
            <a:pPr lvl="1"/>
            <a:r>
              <a:rPr lang="en-US" dirty="0"/>
              <a:t>Raised when a local or global name is not found. </a:t>
            </a:r>
          </a:p>
          <a:p>
            <a:r>
              <a:rPr lang="en-US" dirty="0" err="1"/>
              <a:t>SyntaxError</a:t>
            </a:r>
            <a:endParaRPr lang="en-US" dirty="0"/>
          </a:p>
          <a:p>
            <a:pPr lvl="1"/>
            <a:r>
              <a:rPr lang="en-US" dirty="0"/>
              <a:t>Raised when the parser encounters a syntax error. (e.g. missing closing parenthesis)</a:t>
            </a:r>
          </a:p>
          <a:p>
            <a:r>
              <a:rPr lang="en-US" dirty="0" err="1"/>
              <a:t>IndentationError</a:t>
            </a:r>
            <a:endParaRPr lang="en-US" dirty="0"/>
          </a:p>
          <a:p>
            <a:pPr lvl="1"/>
            <a:r>
              <a:rPr lang="en-US" dirty="0"/>
              <a:t>Syntax errors related to incorrect indentation.</a:t>
            </a:r>
          </a:p>
          <a:p>
            <a:r>
              <a:rPr lang="en-US" dirty="0" err="1"/>
              <a:t>TypeError</a:t>
            </a:r>
            <a:endParaRPr lang="en-US" dirty="0"/>
          </a:p>
          <a:p>
            <a:pPr lvl="1"/>
            <a:r>
              <a:rPr lang="en-US" dirty="0"/>
              <a:t>Raised when an operation or function is applied to an object of inappropriate type.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336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r>
              <a:rPr lang="en-US" dirty="0"/>
              <a:t>Two key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3352800"/>
            <a:ext cx="8229600" cy="2971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Divide and conquer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scientific method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you master those, you will find debugging easy, and possibly enjoyable</a:t>
            </a:r>
          </a:p>
          <a:p>
            <a:endParaRPr lang="en-US" dirty="0"/>
          </a:p>
        </p:txBody>
      </p:sp>
      <p:pic>
        <p:nvPicPr>
          <p:cNvPr id="4" name="Picture 2" descr="iconmicroscope.jpg (438×459)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8"/>
            <a:ext cx="2667000" cy="279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athenapub.com/gaul3prx.gif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819400" cy="286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57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Divide and conquer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Where is the defect (or “bug”)?</a:t>
            </a:r>
          </a:p>
          <a:p>
            <a:r>
              <a:rPr lang="en-US" dirty="0"/>
              <a:t>Your goal is to find the one place that it is</a:t>
            </a:r>
          </a:p>
          <a:p>
            <a:r>
              <a:rPr lang="en-US" dirty="0"/>
              <a:t>Finding a defect is often harder than fixing it</a:t>
            </a:r>
          </a:p>
          <a:p>
            <a:endParaRPr lang="en-US" dirty="0"/>
          </a:p>
          <a:p>
            <a:r>
              <a:rPr lang="en-US" dirty="0"/>
              <a:t>Initially, the defect might be </a:t>
            </a:r>
            <a:r>
              <a:rPr lang="en-US" dirty="0">
                <a:solidFill>
                  <a:srgbClr val="FF0000"/>
                </a:solidFill>
              </a:rPr>
              <a:t>anywhere in your program</a:t>
            </a:r>
          </a:p>
          <a:p>
            <a:pPr lvl="1"/>
            <a:r>
              <a:rPr lang="en-US" dirty="0"/>
              <a:t>It is impractical to find it if you have to look everywhere</a:t>
            </a:r>
          </a:p>
          <a:p>
            <a:r>
              <a:rPr lang="en-US" dirty="0"/>
              <a:t>Idea:  bit by bit </a:t>
            </a:r>
            <a:r>
              <a:rPr lang="en-US" dirty="0">
                <a:solidFill>
                  <a:srgbClr val="FF0000"/>
                </a:solidFill>
              </a:rPr>
              <a:t>reduce the scope </a:t>
            </a:r>
            <a:r>
              <a:rPr lang="en-US" dirty="0"/>
              <a:t>of your search</a:t>
            </a:r>
          </a:p>
          <a:p>
            <a:r>
              <a:rPr lang="en-US" dirty="0"/>
              <a:t>Eventually, the defect is localized to a few lines or one line</a:t>
            </a:r>
          </a:p>
          <a:p>
            <a:pPr lvl="1"/>
            <a:r>
              <a:rPr lang="en-US" dirty="0"/>
              <a:t>Then you can understand and fix it</a:t>
            </a:r>
          </a:p>
          <a:p>
            <a:endParaRPr lang="en-US" dirty="0"/>
          </a:p>
          <a:p>
            <a:r>
              <a:rPr lang="en-US" dirty="0"/>
              <a:t>4 ways to divide and conquer: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In the program code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In test cases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During the program execution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US" dirty="0"/>
              <a:t>During the development history</a:t>
            </a:r>
          </a:p>
        </p:txBody>
      </p:sp>
      <p:pic>
        <p:nvPicPr>
          <p:cNvPr id="4" name="Picture 4" descr="http://www.athenapub.com/gaul3prx.gif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000" y="0"/>
            <a:ext cx="187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56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A. Divide &amp; conquer in the </a:t>
            </a:r>
            <a:r>
              <a:rPr lang="en-US" u="sng" dirty="0"/>
              <a:t>program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Localize the defect to </a:t>
            </a:r>
            <a:r>
              <a:rPr lang="en-US" dirty="0">
                <a:solidFill>
                  <a:srgbClr val="FF0000"/>
                </a:solidFill>
              </a:rPr>
              <a:t>part of the program</a:t>
            </a:r>
          </a:p>
          <a:p>
            <a:pPr lvl="1"/>
            <a:r>
              <a:rPr lang="en-US" dirty="0"/>
              <a:t>e.g., one function, or one part of a function</a:t>
            </a:r>
          </a:p>
          <a:p>
            <a:r>
              <a:rPr lang="en-US" dirty="0"/>
              <a:t>Code that isn’t executed cannot contain the defect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3 approaches:</a:t>
            </a:r>
          </a:p>
          <a:p>
            <a:r>
              <a:rPr lang="en-US" dirty="0"/>
              <a:t>Test one function at a time</a:t>
            </a:r>
          </a:p>
          <a:p>
            <a:r>
              <a:rPr lang="en-US" dirty="0"/>
              <a:t>Add assertions or print statements</a:t>
            </a:r>
          </a:p>
          <a:p>
            <a:pPr lvl="1"/>
            <a:r>
              <a:rPr lang="en-US" dirty="0"/>
              <a:t>The defect is executed before the failing assertion (and maybe after a succeeding assertion)</a:t>
            </a:r>
          </a:p>
          <a:p>
            <a:r>
              <a:rPr lang="en-US" dirty="0"/>
              <a:t>Split complex expressions into simpler ones</a:t>
            </a:r>
          </a:p>
          <a:p>
            <a:pPr marL="457200" lvl="1" indent="0">
              <a:buNone/>
            </a:pPr>
            <a:r>
              <a:rPr lang="en-US" dirty="0"/>
              <a:t>Example: Failure in</a:t>
            </a:r>
          </a:p>
          <a:p>
            <a:pPr marL="457200" lvl="1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result = set({[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graph.neighbors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(user)]})</a:t>
            </a:r>
          </a:p>
          <a:p>
            <a:pPr marL="457200" lvl="1" indent="0">
              <a:buNone/>
            </a:pPr>
            <a:r>
              <a:rPr lang="en-US" dirty="0"/>
              <a:t>Change it to</a:t>
            </a:r>
          </a:p>
          <a:p>
            <a:pPr marL="457200" lvl="1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nbors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graph.neighbors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(user)</a:t>
            </a:r>
          </a:p>
          <a:p>
            <a:pPr marL="457200" lvl="1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nbors_list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[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nbors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]</a:t>
            </a:r>
          </a:p>
          <a:p>
            <a:pPr marL="457200" lvl="1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nbors_set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= {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nbors_list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457200" lvl="1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result = set(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nbors_set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dirty="0"/>
              <a:t>The error occurs on the “</a:t>
            </a:r>
            <a:r>
              <a:rPr lang="en-US" dirty="0" err="1"/>
              <a:t>nbors_set</a:t>
            </a:r>
            <a:r>
              <a:rPr lang="en-US" dirty="0"/>
              <a:t> = {</a:t>
            </a:r>
            <a:r>
              <a:rPr lang="en-US" dirty="0" err="1"/>
              <a:t>nbors_list</a:t>
            </a:r>
            <a:r>
              <a:rPr lang="en-US" dirty="0"/>
              <a:t>}" 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1A032CE1-3CC5-4DD4-B091-401F04BDAE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3594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1746</Words>
  <Application>Microsoft Office PowerPoint</Application>
  <PresentationFormat>On-screen Show (4:3)</PresentationFormat>
  <Paragraphs>241</Paragraphs>
  <Slides>21</Slides>
  <Notes>3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Courier New</vt:lpstr>
      <vt:lpstr>Office Theme</vt:lpstr>
      <vt:lpstr>Debugging</vt:lpstr>
      <vt:lpstr>Example: Write a function</vt:lpstr>
      <vt:lpstr>The problem</vt:lpstr>
      <vt:lpstr>Debugging tools</vt:lpstr>
      <vt:lpstr>Read the error message</vt:lpstr>
      <vt:lpstr>Common Error Types</vt:lpstr>
      <vt:lpstr>Two key ideas</vt:lpstr>
      <vt:lpstr>Divide and conquer</vt:lpstr>
      <vt:lpstr>A. Divide &amp; conquer in the program code</vt:lpstr>
      <vt:lpstr>B. Divide &amp; conquer in test cases</vt:lpstr>
      <vt:lpstr>C. Divide &amp; conquer in execution time via print (or “logging”) statements</vt:lpstr>
      <vt:lpstr>D. Divide &amp; conquer in development history</vt:lpstr>
      <vt:lpstr>The scientific method</vt:lpstr>
      <vt:lpstr>Example experiments</vt:lpstr>
      <vt:lpstr>Your scientific notebook</vt:lpstr>
      <vt:lpstr>A metaphor about debugging</vt:lpstr>
      <vt:lpstr>Time-Saving Tip:  Make Sure you’re Debugging the Right Problem</vt:lpstr>
      <vt:lpstr>A bad timeline</vt:lpstr>
      <vt:lpstr>A better timeline</vt:lpstr>
      <vt:lpstr>Once you’re on solid ground you can set out again</vt:lpstr>
      <vt:lpstr>Simple Debugging Tools</vt:lpstr>
    </vt:vector>
  </TitlesOfParts>
  <Company>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Debugging</dc:title>
  <dc:creator>cse</dc:creator>
  <cp:lastModifiedBy>Rob No</cp:lastModifiedBy>
  <cp:revision>52</cp:revision>
  <cp:lastPrinted>2018-05-02T19:34:13Z</cp:lastPrinted>
  <dcterms:created xsi:type="dcterms:W3CDTF">2012-08-01T15:53:59Z</dcterms:created>
  <dcterms:modified xsi:type="dcterms:W3CDTF">2021-02-16T22:04:54Z</dcterms:modified>
</cp:coreProperties>
</file>