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2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3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notesSlides/notesSlide4.xml" ContentType="application/vnd.openxmlformats-officedocument.presentationml.notesSlide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notesSlides/notesSlide5.xml" ContentType="application/vnd.openxmlformats-officedocument.presentationml.notesSlide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notesSlides/notesSlide6.xml" ContentType="application/vnd.openxmlformats-officedocument.presentationml.notesSlide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notesSlides/notesSlide7.xml" ContentType="application/vnd.openxmlformats-officedocument.presentationml.notesSlide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notesSlides/notesSlide8.xml" ContentType="application/vnd.openxmlformats-officedocument.presentationml.notesSlide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notesSlides/notesSlide9.xml" ContentType="application/vnd.openxmlformats-officedocument.presentationml.notesSlide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42" r:id="rId2"/>
    <p:sldId id="344" r:id="rId3"/>
    <p:sldId id="345" r:id="rId4"/>
    <p:sldId id="354" r:id="rId5"/>
    <p:sldId id="351" r:id="rId6"/>
    <p:sldId id="352" r:id="rId7"/>
    <p:sldId id="348" r:id="rId8"/>
    <p:sldId id="341" r:id="rId9"/>
    <p:sldId id="346" r:id="rId10"/>
    <p:sldId id="347" r:id="rId11"/>
    <p:sldId id="343" r:id="rId12"/>
    <p:sldId id="316" r:id="rId13"/>
    <p:sldId id="353" r:id="rId14"/>
    <p:sldId id="339" r:id="rId15"/>
    <p:sldId id="321" r:id="rId16"/>
    <p:sldId id="355" r:id="rId17"/>
    <p:sldId id="356" r:id="rId18"/>
    <p:sldId id="317" r:id="rId19"/>
  </p:sldIdLst>
  <p:sldSz cx="9144000" cy="6858000" type="screen4x3"/>
  <p:notesSz cx="7010400" cy="9296400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9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/>
    <p:restoredTop sz="68847" autoAdjust="0"/>
  </p:normalViewPr>
  <p:slideViewPr>
    <p:cSldViewPr>
      <p:cViewPr varScale="1">
        <p:scale>
          <a:sx n="98" d="100"/>
          <a:sy n="98" d="100"/>
        </p:scale>
        <p:origin x="306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25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/>
            </a:lvl1pPr>
          </a:lstStyle>
          <a:p>
            <a:fld id="{816E28EE-BA29-4401-BD5A-7C6D018C3FE2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1" tIns="46586" rIns="93171" bIns="465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200"/>
            </a:lvl1pPr>
          </a:lstStyle>
          <a:p>
            <a:fld id="{29265537-8977-4085-8470-8324F5D5A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2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After slide 3, come back to this slide. Q: which of these lines are reassigning</a:t>
            </a:r>
            <a:r>
              <a:rPr lang="en-US" baseline="0" dirty="0"/>
              <a:t> a variable vs. mutating an object?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650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6503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defTabSz="931706">
              <a:defRPr/>
            </a:pPr>
            <a:r>
              <a:rPr lang="en-US" dirty="0"/>
              <a:t>A: Depends!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3224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mylist</a:t>
            </a:r>
            <a:r>
              <a:rPr lang="en-US" dirty="0"/>
              <a:t> = [1, 2, 3]</a:t>
            </a:r>
          </a:p>
          <a:p>
            <a:r>
              <a:rPr lang="en-US" dirty="0" err="1"/>
              <a:t>otherlist</a:t>
            </a:r>
            <a:r>
              <a:rPr lang="en-US" dirty="0"/>
              <a:t> = </a:t>
            </a:r>
            <a:r>
              <a:rPr lang="en-US" dirty="0" err="1"/>
              <a:t>mylist</a:t>
            </a:r>
            <a:endParaRPr lang="en-US" dirty="0"/>
          </a:p>
          <a:p>
            <a:r>
              <a:rPr lang="en-US" dirty="0" err="1"/>
              <a:t>mylist.append</a:t>
            </a:r>
            <a:r>
              <a:rPr lang="en-US" dirty="0"/>
              <a:t>(4)</a:t>
            </a:r>
          </a:p>
          <a:p>
            <a:r>
              <a:rPr lang="en-US" dirty="0"/>
              <a:t>print </a:t>
            </a:r>
            <a:r>
              <a:rPr lang="en-US" dirty="0" err="1"/>
              <a:t>mylist</a:t>
            </a:r>
            <a:r>
              <a:rPr lang="en-US" dirty="0"/>
              <a:t> is </a:t>
            </a:r>
            <a:r>
              <a:rPr lang="en-US" dirty="0" err="1"/>
              <a:t>otherlist</a:t>
            </a:r>
            <a:r>
              <a:rPr lang="en-US" dirty="0"/>
              <a:t> 	# True</a:t>
            </a:r>
          </a:p>
          <a:p>
            <a:r>
              <a:rPr lang="en-US" dirty="0"/>
              <a:t>print </a:t>
            </a:r>
            <a:r>
              <a:rPr lang="en-US" dirty="0" err="1"/>
              <a:t>mylist</a:t>
            </a:r>
            <a:r>
              <a:rPr lang="en-US" dirty="0"/>
              <a:t> == [1, 2, 3, 4] # True</a:t>
            </a:r>
          </a:p>
          <a:p>
            <a:r>
              <a:rPr lang="en-US" dirty="0"/>
              <a:t>print </a:t>
            </a:r>
            <a:r>
              <a:rPr lang="en-US" dirty="0" err="1"/>
              <a:t>mylist</a:t>
            </a:r>
            <a:r>
              <a:rPr lang="en-US" dirty="0"/>
              <a:t> is [1, 2, 3, 4] 	# False</a:t>
            </a:r>
          </a:p>
          <a:p>
            <a:r>
              <a:rPr lang="en-US" dirty="0" err="1"/>
              <a:t>newlist</a:t>
            </a:r>
            <a:r>
              <a:rPr lang="en-US" dirty="0"/>
              <a:t> = </a:t>
            </a:r>
            <a:r>
              <a:rPr lang="en-US" dirty="0" err="1"/>
              <a:t>mylist</a:t>
            </a:r>
            <a:r>
              <a:rPr lang="en-US" dirty="0"/>
              <a:t>[:]</a:t>
            </a:r>
          </a:p>
          <a:p>
            <a:pPr defTabSz="915772">
              <a:defRPr/>
            </a:pPr>
            <a:r>
              <a:rPr lang="en-US" dirty="0"/>
              <a:t>print </a:t>
            </a:r>
            <a:r>
              <a:rPr lang="en-US" dirty="0" err="1"/>
              <a:t>newlist</a:t>
            </a:r>
            <a:r>
              <a:rPr lang="en-US" dirty="0"/>
              <a:t> is </a:t>
            </a:r>
            <a:r>
              <a:rPr lang="en-US" dirty="0" err="1"/>
              <a:t>mylist</a:t>
            </a:r>
            <a:r>
              <a:rPr lang="en-US" dirty="0"/>
              <a:t> 	# False  </a:t>
            </a:r>
            <a:r>
              <a:rPr lang="en-US" dirty="0">
                <a:sym typeface="Wingdings" panose="05000000000000000000" pitchFamily="2" charset="2"/>
              </a:rPr>
              <a:t> this is the only one that differs for a copy</a:t>
            </a:r>
            <a:endParaRPr lang="en-US" dirty="0"/>
          </a:p>
          <a:p>
            <a:r>
              <a:rPr lang="en-US" dirty="0"/>
              <a:t>print </a:t>
            </a:r>
            <a:r>
              <a:rPr lang="en-US" dirty="0" err="1"/>
              <a:t>newlist</a:t>
            </a:r>
            <a:r>
              <a:rPr lang="en-US" dirty="0"/>
              <a:t> == [1, 2, 3, 4] # True</a:t>
            </a:r>
          </a:p>
          <a:p>
            <a:r>
              <a:rPr lang="en-US" dirty="0"/>
              <a:t>print </a:t>
            </a:r>
            <a:r>
              <a:rPr lang="en-US" dirty="0" err="1"/>
              <a:t>newlist</a:t>
            </a:r>
            <a:r>
              <a:rPr lang="en-US" dirty="0"/>
              <a:t> is [1, 2, 3, 4]	# False</a:t>
            </a:r>
          </a:p>
          <a:p>
            <a:r>
              <a:rPr lang="en-US" dirty="0"/>
              <a:t>---------------------------</a:t>
            </a:r>
          </a:p>
          <a:p>
            <a:r>
              <a:rPr lang="en-US" dirty="0" err="1"/>
              <a:t>mylist</a:t>
            </a:r>
            <a:r>
              <a:rPr lang="en-US" dirty="0"/>
              <a:t> = [1, 2, 3]</a:t>
            </a:r>
          </a:p>
          <a:p>
            <a:r>
              <a:rPr lang="en-US" dirty="0" err="1"/>
              <a:t>otherlist</a:t>
            </a:r>
            <a:r>
              <a:rPr lang="en-US" dirty="0"/>
              <a:t> = </a:t>
            </a:r>
            <a:r>
              <a:rPr lang="en-US" dirty="0" err="1"/>
              <a:t>mylist</a:t>
            </a:r>
            <a:endParaRPr lang="en-US" dirty="0"/>
          </a:p>
          <a:p>
            <a:r>
              <a:rPr lang="en-US" dirty="0"/>
              <a:t>print id(</a:t>
            </a:r>
            <a:r>
              <a:rPr lang="en-US" dirty="0" err="1"/>
              <a:t>mylist</a:t>
            </a:r>
            <a:r>
              <a:rPr lang="en-US" dirty="0"/>
              <a:t>)</a:t>
            </a:r>
          </a:p>
          <a:p>
            <a:r>
              <a:rPr lang="en-US" dirty="0"/>
              <a:t>print id(</a:t>
            </a:r>
            <a:r>
              <a:rPr lang="en-US" dirty="0" err="1"/>
              <a:t>otherlist</a:t>
            </a:r>
            <a:r>
              <a:rPr lang="en-US" dirty="0"/>
              <a:t>)</a:t>
            </a:r>
          </a:p>
          <a:p>
            <a:r>
              <a:rPr lang="en-US" dirty="0" err="1"/>
              <a:t>mylist.append</a:t>
            </a:r>
            <a:r>
              <a:rPr lang="en-US" dirty="0"/>
              <a:t>(4)</a:t>
            </a:r>
          </a:p>
          <a:p>
            <a:r>
              <a:rPr lang="en-US" dirty="0"/>
              <a:t>print </a:t>
            </a:r>
            <a:r>
              <a:rPr lang="en-US" dirty="0" err="1"/>
              <a:t>mylist</a:t>
            </a:r>
            <a:r>
              <a:rPr lang="en-US" dirty="0"/>
              <a:t> is </a:t>
            </a:r>
            <a:r>
              <a:rPr lang="en-US" dirty="0" err="1"/>
              <a:t>otherlist</a:t>
            </a:r>
            <a:r>
              <a:rPr lang="en-US" dirty="0"/>
              <a:t> </a:t>
            </a:r>
          </a:p>
          <a:p>
            <a:r>
              <a:rPr lang="en-US" dirty="0"/>
              <a:t>print </a:t>
            </a:r>
            <a:r>
              <a:rPr lang="en-US" dirty="0" err="1"/>
              <a:t>mylist</a:t>
            </a:r>
            <a:r>
              <a:rPr lang="en-US" dirty="0"/>
              <a:t> == [1, 2, 3, 4]</a:t>
            </a:r>
          </a:p>
          <a:p>
            <a:r>
              <a:rPr lang="en-US" dirty="0"/>
              <a:t>print </a:t>
            </a:r>
            <a:r>
              <a:rPr lang="en-US" dirty="0" err="1"/>
              <a:t>mylist</a:t>
            </a:r>
            <a:r>
              <a:rPr lang="en-US" dirty="0"/>
              <a:t> is [1, 2, 3, 4]	</a:t>
            </a:r>
          </a:p>
          <a:p>
            <a:r>
              <a:rPr lang="en-US" dirty="0"/>
              <a:t>print id(</a:t>
            </a:r>
            <a:r>
              <a:rPr lang="en-US" dirty="0" err="1"/>
              <a:t>mylist</a:t>
            </a:r>
            <a:r>
              <a:rPr lang="en-US" dirty="0"/>
              <a:t>)</a:t>
            </a:r>
          </a:p>
          <a:p>
            <a:r>
              <a:rPr lang="en-US" dirty="0"/>
              <a:t>print id(</a:t>
            </a:r>
            <a:r>
              <a:rPr lang="en-US" dirty="0" err="1"/>
              <a:t>otherlist</a:t>
            </a:r>
            <a:r>
              <a:rPr lang="en-US" dirty="0"/>
              <a:t>)</a:t>
            </a:r>
          </a:p>
          <a:p>
            <a:r>
              <a:rPr lang="en-US" dirty="0"/>
              <a:t>print id([1, 2, 3, 4])</a:t>
            </a:r>
          </a:p>
          <a:p>
            <a:r>
              <a:rPr lang="en-US" dirty="0"/>
              <a:t>print id([1, 2, 3, 4])</a:t>
            </a:r>
          </a:p>
          <a:p>
            <a:r>
              <a:rPr lang="en-US" dirty="0"/>
              <a:t>print [1, 2, 3, 4] is [1, 2, 3, 4]</a:t>
            </a:r>
          </a:p>
          <a:p>
            <a:r>
              <a:rPr lang="en-US" dirty="0"/>
              <a:t>print [1, 2, 3, 4] == [1, 2, 3, 4]</a:t>
            </a:r>
          </a:p>
          <a:p>
            <a:r>
              <a:rPr lang="en-US" dirty="0"/>
              <a:t>print id([1, 2, 3, 4])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5897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2328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def</a:t>
            </a:r>
            <a:r>
              <a:rPr lang="en-US" dirty="0"/>
              <a:t> increment(</a:t>
            </a:r>
            <a:r>
              <a:rPr lang="en-US" dirty="0" err="1"/>
              <a:t>uniquewords</a:t>
            </a:r>
            <a:r>
              <a:rPr lang="en-US" dirty="0"/>
              <a:t>, word):</a:t>
            </a:r>
          </a:p>
          <a:p>
            <a:r>
              <a:rPr lang="en-US" dirty="0"/>
              <a:t>   """increment the count for word"""</a:t>
            </a:r>
          </a:p>
          <a:p>
            <a:r>
              <a:rPr lang="en-US" dirty="0"/>
              <a:t>   if </a:t>
            </a:r>
            <a:r>
              <a:rPr lang="en-US" dirty="0" err="1"/>
              <a:t>uniquewords.has_key</a:t>
            </a:r>
            <a:r>
              <a:rPr lang="en-US" dirty="0"/>
              <a:t>(word):</a:t>
            </a:r>
          </a:p>
          <a:p>
            <a:r>
              <a:rPr lang="en-US" dirty="0"/>
              <a:t>        </a:t>
            </a:r>
            <a:r>
              <a:rPr lang="en-US" dirty="0" err="1"/>
              <a:t>uniquewords</a:t>
            </a:r>
            <a:r>
              <a:rPr lang="en-US" dirty="0"/>
              <a:t>[word] = </a:t>
            </a:r>
            <a:r>
              <a:rPr lang="en-US" dirty="0" err="1"/>
              <a:t>uniquewords</a:t>
            </a:r>
            <a:r>
              <a:rPr lang="en-US" dirty="0"/>
              <a:t>[word] + 1</a:t>
            </a:r>
          </a:p>
          <a:p>
            <a:r>
              <a:rPr lang="en-US" dirty="0"/>
              <a:t>   else:</a:t>
            </a:r>
          </a:p>
          <a:p>
            <a:r>
              <a:rPr lang="en-US" dirty="0"/>
              <a:t>        </a:t>
            </a:r>
            <a:r>
              <a:rPr lang="en-US" dirty="0" err="1"/>
              <a:t>uniquewords</a:t>
            </a:r>
            <a:r>
              <a:rPr lang="en-US" dirty="0"/>
              <a:t>[word] = 1</a:t>
            </a:r>
          </a:p>
          <a:p>
            <a:r>
              <a:rPr lang="en-US" dirty="0" err="1"/>
              <a:t>mywords</a:t>
            </a:r>
            <a:r>
              <a:rPr lang="en-US" dirty="0"/>
              <a:t> = </a:t>
            </a:r>
            <a:r>
              <a:rPr lang="en-US" dirty="0" err="1"/>
              <a:t>dict</a:t>
            </a:r>
            <a:r>
              <a:rPr lang="en-US" dirty="0"/>
              <a:t>()</a:t>
            </a:r>
          </a:p>
          <a:p>
            <a:r>
              <a:rPr lang="en-US" dirty="0"/>
              <a:t>increment(</a:t>
            </a:r>
            <a:r>
              <a:rPr lang="en-US" dirty="0" err="1"/>
              <a:t>mywords</a:t>
            </a:r>
            <a:r>
              <a:rPr lang="en-US" dirty="0"/>
              <a:t>, "school")</a:t>
            </a:r>
          </a:p>
          <a:p>
            <a:r>
              <a:rPr lang="en-US" dirty="0"/>
              <a:t>print </a:t>
            </a:r>
            <a:r>
              <a:rPr lang="en-US" dirty="0" err="1"/>
              <a:t>mywords</a:t>
            </a:r>
            <a:endParaRPr lang="en-US" dirty="0"/>
          </a:p>
          <a:p>
            <a:r>
              <a:rPr lang="en-US" dirty="0" err="1"/>
              <a:t>def</a:t>
            </a:r>
            <a:r>
              <a:rPr lang="en-US" dirty="0"/>
              <a:t> increment(value):</a:t>
            </a:r>
          </a:p>
          <a:p>
            <a:r>
              <a:rPr lang="en-US" dirty="0"/>
              <a:t>    """increment the value???"""</a:t>
            </a:r>
          </a:p>
          <a:p>
            <a:r>
              <a:rPr lang="en-US" dirty="0"/>
              <a:t>    value = value + 1</a:t>
            </a:r>
          </a:p>
          <a:p>
            <a:r>
              <a:rPr lang="en-US" dirty="0" err="1"/>
              <a:t>myval</a:t>
            </a:r>
            <a:r>
              <a:rPr lang="en-US" dirty="0"/>
              <a:t> = 5</a:t>
            </a:r>
          </a:p>
          <a:p>
            <a:r>
              <a:rPr lang="en-US" dirty="0"/>
              <a:t>increment(</a:t>
            </a:r>
            <a:r>
              <a:rPr lang="en-US" dirty="0" err="1"/>
              <a:t>myval</a:t>
            </a:r>
            <a:r>
              <a:rPr lang="en-US" dirty="0"/>
              <a:t>)</a:t>
            </a:r>
          </a:p>
          <a:p>
            <a:r>
              <a:rPr lang="en-US" dirty="0"/>
              <a:t>print </a:t>
            </a:r>
            <a:r>
              <a:rPr lang="en-US" dirty="0" err="1"/>
              <a:t>myval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6452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def</a:t>
            </a:r>
            <a:r>
              <a:rPr lang="en-US" dirty="0"/>
              <a:t> increment(</a:t>
            </a:r>
            <a:r>
              <a:rPr lang="en-US" dirty="0" err="1"/>
              <a:t>uniquewords</a:t>
            </a:r>
            <a:r>
              <a:rPr lang="en-US" dirty="0"/>
              <a:t>, word):</a:t>
            </a:r>
          </a:p>
          <a:p>
            <a:r>
              <a:rPr lang="en-US" dirty="0"/>
              <a:t>   """increment the count for word"""</a:t>
            </a:r>
          </a:p>
          <a:p>
            <a:r>
              <a:rPr lang="en-US" dirty="0"/>
              <a:t>   if </a:t>
            </a:r>
            <a:r>
              <a:rPr lang="en-US" dirty="0" err="1"/>
              <a:t>uniquewords.has_key</a:t>
            </a:r>
            <a:r>
              <a:rPr lang="en-US" dirty="0"/>
              <a:t>(word):</a:t>
            </a:r>
          </a:p>
          <a:p>
            <a:r>
              <a:rPr lang="en-US" dirty="0"/>
              <a:t>        </a:t>
            </a:r>
            <a:r>
              <a:rPr lang="en-US" dirty="0" err="1"/>
              <a:t>uniquewords</a:t>
            </a:r>
            <a:r>
              <a:rPr lang="en-US" dirty="0"/>
              <a:t>[word] = </a:t>
            </a:r>
            <a:r>
              <a:rPr lang="en-US" dirty="0" err="1"/>
              <a:t>uniquewords</a:t>
            </a:r>
            <a:r>
              <a:rPr lang="en-US" dirty="0"/>
              <a:t>[word] + 1</a:t>
            </a:r>
          </a:p>
          <a:p>
            <a:r>
              <a:rPr lang="en-US" dirty="0"/>
              <a:t>   else:</a:t>
            </a:r>
          </a:p>
          <a:p>
            <a:r>
              <a:rPr lang="en-US" dirty="0"/>
              <a:t>        </a:t>
            </a:r>
            <a:r>
              <a:rPr lang="en-US" dirty="0" err="1"/>
              <a:t>uniquewords</a:t>
            </a:r>
            <a:r>
              <a:rPr lang="en-US" dirty="0"/>
              <a:t>[word] = 1</a:t>
            </a:r>
          </a:p>
          <a:p>
            <a:r>
              <a:rPr lang="en-US" dirty="0" err="1"/>
              <a:t>mywords</a:t>
            </a:r>
            <a:r>
              <a:rPr lang="en-US" dirty="0"/>
              <a:t> = </a:t>
            </a:r>
            <a:r>
              <a:rPr lang="en-US" dirty="0" err="1"/>
              <a:t>dict</a:t>
            </a:r>
            <a:r>
              <a:rPr lang="en-US" dirty="0"/>
              <a:t>()</a:t>
            </a:r>
          </a:p>
          <a:p>
            <a:r>
              <a:rPr lang="en-US" dirty="0"/>
              <a:t>increment(</a:t>
            </a:r>
            <a:r>
              <a:rPr lang="en-US" dirty="0" err="1"/>
              <a:t>mywords</a:t>
            </a:r>
            <a:r>
              <a:rPr lang="en-US" dirty="0"/>
              <a:t>, "school")</a:t>
            </a:r>
          </a:p>
          <a:p>
            <a:r>
              <a:rPr lang="en-US" dirty="0"/>
              <a:t>print </a:t>
            </a:r>
            <a:r>
              <a:rPr lang="en-US" dirty="0" err="1"/>
              <a:t>mywords</a:t>
            </a:r>
            <a:endParaRPr lang="en-US" dirty="0"/>
          </a:p>
          <a:p>
            <a:r>
              <a:rPr lang="en-US" dirty="0" err="1"/>
              <a:t>def</a:t>
            </a:r>
            <a:r>
              <a:rPr lang="en-US" dirty="0"/>
              <a:t> increment(value):</a:t>
            </a:r>
          </a:p>
          <a:p>
            <a:r>
              <a:rPr lang="en-US" dirty="0"/>
              <a:t>    """increment the value???"""</a:t>
            </a:r>
          </a:p>
          <a:p>
            <a:r>
              <a:rPr lang="en-US" dirty="0"/>
              <a:t>    value = value + 1</a:t>
            </a:r>
          </a:p>
          <a:p>
            <a:r>
              <a:rPr lang="en-US" dirty="0" err="1"/>
              <a:t>myval</a:t>
            </a:r>
            <a:r>
              <a:rPr lang="en-US" dirty="0"/>
              <a:t> = 5</a:t>
            </a:r>
          </a:p>
          <a:p>
            <a:r>
              <a:rPr lang="en-US" dirty="0"/>
              <a:t>increment(</a:t>
            </a:r>
            <a:r>
              <a:rPr lang="en-US" dirty="0" err="1"/>
              <a:t>myval</a:t>
            </a:r>
            <a:r>
              <a:rPr lang="en-US" dirty="0"/>
              <a:t>)</a:t>
            </a:r>
          </a:p>
          <a:p>
            <a:r>
              <a:rPr lang="en-US" dirty="0"/>
              <a:t>print </a:t>
            </a:r>
            <a:r>
              <a:rPr lang="en-US" dirty="0" err="1"/>
              <a:t>myval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6452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even discuss</a:t>
            </a:r>
            <a:r>
              <a:rPr lang="en-US" baseline="0" dirty="0"/>
              <a:t> these functions?  Students shouldn’t use them</a:t>
            </a:r>
          </a:p>
          <a:p>
            <a:pPr marL="0" lvl="2" defTabSz="931706">
              <a:defRPr/>
            </a:pPr>
            <a:r>
              <a:rPr lang="en-US" dirty="0"/>
              <a:t>id(</a:t>
            </a:r>
            <a:r>
              <a:rPr lang="en-US" dirty="0" err="1"/>
              <a:t>obj</a:t>
            </a:r>
            <a:r>
              <a:rPr lang="en-US" dirty="0"/>
              <a:t>) returns the object’s identity</a:t>
            </a:r>
          </a:p>
          <a:p>
            <a:pPr marL="0" lvl="2" defTabSz="931706">
              <a:defRPr/>
            </a:pPr>
            <a:r>
              <a:rPr lang="en-US" dirty="0"/>
              <a:t>type(</a:t>
            </a:r>
            <a:r>
              <a:rPr lang="en-US" dirty="0" err="1"/>
              <a:t>obj</a:t>
            </a:r>
            <a:r>
              <a:rPr lang="en-US" dirty="0"/>
              <a:t>) returns the object’s type</a:t>
            </a:r>
          </a:p>
          <a:p>
            <a:pPr marL="0" lvl="2" defTabSz="931706">
              <a:defRPr/>
            </a:pPr>
            <a:endParaRPr lang="en-US" i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4631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B2C5E-D7E4-4CF1-94E0-7DD9FF5AE6D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106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5BD60D3-1FD3-4596-BD6D-DE66BCDFC48C}" type="datetime1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69B3F4-813B-46EB-B739-058B98D36E21}" type="datetime1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CAB5C2-98FD-485A-A700-B929038DDAEA}" type="datetime1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67961A-CB5D-4DF8-9BB2-965EE80FC722}" type="datetime1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241E1A-980F-49E1-BF5E-E619ADDA3268}" type="datetime1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854609-5010-457F-99F0-5E01C8EEB1C2}" type="datetime1">
              <a:rPr lang="en-US" smtClean="0"/>
              <a:t>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AEAAFB-7D4A-4D17-B6CF-C9C92AF10BD4}" type="datetime1">
              <a:rPr lang="en-US" smtClean="0"/>
              <a:t>2/12/2021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212E45-0FC8-4D3D-85E4-03417726285C}" type="datetime1">
              <a:rPr lang="en-US" smtClean="0"/>
              <a:t>2/12/2021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3C9732-F09F-4F83-B3FC-53727E7697CA}" type="datetime1">
              <a:rPr lang="en-US" smtClean="0"/>
              <a:t>2/12/2021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B31B8B0-101A-4B7C-8104-5E565B8D8F6F}" type="datetime1">
              <a:rPr lang="en-US" smtClean="0"/>
              <a:t>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C684DB-6B30-41E9-985B-F884893A307A}" type="datetime1">
              <a:rPr lang="en-US" smtClean="0"/>
              <a:t>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83.xml"/><Relationship Id="rId2" Type="http://schemas.openxmlformats.org/officeDocument/2006/relationships/tags" Target="../tags/tag82.xml"/><Relationship Id="rId1" Type="http://schemas.openxmlformats.org/officeDocument/2006/relationships/tags" Target="../tags/tag81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86.xml"/><Relationship Id="rId2" Type="http://schemas.openxmlformats.org/officeDocument/2006/relationships/tags" Target="../tags/tag85.xml"/><Relationship Id="rId1" Type="http://schemas.openxmlformats.org/officeDocument/2006/relationships/tags" Target="../tags/tag84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89.xml"/><Relationship Id="rId2" Type="http://schemas.openxmlformats.org/officeDocument/2006/relationships/tags" Target="../tags/tag88.xml"/><Relationship Id="rId1" Type="http://schemas.openxmlformats.org/officeDocument/2006/relationships/tags" Target="../tags/tag87.xml"/><Relationship Id="rId6" Type="http://schemas.openxmlformats.org/officeDocument/2006/relationships/hyperlink" Target="https://tinyurl.com/y4he4m2p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93.xml"/><Relationship Id="rId7" Type="http://schemas.openxmlformats.org/officeDocument/2006/relationships/hyperlink" Target="https://tinyurl.com/y3k8zyhl" TargetMode="External"/><Relationship Id="rId2" Type="http://schemas.openxmlformats.org/officeDocument/2006/relationships/tags" Target="../tags/tag92.xml"/><Relationship Id="rId1" Type="http://schemas.openxmlformats.org/officeDocument/2006/relationships/tags" Target="../tags/tag91.xml"/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97.xml"/><Relationship Id="rId2" Type="http://schemas.openxmlformats.org/officeDocument/2006/relationships/tags" Target="../tags/tag96.xml"/><Relationship Id="rId1" Type="http://schemas.openxmlformats.org/officeDocument/2006/relationships/tags" Target="../tags/tag95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00.xml"/><Relationship Id="rId2" Type="http://schemas.openxmlformats.org/officeDocument/2006/relationships/tags" Target="../tags/tag99.xml"/><Relationship Id="rId1" Type="http://schemas.openxmlformats.org/officeDocument/2006/relationships/tags" Target="../tags/tag98.xml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03.xml"/><Relationship Id="rId2" Type="http://schemas.openxmlformats.org/officeDocument/2006/relationships/tags" Target="../tags/tag102.xml"/><Relationship Id="rId1" Type="http://schemas.openxmlformats.org/officeDocument/2006/relationships/tags" Target="../tags/tag101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06.xml"/><Relationship Id="rId2" Type="http://schemas.openxmlformats.org/officeDocument/2006/relationships/tags" Target="../tags/tag105.xml"/><Relationship Id="rId1" Type="http://schemas.openxmlformats.org/officeDocument/2006/relationships/tags" Target="../tags/tag104.xml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09.xml"/><Relationship Id="rId2" Type="http://schemas.openxmlformats.org/officeDocument/2006/relationships/tags" Target="../tags/tag108.xml"/><Relationship Id="rId1" Type="http://schemas.openxmlformats.org/officeDocument/2006/relationships/tags" Target="../tags/tag10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7" Type="http://schemas.openxmlformats.org/officeDocument/2006/relationships/hyperlink" Target="https://tinyurl.com/y5re8lxd" TargetMode="Externa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tags" Target="../tags/tag14.xml"/><Relationship Id="rId5" Type="http://schemas.openxmlformats.org/officeDocument/2006/relationships/tags" Target="../tags/tag13.xml"/><Relationship Id="rId4" Type="http://schemas.openxmlformats.org/officeDocument/2006/relationships/tags" Target="../tags/tag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7" Type="http://schemas.openxmlformats.org/officeDocument/2006/relationships/hyperlink" Target="https://goo.gl/vDsn34" TargetMode="Externa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30.xml"/><Relationship Id="rId13" Type="http://schemas.openxmlformats.org/officeDocument/2006/relationships/tags" Target="../tags/tag35.xml"/><Relationship Id="rId18" Type="http://schemas.openxmlformats.org/officeDocument/2006/relationships/tags" Target="../tags/tag40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25.xml"/><Relationship Id="rId21" Type="http://schemas.openxmlformats.org/officeDocument/2006/relationships/tags" Target="../tags/tag43.xml"/><Relationship Id="rId7" Type="http://schemas.openxmlformats.org/officeDocument/2006/relationships/tags" Target="../tags/tag29.xml"/><Relationship Id="rId12" Type="http://schemas.openxmlformats.org/officeDocument/2006/relationships/tags" Target="../tags/tag34.xml"/><Relationship Id="rId17" Type="http://schemas.openxmlformats.org/officeDocument/2006/relationships/tags" Target="../tags/tag39.xml"/><Relationship Id="rId25" Type="http://schemas.openxmlformats.org/officeDocument/2006/relationships/tags" Target="../tags/tag47.xml"/><Relationship Id="rId2" Type="http://schemas.openxmlformats.org/officeDocument/2006/relationships/tags" Target="../tags/tag24.xml"/><Relationship Id="rId16" Type="http://schemas.openxmlformats.org/officeDocument/2006/relationships/tags" Target="../tags/tag38.xml"/><Relationship Id="rId20" Type="http://schemas.openxmlformats.org/officeDocument/2006/relationships/tags" Target="../tags/tag42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11" Type="http://schemas.openxmlformats.org/officeDocument/2006/relationships/tags" Target="../tags/tag33.xml"/><Relationship Id="rId24" Type="http://schemas.openxmlformats.org/officeDocument/2006/relationships/tags" Target="../tags/tag46.xml"/><Relationship Id="rId5" Type="http://schemas.openxmlformats.org/officeDocument/2006/relationships/tags" Target="../tags/tag27.xml"/><Relationship Id="rId15" Type="http://schemas.openxmlformats.org/officeDocument/2006/relationships/tags" Target="../tags/tag37.xml"/><Relationship Id="rId23" Type="http://schemas.openxmlformats.org/officeDocument/2006/relationships/tags" Target="../tags/tag45.xml"/><Relationship Id="rId10" Type="http://schemas.openxmlformats.org/officeDocument/2006/relationships/tags" Target="../tags/tag32.xml"/><Relationship Id="rId19" Type="http://schemas.openxmlformats.org/officeDocument/2006/relationships/tags" Target="../tags/tag41.xml"/><Relationship Id="rId4" Type="http://schemas.openxmlformats.org/officeDocument/2006/relationships/tags" Target="../tags/tag26.xml"/><Relationship Id="rId9" Type="http://schemas.openxmlformats.org/officeDocument/2006/relationships/tags" Target="../tags/tag31.xml"/><Relationship Id="rId14" Type="http://schemas.openxmlformats.org/officeDocument/2006/relationships/tags" Target="../tags/tag36.xml"/><Relationship Id="rId22" Type="http://schemas.openxmlformats.org/officeDocument/2006/relationships/tags" Target="../tags/tag4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tinyurl.com/y654yoxg" TargetMode="External"/><Relationship Id="rId3" Type="http://schemas.openxmlformats.org/officeDocument/2006/relationships/tags" Target="../tags/tag50.xml"/><Relationship Id="rId7" Type="http://schemas.openxmlformats.org/officeDocument/2006/relationships/notesSlide" Target="../notesSlides/notesSlide4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2.xml"/><Relationship Id="rId4" Type="http://schemas.openxmlformats.org/officeDocument/2006/relationships/tags" Target="../tags/tag5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63.xml"/><Relationship Id="rId13" Type="http://schemas.openxmlformats.org/officeDocument/2006/relationships/tags" Target="../tags/tag68.xml"/><Relationship Id="rId18" Type="http://schemas.openxmlformats.org/officeDocument/2006/relationships/tags" Target="../tags/tag73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58.xml"/><Relationship Id="rId21" Type="http://schemas.openxmlformats.org/officeDocument/2006/relationships/tags" Target="../tags/tag76.xml"/><Relationship Id="rId7" Type="http://schemas.openxmlformats.org/officeDocument/2006/relationships/tags" Target="../tags/tag62.xml"/><Relationship Id="rId12" Type="http://schemas.openxmlformats.org/officeDocument/2006/relationships/tags" Target="../tags/tag67.xml"/><Relationship Id="rId17" Type="http://schemas.openxmlformats.org/officeDocument/2006/relationships/tags" Target="../tags/tag72.xml"/><Relationship Id="rId25" Type="http://schemas.openxmlformats.org/officeDocument/2006/relationships/tags" Target="../tags/tag80.xml"/><Relationship Id="rId2" Type="http://schemas.openxmlformats.org/officeDocument/2006/relationships/tags" Target="../tags/tag57.xml"/><Relationship Id="rId16" Type="http://schemas.openxmlformats.org/officeDocument/2006/relationships/tags" Target="../tags/tag71.xml"/><Relationship Id="rId20" Type="http://schemas.openxmlformats.org/officeDocument/2006/relationships/tags" Target="../tags/tag75.xml"/><Relationship Id="rId1" Type="http://schemas.openxmlformats.org/officeDocument/2006/relationships/tags" Target="../tags/tag56.xml"/><Relationship Id="rId6" Type="http://schemas.openxmlformats.org/officeDocument/2006/relationships/tags" Target="../tags/tag61.xml"/><Relationship Id="rId11" Type="http://schemas.openxmlformats.org/officeDocument/2006/relationships/tags" Target="../tags/tag66.xml"/><Relationship Id="rId24" Type="http://schemas.openxmlformats.org/officeDocument/2006/relationships/tags" Target="../tags/tag79.xml"/><Relationship Id="rId5" Type="http://schemas.openxmlformats.org/officeDocument/2006/relationships/tags" Target="../tags/tag60.xml"/><Relationship Id="rId15" Type="http://schemas.openxmlformats.org/officeDocument/2006/relationships/tags" Target="../tags/tag70.xml"/><Relationship Id="rId23" Type="http://schemas.openxmlformats.org/officeDocument/2006/relationships/tags" Target="../tags/tag78.xml"/><Relationship Id="rId10" Type="http://schemas.openxmlformats.org/officeDocument/2006/relationships/tags" Target="../tags/tag65.xml"/><Relationship Id="rId19" Type="http://schemas.openxmlformats.org/officeDocument/2006/relationships/tags" Target="../tags/tag74.xml"/><Relationship Id="rId4" Type="http://schemas.openxmlformats.org/officeDocument/2006/relationships/tags" Target="../tags/tag59.xml"/><Relationship Id="rId9" Type="http://schemas.openxmlformats.org/officeDocument/2006/relationships/tags" Target="../tags/tag64.xml"/><Relationship Id="rId14" Type="http://schemas.openxmlformats.org/officeDocument/2006/relationships/tags" Target="../tags/tag69.xml"/><Relationship Id="rId22" Type="http://schemas.openxmlformats.org/officeDocument/2006/relationships/tags" Target="../tags/tag77.xml"/><Relationship Id="rId27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Sharing, mutability, and immutability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Rob Thompson</a:t>
            </a:r>
          </a:p>
          <a:p>
            <a:r>
              <a:rPr lang="en-US" dirty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>
                <a:solidFill>
                  <a:schemeClr val="tx1"/>
                </a:solidFill>
              </a:rPr>
              <a:t>Winter 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735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Tuple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534400" cy="47561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Constructors</a:t>
            </a:r>
          </a:p>
          <a:p>
            <a:pPr marL="857250" lvl="1" indent="-457200"/>
            <a:r>
              <a:rPr lang="en-US" dirty="0"/>
              <a:t>Literals:  Use parentheses</a:t>
            </a:r>
          </a:p>
          <a:p>
            <a:pPr marL="400050" lvl="1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("four", "score", "and", "seven", "years")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(3, 1) + (4, 1)  </a:t>
            </a:r>
            <a:r>
              <a:rPr lang="en-US" dirty="0"/>
              <a:t>=&gt;  (3, 1, 4, 1)</a:t>
            </a:r>
          </a:p>
          <a:p>
            <a:pPr marL="0" indent="0">
              <a:buNone/>
            </a:pPr>
            <a:r>
              <a:rPr lang="en-US" dirty="0"/>
              <a:t>Queries</a:t>
            </a:r>
          </a:p>
          <a:p>
            <a:pPr marL="857250" lvl="1" indent="-457200"/>
            <a:r>
              <a:rPr lang="en-US" dirty="0"/>
              <a:t>Just like lists:</a:t>
            </a:r>
          </a:p>
          <a:p>
            <a:pPr marL="857250" lvl="1" indent="-457200"/>
            <a:endParaRPr lang="en-US" sz="800" dirty="0"/>
          </a:p>
          <a:p>
            <a:pPr marL="800100" lvl="2" indent="0">
              <a:buNone/>
            </a:pP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tup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= ("four", "score", "and", "seven", "years")</a:t>
            </a:r>
          </a:p>
          <a:p>
            <a:pPr marL="800100" lvl="2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tup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[0])	</a:t>
            </a:r>
            <a:r>
              <a:rPr lang="en-US" sz="2000" dirty="0"/>
              <a:t> =&gt;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"four"</a:t>
            </a:r>
          </a:p>
          <a:p>
            <a:pPr marL="800100" lvl="2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tup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[-1]) 	</a:t>
            </a:r>
            <a:r>
              <a:rPr lang="en-US" sz="2000" dirty="0"/>
              <a:t> =&gt;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"years"</a:t>
            </a:r>
          </a:p>
          <a:p>
            <a:pPr marL="857250" lvl="1" indent="-457200"/>
            <a:endParaRPr lang="en-US" sz="1300" dirty="0"/>
          </a:p>
          <a:p>
            <a:pPr marL="0" indent="0">
              <a:buNone/>
            </a:pPr>
            <a:r>
              <a:rPr lang="en-US" dirty="0" err="1"/>
              <a:t>Mutators</a:t>
            </a:r>
            <a:endParaRPr lang="en-US" dirty="0"/>
          </a:p>
          <a:p>
            <a:pPr marL="857250" lvl="1" indent="-457200"/>
            <a:r>
              <a:rPr lang="en-US" dirty="0">
                <a:solidFill>
                  <a:srgbClr val="FF0000"/>
                </a:solidFill>
              </a:rPr>
              <a:t>None!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7451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Immutable </a:t>
            </a:r>
            <a:r>
              <a:rPr lang="en-US" dirty="0" err="1"/>
              <a:t>datatype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An immutable </a:t>
            </a:r>
            <a:r>
              <a:rPr lang="en-US" dirty="0" err="1"/>
              <a:t>datatype</a:t>
            </a:r>
            <a:r>
              <a:rPr lang="en-US" dirty="0"/>
              <a:t> is one that doesn’t have any functions in the third category:</a:t>
            </a:r>
          </a:p>
          <a:p>
            <a:pPr lvl="1"/>
            <a:r>
              <a:rPr lang="en-US" dirty="0"/>
              <a:t>Constructors</a:t>
            </a:r>
          </a:p>
          <a:p>
            <a:pPr lvl="1"/>
            <a:r>
              <a:rPr lang="en-US" dirty="0"/>
              <a:t>Queries</a:t>
            </a:r>
          </a:p>
          <a:p>
            <a:pPr lvl="1"/>
            <a:r>
              <a:rPr lang="en-US" dirty="0" err="1"/>
              <a:t>Mutators</a:t>
            </a:r>
            <a:r>
              <a:rPr lang="en-US" dirty="0"/>
              <a:t>:  </a:t>
            </a:r>
            <a:r>
              <a:rPr lang="en-US" dirty="0">
                <a:solidFill>
                  <a:srgbClr val="FF0000"/>
                </a:solidFill>
              </a:rPr>
              <a:t>None!</a:t>
            </a:r>
          </a:p>
          <a:p>
            <a:r>
              <a:rPr lang="en-US" dirty="0"/>
              <a:t>Immutable </a:t>
            </a:r>
            <a:r>
              <a:rPr lang="en-US" dirty="0" err="1"/>
              <a:t>datatypes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, float, </a:t>
            </a:r>
            <a:r>
              <a:rPr lang="en-US" dirty="0" err="1"/>
              <a:t>boolean</a:t>
            </a:r>
            <a:r>
              <a:rPr lang="en-US" dirty="0"/>
              <a:t>, string, function, tuple, </a:t>
            </a:r>
            <a:r>
              <a:rPr lang="en-US" i="1" dirty="0" err="1"/>
              <a:t>frozenset</a:t>
            </a:r>
            <a:endParaRPr lang="en-US" i="1" dirty="0"/>
          </a:p>
          <a:p>
            <a:r>
              <a:rPr lang="en-US" dirty="0"/>
              <a:t>Mutable </a:t>
            </a:r>
            <a:r>
              <a:rPr lang="en-US" dirty="0" err="1"/>
              <a:t>datatypes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list, dictionary, set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5707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Tuples are immutable</a:t>
            </a:r>
            <a:br>
              <a:rPr lang="en-US" dirty="0"/>
            </a:br>
            <a:r>
              <a:rPr lang="en-US" dirty="0"/>
              <a:t>Lists are mutable</a:t>
            </a:r>
          </a:p>
        </p:txBody>
      </p:sp>
      <p:sp>
        <p:nvSpPr>
          <p:cNvPr id="3" name="Content Placeholder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28600" y="1676400"/>
            <a:ext cx="9144000" cy="457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updaterecord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(record, position, value):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"""Change the value at the given position"""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record[position] = value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mylist = [1, 2, 3]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mytuple = (1, 2, 3)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updaterecord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(mylist, 1, 10)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updaterecord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(mytuple, 1, 10)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mytuple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12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6298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Increment Example</a:t>
            </a:r>
          </a:p>
        </p:txBody>
      </p:sp>
      <p:sp>
        <p:nvSpPr>
          <p:cNvPr id="4" name="Content Placeholder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304800" y="1219200"/>
            <a:ext cx="8686800" cy="487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increment(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uniquewords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word):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"""increment the count for word"""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if word in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uniquewords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uniquewords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[word]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uniquewords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[word] + 1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uniquewords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[word] = 1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mywords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dict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increment(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mywords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"school")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mywords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increment(value):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"""increment the value???"""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value = value + 1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5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increment(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13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4232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Increment Example (cont.)</a:t>
            </a:r>
          </a:p>
        </p:txBody>
      </p:sp>
      <p:sp>
        <p:nvSpPr>
          <p:cNvPr id="4" name="Content Placeholder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304800" y="1676400"/>
            <a:ext cx="8686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increment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(uniquewords, word):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 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"""increment the count for word"""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 	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word in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uniquewords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		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uniquewords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[word] 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uniquewords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[word] + 1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	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		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uniquewords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[word] = 1</a:t>
            </a:r>
          </a:p>
          <a:p>
            <a:pPr marL="0" indent="0">
              <a:buNone/>
            </a:pPr>
            <a:endParaRPr lang="en-US" sz="18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 mywords = dict()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</a:t>
            </a:r>
            <a:r>
              <a:rPr lang="en-US" sz="1800" b="1" dirty="0">
                <a:solidFill>
                  <a:srgbClr val="31859C"/>
                </a:solidFill>
                <a:latin typeface="Courier New" pitchFamily="49" charset="0"/>
                <a:cs typeface="Courier New" pitchFamily="49" charset="0"/>
              </a:rPr>
              <a:t> increment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(mywords,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school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print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mywords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{'school': 1}</a:t>
            </a:r>
          </a:p>
          <a:p>
            <a:pPr marL="0" indent="0">
              <a:buNone/>
            </a:pPr>
            <a:endParaRPr lang="en-US" sz="18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def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increment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(value):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"""increment the value???"""</a:t>
            </a:r>
            <a:endParaRPr lang="en-US" sz="18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     value = value + 1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 myval = 5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 increment(myval)</a:t>
            </a:r>
          </a:p>
          <a:p>
            <a:pPr marL="0" indent="0">
              <a:buNone/>
            </a:pPr>
            <a:r>
              <a:rPr lang="en-US" sz="18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</a:t>
            </a:r>
            <a:r>
              <a:rPr lang="en-US" sz="1800" b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print</a:t>
            </a:r>
            <a:r>
              <a:rPr lang="en-US" sz="18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myval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5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9059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Python’s </a:t>
            </a:r>
            <a:r>
              <a:rPr lang="en-US" i="1" dirty="0"/>
              <a:t>Data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All data is represented by </a:t>
            </a:r>
            <a:r>
              <a:rPr lang="en-US" i="1" dirty="0"/>
              <a:t>objects</a:t>
            </a:r>
          </a:p>
          <a:p>
            <a:r>
              <a:rPr lang="en-US" dirty="0"/>
              <a:t>Each object has:</a:t>
            </a:r>
          </a:p>
          <a:p>
            <a:pPr lvl="1"/>
            <a:r>
              <a:rPr lang="en-US" dirty="0"/>
              <a:t>an </a:t>
            </a:r>
            <a:r>
              <a:rPr lang="en-US" i="1" dirty="0"/>
              <a:t>identity</a:t>
            </a:r>
          </a:p>
          <a:p>
            <a:pPr lvl="2"/>
            <a:r>
              <a:rPr lang="en-US" dirty="0"/>
              <a:t>Never changes</a:t>
            </a:r>
          </a:p>
          <a:p>
            <a:pPr lvl="2"/>
            <a:r>
              <a:rPr lang="en-US" dirty="0"/>
              <a:t>Think of this as address in memory</a:t>
            </a:r>
          </a:p>
          <a:p>
            <a:pPr lvl="2"/>
            <a:r>
              <a:rPr lang="en-US" dirty="0"/>
              <a:t>Test with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is</a:t>
            </a:r>
            <a:r>
              <a:rPr lang="en-US" dirty="0"/>
              <a:t> (but you rarely need to do so)</a:t>
            </a:r>
          </a:p>
          <a:p>
            <a:pPr lvl="1"/>
            <a:r>
              <a:rPr lang="en-US" dirty="0"/>
              <a:t>a </a:t>
            </a:r>
            <a:r>
              <a:rPr lang="en-US" i="1" dirty="0"/>
              <a:t>type</a:t>
            </a:r>
          </a:p>
          <a:p>
            <a:pPr lvl="2"/>
            <a:r>
              <a:rPr lang="en-US" dirty="0"/>
              <a:t>Never changes</a:t>
            </a:r>
          </a:p>
          <a:p>
            <a:pPr lvl="1"/>
            <a:r>
              <a:rPr lang="en-US" dirty="0"/>
              <a:t>a </a:t>
            </a:r>
            <a:r>
              <a:rPr lang="en-US" i="1" dirty="0"/>
              <a:t>value</a:t>
            </a:r>
          </a:p>
          <a:p>
            <a:pPr lvl="2"/>
            <a:r>
              <a:rPr lang="en-US" dirty="0"/>
              <a:t>Can change for </a:t>
            </a:r>
            <a:r>
              <a:rPr lang="en-US" i="1" dirty="0"/>
              <a:t>mutable </a:t>
            </a:r>
            <a:r>
              <a:rPr lang="en-US" dirty="0"/>
              <a:t>objects</a:t>
            </a:r>
          </a:p>
          <a:p>
            <a:pPr lvl="2"/>
            <a:r>
              <a:rPr lang="en-US" dirty="0"/>
              <a:t>Cannot change for </a:t>
            </a:r>
            <a:r>
              <a:rPr lang="en-US" i="1" dirty="0"/>
              <a:t>immutable </a:t>
            </a:r>
            <a:r>
              <a:rPr lang="en-US" dirty="0"/>
              <a:t>objects</a:t>
            </a:r>
          </a:p>
          <a:p>
            <a:pPr lvl="2"/>
            <a:r>
              <a:rPr lang="en-US" dirty="0"/>
              <a:t>Test with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==</a:t>
            </a:r>
            <a:endParaRPr lang="en-US" dirty="0"/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3794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Remember: </a:t>
            </a:r>
            <a:br>
              <a:rPr lang="en-US" dirty="0"/>
            </a:br>
            <a:r>
              <a:rPr lang="en-US" dirty="0"/>
              <a:t>Not every value may be placed in a </a:t>
            </a:r>
            <a:r>
              <a:rPr lang="en-US" u="sng" dirty="0"/>
              <a:t>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sz="3600" dirty="0"/>
              <a:t>Set </a:t>
            </a:r>
            <a:r>
              <a:rPr lang="en-US" sz="3600" i="1" u="sng" dirty="0"/>
              <a:t>elements</a:t>
            </a:r>
            <a:r>
              <a:rPr lang="en-US" sz="3600" dirty="0"/>
              <a:t> must be </a:t>
            </a:r>
            <a:r>
              <a:rPr lang="en-US" sz="3600" b="1" dirty="0"/>
              <a:t>immutable</a:t>
            </a:r>
            <a:r>
              <a:rPr lang="en-US" sz="3600" dirty="0"/>
              <a:t> values</a:t>
            </a:r>
          </a:p>
          <a:p>
            <a:pPr lvl="1"/>
            <a:r>
              <a:rPr lang="en-US" sz="3200" dirty="0" err="1"/>
              <a:t>int</a:t>
            </a:r>
            <a:r>
              <a:rPr lang="en-US" sz="3200" dirty="0"/>
              <a:t>, float, </a:t>
            </a:r>
            <a:r>
              <a:rPr lang="en-US" sz="3200" dirty="0" err="1"/>
              <a:t>bool</a:t>
            </a:r>
            <a:r>
              <a:rPr lang="en-US" sz="3200" dirty="0"/>
              <a:t>, string, </a:t>
            </a:r>
            <a:r>
              <a:rPr lang="en-US" sz="3200" i="1" dirty="0"/>
              <a:t>tuple</a:t>
            </a:r>
            <a:endParaRPr lang="en-US" sz="3200" dirty="0"/>
          </a:p>
          <a:p>
            <a:pPr lvl="1"/>
            <a:r>
              <a:rPr lang="en-US" sz="3200" i="1" dirty="0"/>
              <a:t>not</a:t>
            </a:r>
            <a:r>
              <a:rPr lang="en-US" sz="3200" dirty="0"/>
              <a:t>:  list, set, dictionary</a:t>
            </a:r>
          </a:p>
          <a:p>
            <a:r>
              <a:rPr lang="en-US" sz="3600" dirty="0"/>
              <a:t>The set itself is </a:t>
            </a:r>
            <a:r>
              <a:rPr lang="en-US" sz="3600" b="1" dirty="0"/>
              <a:t>mutable</a:t>
            </a:r>
            <a:r>
              <a:rPr lang="en-US" sz="3600" dirty="0"/>
              <a:t> (e.g. we can add and remove elements)</a:t>
            </a:r>
          </a:p>
          <a:p>
            <a:endParaRPr lang="en-US" sz="3900" dirty="0"/>
          </a:p>
          <a:p>
            <a:r>
              <a:rPr lang="en-US" sz="2000" b="1" dirty="0"/>
              <a:t>Aside: </a:t>
            </a:r>
            <a:r>
              <a:rPr lang="en-US" sz="2000" i="1" dirty="0" err="1"/>
              <a:t>frozenset</a:t>
            </a:r>
            <a:r>
              <a:rPr lang="en-US" sz="2000" dirty="0"/>
              <a:t> must contain immutable values and is itself immutable (cannot add and remove elements)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6128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Remember: Not every value is allowed to be a </a:t>
            </a:r>
            <a:r>
              <a:rPr lang="en-US" u="sng" dirty="0"/>
              <a:t>key</a:t>
            </a:r>
            <a:r>
              <a:rPr lang="en-US" dirty="0"/>
              <a:t> in a </a:t>
            </a:r>
            <a:r>
              <a:rPr lang="en-US" u="sng" dirty="0"/>
              <a:t>dictionary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Keys must be </a:t>
            </a:r>
            <a:r>
              <a:rPr lang="en-US" b="1" dirty="0"/>
              <a:t>immutable</a:t>
            </a:r>
            <a:r>
              <a:rPr lang="en-US" dirty="0"/>
              <a:t> values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, float, </a:t>
            </a:r>
            <a:r>
              <a:rPr lang="en-US" dirty="0" err="1"/>
              <a:t>bool</a:t>
            </a:r>
            <a:r>
              <a:rPr lang="en-US" dirty="0"/>
              <a:t>, string, </a:t>
            </a:r>
            <a:r>
              <a:rPr lang="en-US" i="1" dirty="0"/>
              <a:t>tuple of immutable types</a:t>
            </a:r>
            <a:endParaRPr lang="en-US" dirty="0"/>
          </a:p>
          <a:p>
            <a:pPr lvl="1"/>
            <a:r>
              <a:rPr lang="en-US" i="1" dirty="0"/>
              <a:t>not</a:t>
            </a:r>
            <a:r>
              <a:rPr lang="en-US" dirty="0"/>
              <a:t>:  list, set, dictionary</a:t>
            </a:r>
          </a:p>
          <a:p>
            <a:r>
              <a:rPr lang="en-US" dirty="0"/>
              <a:t>The dictionary itself is </a:t>
            </a:r>
            <a:r>
              <a:rPr lang="en-US" b="1" dirty="0"/>
              <a:t>mutable</a:t>
            </a:r>
            <a:r>
              <a:rPr lang="en-US" dirty="0"/>
              <a:t> (e.g. we can add and remove elements)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4676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Mutable and Immutable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r>
              <a:rPr lang="en-US" dirty="0"/>
              <a:t>Immutable datatypes: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, float, </a:t>
            </a:r>
            <a:r>
              <a:rPr lang="en-US" dirty="0" err="1"/>
              <a:t>boolean</a:t>
            </a:r>
            <a:r>
              <a:rPr lang="en-US" dirty="0"/>
              <a:t>, string, function, tuple, </a:t>
            </a:r>
            <a:r>
              <a:rPr lang="en-US" i="1" dirty="0" err="1"/>
              <a:t>frozenset</a:t>
            </a:r>
            <a:endParaRPr lang="en-US" i="1" dirty="0"/>
          </a:p>
          <a:p>
            <a:r>
              <a:rPr lang="en-US" dirty="0"/>
              <a:t>Mutable datatypes:</a:t>
            </a:r>
          </a:p>
          <a:p>
            <a:pPr lvl="1"/>
            <a:r>
              <a:rPr lang="en-US" dirty="0"/>
              <a:t>list, dictionary, set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457200" y="47244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Note: a set is mutable, but a </a:t>
            </a:r>
            <a:r>
              <a:rPr lang="en-US" sz="2400" i="1" dirty="0" err="1">
                <a:solidFill>
                  <a:srgbClr val="FF0000"/>
                </a:solidFill>
              </a:rPr>
              <a:t>frozenset</a:t>
            </a:r>
            <a:r>
              <a:rPr lang="en-US" sz="2400" dirty="0">
                <a:solidFill>
                  <a:srgbClr val="FF0000"/>
                </a:solidFill>
              </a:rPr>
              <a:t> is immutable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786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Copying and mutation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10600" cy="4724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list1 = ["e1", "e2", "e3", "e4"]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list2 = list1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list3 = list(list1) </a:t>
            </a:r>
            <a:r>
              <a:rPr lang="en-US" dirty="0"/>
              <a:t>   # make a copy; also “</a:t>
            </a:r>
            <a:r>
              <a:rPr lang="en-US" sz="3100" b="1" dirty="0">
                <a:latin typeface="Courier New" pitchFamily="49" charset="0"/>
                <a:cs typeface="Courier New" pitchFamily="49" charset="0"/>
              </a:rPr>
              <a:t>list1[:]</a:t>
            </a:r>
            <a:r>
              <a:rPr lang="en-US" dirty="0"/>
              <a:t>”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print(list1, list2, list3)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list1.append("e5")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list2.append("e6")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list3.append("e7")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print(list1, list2, list3)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list1 = list3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list1.append("e8")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print(list1, list2, list3)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494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274638"/>
            <a:ext cx="8686800" cy="1143000"/>
          </a:xfrm>
        </p:spPr>
        <p:txBody>
          <a:bodyPr>
            <a:noAutofit/>
          </a:bodyPr>
          <a:lstStyle/>
          <a:p>
            <a:r>
              <a:rPr lang="en-US" sz="3600" dirty="0"/>
              <a:t>Variable reassignment vs. Object mutation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1447800"/>
            <a:ext cx="8763000" cy="487680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Reassigning</a:t>
            </a:r>
            <a:r>
              <a:rPr lang="en-US" dirty="0"/>
              <a:t> a </a:t>
            </a:r>
            <a:r>
              <a:rPr lang="en-US" b="1" u="sng" dirty="0">
                <a:solidFill>
                  <a:srgbClr val="0070C0"/>
                </a:solidFill>
              </a:rPr>
              <a:t>variable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changes a </a:t>
            </a:r>
            <a:r>
              <a:rPr lang="en-US" b="1" i="1" dirty="0"/>
              <a:t>binding, </a:t>
            </a:r>
            <a:r>
              <a:rPr lang="en-US" dirty="0"/>
              <a:t>it does not change (mutate) any </a:t>
            </a:r>
            <a:r>
              <a:rPr lang="en-US" b="1" dirty="0"/>
              <a:t>object </a:t>
            </a:r>
            <a:endParaRPr lang="en-US" dirty="0"/>
          </a:p>
          <a:p>
            <a:pPr marL="57150" indent="0">
              <a:buNone/>
            </a:pPr>
            <a:r>
              <a:rPr lang="en-US" sz="2600" dirty="0"/>
              <a:t>Reassigning is </a:t>
            </a:r>
            <a:r>
              <a:rPr lang="en-US" sz="2600" b="1" dirty="0"/>
              <a:t>always</a:t>
            </a:r>
            <a:r>
              <a:rPr lang="en-US" sz="2600" dirty="0"/>
              <a:t> done via the syntax:</a:t>
            </a:r>
            <a:br>
              <a:rPr lang="en-US" sz="2600" dirty="0"/>
            </a:br>
            <a:r>
              <a:rPr lang="en-US" sz="2200" b="1" i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myvar</a:t>
            </a:r>
            <a:r>
              <a:rPr lang="en-US" sz="2200" b="1" i="1" dirty="0">
                <a:latin typeface="Courier New" pitchFamily="49" charset="0"/>
                <a:cs typeface="Courier New" pitchFamily="49" charset="0"/>
              </a:rPr>
              <a:t> = expr		</a:t>
            </a:r>
            <a:r>
              <a:rPr lang="en-US" sz="2000" b="1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</a:t>
            </a:r>
            <a:r>
              <a:rPr lang="en-US" sz="2000" b="1" i="1" dirty="0">
                <a:latin typeface="Courier New" pitchFamily="49" charset="0"/>
                <a:cs typeface="Courier New" pitchFamily="49" charset="0"/>
              </a:rPr>
              <a:t> = 6	</a:t>
            </a:r>
          </a:p>
          <a:p>
            <a:pPr marL="57150" indent="0">
              <a:buNone/>
            </a:pPr>
            <a:r>
              <a:rPr lang="en-US" sz="2000" b="1" i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2000" b="1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list2</a:t>
            </a:r>
            <a:r>
              <a:rPr lang="en-US" sz="2000" b="1" i="1" dirty="0">
                <a:latin typeface="Courier New" pitchFamily="49" charset="0"/>
                <a:cs typeface="Courier New" pitchFamily="49" charset="0"/>
              </a:rPr>
              <a:t> = list1</a:t>
            </a:r>
          </a:p>
          <a:p>
            <a:pPr marL="57150" indent="0">
              <a:buNone/>
            </a:pPr>
            <a:endParaRPr lang="en-US" sz="1800" b="1" i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/>
              <a:t>Mutating (changing) an </a:t>
            </a:r>
            <a:r>
              <a:rPr lang="en-US" b="1" u="sng" dirty="0">
                <a:solidFill>
                  <a:srgbClr val="FF0000"/>
                </a:solidFill>
              </a:rPr>
              <a:t>object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/>
              <a:t>does not change any </a:t>
            </a:r>
            <a:r>
              <a:rPr lang="en-US" b="1" dirty="0"/>
              <a:t>variable</a:t>
            </a:r>
            <a:r>
              <a:rPr lang="en-US" dirty="0"/>
              <a:t> binding</a:t>
            </a:r>
          </a:p>
          <a:p>
            <a:pPr marL="0" indent="0">
              <a:buNone/>
            </a:pPr>
            <a:r>
              <a:rPr lang="en-US" sz="2600" u="sng" dirty="0"/>
              <a:t>Two</a:t>
            </a:r>
            <a:r>
              <a:rPr lang="en-US" sz="2600" dirty="0"/>
              <a:t> syntaxes:			Examples:</a:t>
            </a:r>
            <a:br>
              <a:rPr lang="en-US" sz="2600" dirty="0"/>
            </a:br>
            <a:r>
              <a:rPr lang="en-US" sz="2200" b="1" i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left_expr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200" b="1" i="1" dirty="0" err="1">
                <a:latin typeface="Courier New" pitchFamily="49" charset="0"/>
                <a:cs typeface="Courier New" pitchFamily="49" charset="0"/>
              </a:rPr>
              <a:t>right_expr</a:t>
            </a:r>
            <a:r>
              <a:rPr lang="en-US" sz="2200" b="1" i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[3]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myvalue</a:t>
            </a:r>
            <a:br>
              <a:rPr lang="en-US" sz="2200" b="1" dirty="0">
                <a:latin typeface="Courier New" pitchFamily="49" charset="0"/>
                <a:cs typeface="Courier New" pitchFamily="49" charset="0"/>
              </a:rPr>
            </a:br>
            <a:br>
              <a:rPr lang="en-US" sz="2200" b="1" dirty="0">
                <a:latin typeface="Courier New" pitchFamily="49" charset="0"/>
                <a:cs typeface="Courier New" pitchFamily="49" charset="0"/>
              </a:rPr>
            </a:br>
            <a:r>
              <a:rPr lang="en-US" sz="2200" b="1" i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expr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2200" b="1" i="1" dirty="0" err="1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i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…)		</a:t>
            </a:r>
            <a:r>
              <a:rPr lang="en-US" sz="2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.append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myvalue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324599" y="4267200"/>
            <a:ext cx="2765989" cy="923330"/>
          </a:xfrm>
          <a:prstGeom prst="rect">
            <a:avLst/>
          </a:prstGeom>
          <a:noFill/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dirty="0"/>
              <a:t>Changes something about the </a:t>
            </a:r>
            <a:r>
              <a:rPr lang="en-US" i="1" dirty="0"/>
              <a:t>object</a:t>
            </a:r>
            <a:r>
              <a:rPr lang="en-US" dirty="0"/>
              <a:t> that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refers to</a:t>
            </a:r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6324600" y="2362200"/>
            <a:ext cx="2167345" cy="1200329"/>
          </a:xfrm>
          <a:prstGeom prst="rect">
            <a:avLst/>
          </a:prstGeom>
          <a:noFill/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Changes what the variables </a:t>
            </a:r>
          </a:p>
          <a:p>
            <a:r>
              <a:rPr lang="en-US" b="1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and </a:t>
            </a:r>
            <a:r>
              <a:rPr lang="en-US" b="1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list2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are bound to</a:t>
            </a:r>
          </a:p>
        </p:txBody>
      </p:sp>
      <p:cxnSp>
        <p:nvCxnSpPr>
          <p:cNvPr id="8" name="Straight Connector 7"/>
          <p:cNvCxnSpPr/>
          <p:nvPr>
            <p:custDataLst>
              <p:tags r:id="rId6"/>
            </p:custDataLst>
          </p:nvPr>
        </p:nvCxnSpPr>
        <p:spPr>
          <a:xfrm>
            <a:off x="533400" y="3733800"/>
            <a:ext cx="807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3774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Example: Variable reassignment </a:t>
            </a:r>
            <a:br>
              <a:rPr lang="en-US" dirty="0"/>
            </a:br>
            <a:r>
              <a:rPr lang="en-US" dirty="0"/>
              <a:t>or Object mutation?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1600200"/>
            <a:ext cx="88392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no_change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):    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"""does NOT modify what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refers to, 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instead re-binds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"""    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+ [99] </a:t>
            </a:r>
          </a:p>
          <a:p>
            <a:pPr marL="0" indent="0"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change_val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):  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"""modifies object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refers to"""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[0] = 13</a:t>
            </a:r>
          </a:p>
          <a:p>
            <a:pPr marL="0" indent="0"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append_val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):    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"""modifies object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refers to""" 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lst.append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(99) 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lst2 = [1, 2]</a:t>
            </a:r>
          </a:p>
          <a:p>
            <a:pPr marL="0" indent="0"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no_change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(lst2)</a:t>
            </a:r>
          </a:p>
          <a:p>
            <a:pPr marL="0" indent="0"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change_val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(lst2)</a:t>
            </a:r>
          </a:p>
          <a:p>
            <a:pPr marL="0" indent="0"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append_val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(lst2)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629400" y="16764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519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New and old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5344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Every </a:t>
            </a:r>
            <a:r>
              <a:rPr lang="en-US" b="1" dirty="0"/>
              <a:t>expression</a:t>
            </a:r>
            <a:r>
              <a:rPr lang="en-US" dirty="0"/>
              <a:t> evaluates to a value</a:t>
            </a:r>
          </a:p>
          <a:p>
            <a:pPr lvl="1"/>
            <a:r>
              <a:rPr lang="en-US" dirty="0"/>
              <a:t>It might be a new value</a:t>
            </a:r>
          </a:p>
          <a:p>
            <a:pPr lvl="1"/>
            <a:r>
              <a:rPr lang="en-US" dirty="0"/>
              <a:t>It might be a value that already exists</a:t>
            </a:r>
          </a:p>
          <a:p>
            <a:r>
              <a:rPr lang="en-US" dirty="0"/>
              <a:t>A </a:t>
            </a:r>
            <a:r>
              <a:rPr lang="en-US" b="1" dirty="0">
                <a:solidFill>
                  <a:srgbClr val="FF0000"/>
                </a:solidFill>
              </a:rPr>
              <a:t>constructor</a:t>
            </a:r>
            <a:r>
              <a:rPr lang="en-US" dirty="0"/>
              <a:t> evaluates to a </a:t>
            </a:r>
            <a:r>
              <a:rPr lang="en-US" b="1" dirty="0">
                <a:solidFill>
                  <a:srgbClr val="FF0000"/>
                </a:solidFill>
              </a:rPr>
              <a:t>new</a:t>
            </a:r>
            <a:r>
              <a:rPr lang="en-US" dirty="0"/>
              <a:t> value: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[3, 1, 4, 1, 5, 9]</a:t>
            </a:r>
          </a:p>
          <a:p>
            <a:pPr marL="457200" lvl="1" indent="0">
              <a:buNone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[3, 1, 4] + [1, 5, 9]</a:t>
            </a:r>
          </a:p>
          <a:p>
            <a:pPr marL="457200" lvl="1" indent="0">
              <a:buNone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= [[3, 1], [4, 1]] </a:t>
            </a:r>
          </a:p>
          <a:p>
            <a:r>
              <a:rPr lang="en-US" dirty="0"/>
              <a:t>An </a:t>
            </a:r>
            <a:r>
              <a:rPr lang="en-US" b="1" dirty="0">
                <a:solidFill>
                  <a:srgbClr val="FF0000"/>
                </a:solidFill>
              </a:rPr>
              <a:t>access</a:t>
            </a:r>
            <a:r>
              <a:rPr lang="en-US" dirty="0"/>
              <a:t> expression evaluates to an </a:t>
            </a:r>
            <a:r>
              <a:rPr lang="en-US" b="1" dirty="0">
                <a:solidFill>
                  <a:srgbClr val="FF0000"/>
                </a:solidFill>
              </a:rPr>
              <a:t>existing</a:t>
            </a:r>
            <a:r>
              <a:rPr lang="en-US" dirty="0"/>
              <a:t> value: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[1]</a:t>
            </a:r>
          </a:p>
          <a:p>
            <a:r>
              <a:rPr lang="en-US" dirty="0"/>
              <a:t>What does a function call evaluate to?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5</a:t>
            </a:fld>
            <a:endParaRPr lang="en-US"/>
          </a:p>
        </p:txBody>
      </p:sp>
      <p:sp>
        <p:nvSpPr>
          <p:cNvPr id="6" name="Rectangular Callout 5"/>
          <p:cNvSpPr/>
          <p:nvPr>
            <p:custDataLst>
              <p:tags r:id="rId4"/>
            </p:custDataLst>
          </p:nvPr>
        </p:nvSpPr>
        <p:spPr>
          <a:xfrm>
            <a:off x="6705600" y="3657600"/>
            <a:ext cx="2209800" cy="685800"/>
          </a:xfrm>
          <a:prstGeom prst="wedgeRectCallout">
            <a:avLst>
              <a:gd name="adj1" fmla="val -71668"/>
              <a:gd name="adj2" fmla="val 7910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Here the right hand side of = is a constructor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621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An aside:  List notation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Possibly misleading notation: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More accurate, but more verbose, notation:</a:t>
            </a:r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823449" y="2438400"/>
            <a:ext cx="77675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“four”</a:t>
            </a:r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1600200" y="2438400"/>
            <a:ext cx="87171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“score”</a:t>
            </a:r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2474752" y="2438400"/>
            <a:ext cx="72564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“and”</a:t>
            </a:r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3202546" y="2439990"/>
            <a:ext cx="9117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“seven”</a:t>
            </a:r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4114270" y="2438400"/>
            <a:ext cx="87036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“years”</a:t>
            </a:r>
          </a:p>
        </p:txBody>
      </p:sp>
      <p:sp>
        <p:nvSpPr>
          <p:cNvPr id="9" name="TextBox 8"/>
          <p:cNvSpPr txBox="1"/>
          <p:nvPr>
            <p:custDataLst>
              <p:tags r:id="rId8"/>
            </p:custDataLst>
          </p:nvPr>
        </p:nvSpPr>
        <p:spPr>
          <a:xfrm>
            <a:off x="823449" y="4124878"/>
            <a:ext cx="77675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“four”</a:t>
            </a:r>
          </a:p>
        </p:txBody>
      </p:sp>
      <p:sp>
        <p:nvSpPr>
          <p:cNvPr id="10" name="TextBox 9"/>
          <p:cNvSpPr txBox="1"/>
          <p:nvPr>
            <p:custDataLst>
              <p:tags r:id="rId9"/>
            </p:custDataLst>
          </p:nvPr>
        </p:nvSpPr>
        <p:spPr>
          <a:xfrm>
            <a:off x="1600200" y="4124878"/>
            <a:ext cx="87171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“score”</a:t>
            </a:r>
          </a:p>
        </p:txBody>
      </p:sp>
      <p:sp>
        <p:nvSpPr>
          <p:cNvPr id="11" name="TextBox 10"/>
          <p:cNvSpPr txBox="1"/>
          <p:nvPr>
            <p:custDataLst>
              <p:tags r:id="rId10"/>
            </p:custDataLst>
          </p:nvPr>
        </p:nvSpPr>
        <p:spPr>
          <a:xfrm>
            <a:off x="2474752" y="4124878"/>
            <a:ext cx="72564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“and”</a:t>
            </a:r>
          </a:p>
        </p:txBody>
      </p:sp>
      <p:sp>
        <p:nvSpPr>
          <p:cNvPr id="12" name="TextBox 11"/>
          <p:cNvSpPr txBox="1"/>
          <p:nvPr>
            <p:custDataLst>
              <p:tags r:id="rId11"/>
            </p:custDataLst>
          </p:nvPr>
        </p:nvSpPr>
        <p:spPr>
          <a:xfrm>
            <a:off x="3202546" y="4126468"/>
            <a:ext cx="9117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“seven”</a:t>
            </a:r>
          </a:p>
        </p:txBody>
      </p:sp>
      <p:sp>
        <p:nvSpPr>
          <p:cNvPr id="13" name="TextBox 12"/>
          <p:cNvSpPr txBox="1"/>
          <p:nvPr>
            <p:custDataLst>
              <p:tags r:id="rId12"/>
            </p:custDataLst>
          </p:nvPr>
        </p:nvSpPr>
        <p:spPr>
          <a:xfrm>
            <a:off x="4114270" y="4124878"/>
            <a:ext cx="87036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“years”</a:t>
            </a:r>
          </a:p>
        </p:txBody>
      </p:sp>
      <p:sp>
        <p:nvSpPr>
          <p:cNvPr id="14" name="TextBox 13"/>
          <p:cNvSpPr txBox="1"/>
          <p:nvPr>
            <p:custDataLst>
              <p:tags r:id="rId13"/>
            </p:custDataLst>
          </p:nvPr>
        </p:nvSpPr>
        <p:spPr>
          <a:xfrm>
            <a:off x="838200" y="4734478"/>
            <a:ext cx="77675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“four”</a:t>
            </a:r>
          </a:p>
        </p:txBody>
      </p:sp>
      <p:sp>
        <p:nvSpPr>
          <p:cNvPr id="15" name="TextBox 14"/>
          <p:cNvSpPr txBox="1"/>
          <p:nvPr>
            <p:custDataLst>
              <p:tags r:id="rId14"/>
            </p:custDataLst>
          </p:nvPr>
        </p:nvSpPr>
        <p:spPr>
          <a:xfrm>
            <a:off x="1600200" y="4734478"/>
            <a:ext cx="871713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“score”</a:t>
            </a:r>
          </a:p>
        </p:txBody>
      </p:sp>
      <p:sp>
        <p:nvSpPr>
          <p:cNvPr id="16" name="TextBox 15"/>
          <p:cNvSpPr txBox="1"/>
          <p:nvPr>
            <p:custDataLst>
              <p:tags r:id="rId15"/>
            </p:custDataLst>
          </p:nvPr>
        </p:nvSpPr>
        <p:spPr>
          <a:xfrm>
            <a:off x="2474752" y="4734478"/>
            <a:ext cx="72564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“and”</a:t>
            </a:r>
          </a:p>
        </p:txBody>
      </p:sp>
      <p:sp>
        <p:nvSpPr>
          <p:cNvPr id="17" name="TextBox 16"/>
          <p:cNvSpPr txBox="1"/>
          <p:nvPr>
            <p:custDataLst>
              <p:tags r:id="rId16"/>
            </p:custDataLst>
          </p:nvPr>
        </p:nvSpPr>
        <p:spPr>
          <a:xfrm>
            <a:off x="3202546" y="4736068"/>
            <a:ext cx="911724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“seven”</a:t>
            </a:r>
          </a:p>
        </p:txBody>
      </p:sp>
      <p:sp>
        <p:nvSpPr>
          <p:cNvPr id="18" name="TextBox 17"/>
          <p:cNvSpPr txBox="1"/>
          <p:nvPr>
            <p:custDataLst>
              <p:tags r:id="rId17"/>
            </p:custDataLst>
          </p:nvPr>
        </p:nvSpPr>
        <p:spPr>
          <a:xfrm>
            <a:off x="4114270" y="4734478"/>
            <a:ext cx="87036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“years”</a:t>
            </a:r>
          </a:p>
        </p:txBody>
      </p:sp>
      <p:cxnSp>
        <p:nvCxnSpPr>
          <p:cNvPr id="20" name="Straight Arrow Connector 19"/>
          <p:cNvCxnSpPr/>
          <p:nvPr>
            <p:custDataLst>
              <p:tags r:id="rId18"/>
            </p:custDataLst>
          </p:nvPr>
        </p:nvCxnSpPr>
        <p:spPr>
          <a:xfrm>
            <a:off x="1226575" y="4343400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>
            <p:custDataLst>
              <p:tags r:id="rId19"/>
            </p:custDataLst>
          </p:nvPr>
        </p:nvCxnSpPr>
        <p:spPr>
          <a:xfrm>
            <a:off x="2036992" y="4343400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>
            <p:custDataLst>
              <p:tags r:id="rId20"/>
            </p:custDataLst>
          </p:nvPr>
        </p:nvCxnSpPr>
        <p:spPr>
          <a:xfrm>
            <a:off x="2837576" y="4343400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>
            <p:custDataLst>
              <p:tags r:id="rId21"/>
            </p:custDataLst>
          </p:nvPr>
        </p:nvCxnSpPr>
        <p:spPr>
          <a:xfrm>
            <a:off x="3658407" y="4336897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>
            <p:custDataLst>
              <p:tags r:id="rId22"/>
            </p:custDataLst>
          </p:nvPr>
        </p:nvCxnSpPr>
        <p:spPr>
          <a:xfrm>
            <a:off x="4549453" y="4341810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18"/>
          <p:cNvSpPr>
            <a:spLocks noGrp="1"/>
          </p:cNvSpPr>
          <p:nvPr>
            <p:ph type="sldNum" sz="quarter" idx="12"/>
            <p:custDataLst>
              <p:tags r:id="rId2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6</a:t>
            </a:fld>
            <a:endParaRPr lang="en-US"/>
          </a:p>
        </p:txBody>
      </p:sp>
      <p:sp>
        <p:nvSpPr>
          <p:cNvPr id="25" name="TextBox 24"/>
          <p:cNvSpPr txBox="1"/>
          <p:nvPr>
            <p:custDataLst>
              <p:tags r:id="rId24"/>
            </p:custDataLst>
          </p:nvPr>
        </p:nvSpPr>
        <p:spPr>
          <a:xfrm>
            <a:off x="838200" y="2222956"/>
            <a:ext cx="3497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list</a:t>
            </a:r>
            <a:endParaRPr lang="en-US" sz="800" dirty="0"/>
          </a:p>
        </p:txBody>
      </p:sp>
      <p:sp>
        <p:nvSpPr>
          <p:cNvPr id="26" name="TextBox 25"/>
          <p:cNvSpPr txBox="1"/>
          <p:nvPr>
            <p:custDataLst>
              <p:tags r:id="rId25"/>
            </p:custDataLst>
          </p:nvPr>
        </p:nvSpPr>
        <p:spPr>
          <a:xfrm>
            <a:off x="827116" y="3909434"/>
            <a:ext cx="3497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list</a:t>
            </a:r>
          </a:p>
        </p:txBody>
      </p:sp>
    </p:spTree>
    <p:extLst>
      <p:ext uri="{BB962C8B-B14F-4D97-AF65-F5344CB8AC3E}">
        <p14:creationId xmlns:p14="http://schemas.microsoft.com/office/powerpoint/2010/main" val="1304237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Aside: Object identity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An object’s </a:t>
            </a:r>
            <a:r>
              <a:rPr lang="en-US" b="1" dirty="0"/>
              <a:t>identity</a:t>
            </a:r>
            <a:r>
              <a:rPr lang="en-US" dirty="0"/>
              <a:t> never changes</a:t>
            </a:r>
          </a:p>
          <a:p>
            <a:r>
              <a:rPr lang="en-US" dirty="0"/>
              <a:t>Can think of it as its </a:t>
            </a:r>
            <a:r>
              <a:rPr lang="en-US" b="1" dirty="0"/>
              <a:t>address in memory</a:t>
            </a:r>
          </a:p>
          <a:p>
            <a:r>
              <a:rPr lang="en-US" dirty="0"/>
              <a:t>Its value of the object (the thing it represents) may change</a:t>
            </a:r>
          </a:p>
          <a:p>
            <a:endParaRPr lang="en-US" sz="1100" dirty="0"/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[1, 2, 3]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otherlist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mylist.append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(4)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otherlist</a:t>
            </a:r>
            <a:r>
              <a:rPr lang="en-US" dirty="0"/>
              <a:t> 		⇒   True  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and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otherlist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refer to the </a:t>
            </a:r>
            <a:r>
              <a:rPr lang="en-US" i="1" u="sng" dirty="0"/>
              <a:t>exact same object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== [1, 2, 3, 4]	</a:t>
            </a:r>
            <a:r>
              <a:rPr lang="en-US" dirty="0"/>
              <a:t>⇒   True</a:t>
            </a:r>
          </a:p>
          <a:p>
            <a:pPr marL="0" indent="0">
              <a:buNone/>
            </a:pPr>
            <a:r>
              <a:rPr lang="en-US" dirty="0"/>
              <a:t>		The object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refers to is </a:t>
            </a:r>
            <a:r>
              <a:rPr lang="en-US" u="sng" dirty="0"/>
              <a:t>equal to </a:t>
            </a:r>
            <a:r>
              <a:rPr lang="en-US" dirty="0"/>
              <a:t>the object [1,2,3,4] </a:t>
            </a:r>
          </a:p>
          <a:p>
            <a:pPr marL="0" indent="0">
              <a:buNone/>
            </a:pPr>
            <a:r>
              <a:rPr lang="en-US" dirty="0"/>
              <a:t>		(but they are two different objects)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is [1, 2, 3, 4]	</a:t>
            </a:r>
            <a:r>
              <a:rPr lang="en-US" dirty="0"/>
              <a:t>⇒   False</a:t>
            </a:r>
          </a:p>
          <a:p>
            <a:pPr marL="0" indent="0">
              <a:buNone/>
            </a:pPr>
            <a:r>
              <a:rPr lang="en-US" dirty="0"/>
              <a:t>		The object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refers to is </a:t>
            </a:r>
            <a:r>
              <a:rPr lang="en-US" b="1" i="1" u="sng" dirty="0"/>
              <a:t>not</a:t>
            </a:r>
            <a:r>
              <a:rPr lang="en-US" i="1" u="sng" dirty="0"/>
              <a:t> the exact same object</a:t>
            </a:r>
          </a:p>
          <a:p>
            <a:pPr marL="0" indent="0">
              <a:buNone/>
            </a:pPr>
            <a:r>
              <a:rPr lang="en-US" i="1" dirty="0"/>
              <a:t>		</a:t>
            </a:r>
            <a:r>
              <a:rPr lang="en-US" dirty="0"/>
              <a:t>as the object [1,2,3,4]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8"/>
              </a:rPr>
              <a:t>See in python tutor</a:t>
            </a:r>
            <a:endParaRPr lang="en-US" dirty="0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1524000" y="5943600"/>
            <a:ext cx="5591852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Moral: Use == to check for equality, NOT is</a:t>
            </a:r>
          </a:p>
        </p:txBody>
      </p:sp>
    </p:spTree>
    <p:extLst>
      <p:ext uri="{BB962C8B-B14F-4D97-AF65-F5344CB8AC3E}">
        <p14:creationId xmlns:p14="http://schemas.microsoft.com/office/powerpoint/2010/main" val="1186867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Object type and variable type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An </a:t>
            </a:r>
            <a:r>
              <a:rPr lang="en-US" b="1" dirty="0"/>
              <a:t>object’s</a:t>
            </a:r>
            <a:r>
              <a:rPr lang="en-US" dirty="0"/>
              <a:t> </a:t>
            </a:r>
            <a:r>
              <a:rPr lang="en-US" u="sng" dirty="0"/>
              <a:t>type</a:t>
            </a:r>
            <a:r>
              <a:rPr lang="en-US" dirty="0"/>
              <a:t> never changes</a:t>
            </a:r>
          </a:p>
          <a:p>
            <a:r>
              <a:rPr lang="en-US" dirty="0"/>
              <a:t>A </a:t>
            </a:r>
            <a:r>
              <a:rPr lang="en-US" b="1" dirty="0"/>
              <a:t>variable</a:t>
            </a:r>
            <a:r>
              <a:rPr lang="en-US" dirty="0"/>
              <a:t> can get rebound to a value of a different type</a:t>
            </a:r>
          </a:p>
          <a:p>
            <a:endParaRPr lang="en-US" sz="1100" dirty="0"/>
          </a:p>
          <a:p>
            <a:pPr marL="0" lvl="2" indent="0">
              <a:buNone/>
            </a:pPr>
            <a:r>
              <a:rPr lang="en-US" sz="2000" dirty="0"/>
              <a:t>        Example:  The variable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a </a:t>
            </a:r>
            <a:r>
              <a:rPr lang="en-US" sz="2000" dirty="0"/>
              <a:t>can be bound to an </a:t>
            </a:r>
            <a:r>
              <a:rPr lang="en-US" sz="2000" dirty="0" err="1"/>
              <a:t>int</a:t>
            </a:r>
            <a:r>
              <a:rPr lang="en-US" sz="2000" dirty="0"/>
              <a:t> or a list</a:t>
            </a:r>
          </a:p>
          <a:p>
            <a:pPr marL="800100" lvl="2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a = 5			</a:t>
            </a:r>
            <a:r>
              <a:rPr lang="en-US" sz="2000" dirty="0"/>
              <a:t>5 is always an </a:t>
            </a:r>
            <a:r>
              <a:rPr lang="en-US" sz="2000" dirty="0" err="1"/>
              <a:t>int</a:t>
            </a:r>
            <a:endParaRPr lang="en-US" sz="2000" dirty="0"/>
          </a:p>
          <a:p>
            <a:pPr marL="800100" lvl="2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a = [1, 2, 3, 4]	[1, 2, 3, 4] </a:t>
            </a:r>
            <a:r>
              <a:rPr lang="en-US" sz="2000" dirty="0"/>
              <a:t>is always a list</a:t>
            </a:r>
          </a:p>
          <a:p>
            <a:pPr marL="800100" lvl="2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		</a:t>
            </a:r>
            <a:endParaRPr lang="en-US" sz="11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/>
              <a:t>A </a:t>
            </a:r>
            <a:r>
              <a:rPr lang="en-US" b="1" dirty="0"/>
              <a:t>type</a:t>
            </a:r>
            <a:r>
              <a:rPr lang="en-US" dirty="0"/>
              <a:t> indicates:</a:t>
            </a:r>
          </a:p>
          <a:p>
            <a:pPr lvl="1"/>
            <a:r>
              <a:rPr lang="en-US" dirty="0"/>
              <a:t>what operations are allowed</a:t>
            </a:r>
          </a:p>
          <a:p>
            <a:pPr lvl="1"/>
            <a:r>
              <a:rPr lang="en-US" dirty="0"/>
              <a:t>the set of representable values</a:t>
            </a:r>
          </a:p>
          <a:p>
            <a:pPr lvl="1"/>
            <a:r>
              <a:rPr lang="en-US" sz="2600" b="1" dirty="0">
                <a:latin typeface="Courier New" pitchFamily="49" charset="0"/>
                <a:cs typeface="Courier New" pitchFamily="49" charset="0"/>
              </a:rPr>
              <a:t>type(object) </a:t>
            </a:r>
            <a:r>
              <a:rPr lang="en-US" dirty="0"/>
              <a:t>returns the type of an object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845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New </a:t>
            </a:r>
            <a:r>
              <a:rPr lang="en-US" dirty="0" err="1"/>
              <a:t>datatype</a:t>
            </a:r>
            <a:r>
              <a:rPr lang="en-US" dirty="0"/>
              <a:t>:  tuple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tuple represents an ordered sequence of values</a:t>
            </a:r>
          </a:p>
          <a:p>
            <a:pPr marL="0" indent="0">
              <a:buNone/>
            </a:pPr>
            <a:r>
              <a:rPr lang="en-US" dirty="0"/>
              <a:t>Example:</a:t>
            </a:r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823449" y="3058078"/>
            <a:ext cx="77675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“four”</a:t>
            </a:r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1600200" y="3058078"/>
            <a:ext cx="87171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“score”</a:t>
            </a:r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2474752" y="3058078"/>
            <a:ext cx="72564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“and”</a:t>
            </a:r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3202546" y="3059668"/>
            <a:ext cx="9117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“seven”</a:t>
            </a:r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4114270" y="3058078"/>
            <a:ext cx="87036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“years”</a:t>
            </a:r>
          </a:p>
        </p:txBody>
      </p:sp>
      <p:sp>
        <p:nvSpPr>
          <p:cNvPr id="9" name="TextBox 8"/>
          <p:cNvSpPr txBox="1"/>
          <p:nvPr>
            <p:custDataLst>
              <p:tags r:id="rId8"/>
            </p:custDataLst>
          </p:nvPr>
        </p:nvSpPr>
        <p:spPr>
          <a:xfrm>
            <a:off x="838200" y="2852670"/>
            <a:ext cx="4812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tuple</a:t>
            </a:r>
          </a:p>
        </p:txBody>
      </p:sp>
      <p:sp>
        <p:nvSpPr>
          <p:cNvPr id="10" name="TextBox 9"/>
          <p:cNvSpPr txBox="1"/>
          <p:nvPr>
            <p:custDataLst>
              <p:tags r:id="rId9"/>
            </p:custDataLst>
          </p:nvPr>
        </p:nvSpPr>
        <p:spPr>
          <a:xfrm>
            <a:off x="823449" y="4124878"/>
            <a:ext cx="77675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“four”</a:t>
            </a:r>
          </a:p>
        </p:txBody>
      </p:sp>
      <p:sp>
        <p:nvSpPr>
          <p:cNvPr id="11" name="TextBox 10"/>
          <p:cNvSpPr txBox="1"/>
          <p:nvPr>
            <p:custDataLst>
              <p:tags r:id="rId10"/>
            </p:custDataLst>
          </p:nvPr>
        </p:nvSpPr>
        <p:spPr>
          <a:xfrm>
            <a:off x="1600200" y="4124878"/>
            <a:ext cx="87171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“score”</a:t>
            </a:r>
          </a:p>
        </p:txBody>
      </p:sp>
      <p:sp>
        <p:nvSpPr>
          <p:cNvPr id="12" name="TextBox 11"/>
          <p:cNvSpPr txBox="1"/>
          <p:nvPr>
            <p:custDataLst>
              <p:tags r:id="rId11"/>
            </p:custDataLst>
          </p:nvPr>
        </p:nvSpPr>
        <p:spPr>
          <a:xfrm>
            <a:off x="2474752" y="4124878"/>
            <a:ext cx="72564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“and”</a:t>
            </a:r>
          </a:p>
        </p:txBody>
      </p:sp>
      <p:sp>
        <p:nvSpPr>
          <p:cNvPr id="13" name="TextBox 12"/>
          <p:cNvSpPr txBox="1"/>
          <p:nvPr>
            <p:custDataLst>
              <p:tags r:id="rId12"/>
            </p:custDataLst>
          </p:nvPr>
        </p:nvSpPr>
        <p:spPr>
          <a:xfrm>
            <a:off x="3202546" y="4126468"/>
            <a:ext cx="9117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“seven”</a:t>
            </a:r>
          </a:p>
        </p:txBody>
      </p:sp>
      <p:sp>
        <p:nvSpPr>
          <p:cNvPr id="14" name="TextBox 13"/>
          <p:cNvSpPr txBox="1"/>
          <p:nvPr>
            <p:custDataLst>
              <p:tags r:id="rId13"/>
            </p:custDataLst>
          </p:nvPr>
        </p:nvSpPr>
        <p:spPr>
          <a:xfrm>
            <a:off x="4114270" y="4124878"/>
            <a:ext cx="87036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“years”</a:t>
            </a:r>
          </a:p>
        </p:txBody>
      </p:sp>
      <p:sp>
        <p:nvSpPr>
          <p:cNvPr id="15" name="TextBox 14"/>
          <p:cNvSpPr txBox="1"/>
          <p:nvPr>
            <p:custDataLst>
              <p:tags r:id="rId14"/>
            </p:custDataLst>
          </p:nvPr>
        </p:nvSpPr>
        <p:spPr>
          <a:xfrm>
            <a:off x="838200" y="4734478"/>
            <a:ext cx="77675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“four”</a:t>
            </a:r>
          </a:p>
        </p:txBody>
      </p:sp>
      <p:sp>
        <p:nvSpPr>
          <p:cNvPr id="16" name="TextBox 15"/>
          <p:cNvSpPr txBox="1"/>
          <p:nvPr>
            <p:custDataLst>
              <p:tags r:id="rId15"/>
            </p:custDataLst>
          </p:nvPr>
        </p:nvSpPr>
        <p:spPr>
          <a:xfrm>
            <a:off x="1600200" y="4734478"/>
            <a:ext cx="871713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“score”</a:t>
            </a:r>
          </a:p>
        </p:txBody>
      </p:sp>
      <p:sp>
        <p:nvSpPr>
          <p:cNvPr id="17" name="TextBox 16"/>
          <p:cNvSpPr txBox="1"/>
          <p:nvPr>
            <p:custDataLst>
              <p:tags r:id="rId16"/>
            </p:custDataLst>
          </p:nvPr>
        </p:nvSpPr>
        <p:spPr>
          <a:xfrm>
            <a:off x="2474752" y="4734478"/>
            <a:ext cx="72564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“and”</a:t>
            </a:r>
          </a:p>
        </p:txBody>
      </p:sp>
      <p:sp>
        <p:nvSpPr>
          <p:cNvPr id="18" name="TextBox 17"/>
          <p:cNvSpPr txBox="1"/>
          <p:nvPr>
            <p:custDataLst>
              <p:tags r:id="rId17"/>
            </p:custDataLst>
          </p:nvPr>
        </p:nvSpPr>
        <p:spPr>
          <a:xfrm>
            <a:off x="3202546" y="4736068"/>
            <a:ext cx="911724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“seven”</a:t>
            </a:r>
          </a:p>
        </p:txBody>
      </p:sp>
      <p:sp>
        <p:nvSpPr>
          <p:cNvPr id="19" name="TextBox 18"/>
          <p:cNvSpPr txBox="1"/>
          <p:nvPr>
            <p:custDataLst>
              <p:tags r:id="rId18"/>
            </p:custDataLst>
          </p:nvPr>
        </p:nvSpPr>
        <p:spPr>
          <a:xfrm>
            <a:off x="4114270" y="4734478"/>
            <a:ext cx="87036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“years”</a:t>
            </a:r>
          </a:p>
        </p:txBody>
      </p:sp>
      <p:cxnSp>
        <p:nvCxnSpPr>
          <p:cNvPr id="20" name="Straight Arrow Connector 19"/>
          <p:cNvCxnSpPr/>
          <p:nvPr>
            <p:custDataLst>
              <p:tags r:id="rId19"/>
            </p:custDataLst>
          </p:nvPr>
        </p:nvCxnSpPr>
        <p:spPr>
          <a:xfrm>
            <a:off x="1226575" y="4343400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>
            <p:custDataLst>
              <p:tags r:id="rId20"/>
            </p:custDataLst>
          </p:nvPr>
        </p:nvCxnSpPr>
        <p:spPr>
          <a:xfrm>
            <a:off x="2036992" y="4343400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>
            <p:custDataLst>
              <p:tags r:id="rId21"/>
            </p:custDataLst>
          </p:nvPr>
        </p:nvCxnSpPr>
        <p:spPr>
          <a:xfrm>
            <a:off x="2837576" y="4343400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>
            <p:custDataLst>
              <p:tags r:id="rId22"/>
            </p:custDataLst>
          </p:nvPr>
        </p:nvCxnSpPr>
        <p:spPr>
          <a:xfrm>
            <a:off x="3658407" y="4336897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>
            <p:custDataLst>
              <p:tags r:id="rId23"/>
            </p:custDataLst>
          </p:nvPr>
        </p:nvCxnSpPr>
        <p:spPr>
          <a:xfrm>
            <a:off x="4549453" y="4341810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>
            <p:custDataLst>
              <p:tags r:id="rId24"/>
            </p:custDataLst>
          </p:nvPr>
        </p:nvSpPr>
        <p:spPr>
          <a:xfrm>
            <a:off x="838200" y="3896044"/>
            <a:ext cx="4812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tuple</a:t>
            </a: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  <p:custDataLst>
              <p:tags r:id="rId2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31899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9775</TotalTime>
  <Words>1961</Words>
  <Application>Microsoft Office PowerPoint</Application>
  <PresentationFormat>On-screen Show (4:3)</PresentationFormat>
  <Paragraphs>321</Paragraphs>
  <Slides>18</Slides>
  <Notes>9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Courier New</vt:lpstr>
      <vt:lpstr>Office Theme</vt:lpstr>
      <vt:lpstr>Sharing, mutability, and immutability</vt:lpstr>
      <vt:lpstr>Copying and mutation</vt:lpstr>
      <vt:lpstr>Variable reassignment vs. Object mutation</vt:lpstr>
      <vt:lpstr>Example: Variable reassignment  or Object mutation?</vt:lpstr>
      <vt:lpstr>New and old values</vt:lpstr>
      <vt:lpstr>An aside:  List notation</vt:lpstr>
      <vt:lpstr>Aside: Object identity</vt:lpstr>
      <vt:lpstr>Object type and variable type</vt:lpstr>
      <vt:lpstr>New datatype:  tuple</vt:lpstr>
      <vt:lpstr>Tuple operations</vt:lpstr>
      <vt:lpstr>Immutable datatype</vt:lpstr>
      <vt:lpstr>Tuples are immutable Lists are mutable</vt:lpstr>
      <vt:lpstr>Increment Example</vt:lpstr>
      <vt:lpstr>Increment Example (cont.)</vt:lpstr>
      <vt:lpstr>Python’s Data Model</vt:lpstr>
      <vt:lpstr>Remember:  Not every value may be placed in a set</vt:lpstr>
      <vt:lpstr>Remember: Not every value is allowed to be a key in a dictionary</vt:lpstr>
      <vt:lpstr>Mutable and Immutable Types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D Ernst</dc:creator>
  <cp:lastModifiedBy>Rob No</cp:lastModifiedBy>
  <cp:revision>519</cp:revision>
  <cp:lastPrinted>2020-02-14T21:55:21Z</cp:lastPrinted>
  <dcterms:created xsi:type="dcterms:W3CDTF">2012-06-20T04:14:54Z</dcterms:created>
  <dcterms:modified xsi:type="dcterms:W3CDTF">2021-02-12T22:55:52Z</dcterms:modified>
</cp:coreProperties>
</file>