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5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9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0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85" r:id="rId6"/>
    <p:sldId id="268" r:id="rId7"/>
    <p:sldId id="286" r:id="rId8"/>
    <p:sldId id="267" r:id="rId9"/>
    <p:sldId id="276" r:id="rId10"/>
    <p:sldId id="284" r:id="rId11"/>
    <p:sldId id="274" r:id="rId12"/>
    <p:sldId id="270" r:id="rId13"/>
    <p:sldId id="269" r:id="rId14"/>
    <p:sldId id="273" r:id="rId15"/>
    <p:sldId id="271" r:id="rId16"/>
    <p:sldId id="277" r:id="rId17"/>
    <p:sldId id="272" r:id="rId18"/>
    <p:sldId id="278" r:id="rId19"/>
    <p:sldId id="264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9" autoAdjust="0"/>
    <p:restoredTop sz="79781" autoAdjust="0"/>
  </p:normalViewPr>
  <p:slideViewPr>
    <p:cSldViewPr>
      <p:cViewPr varScale="1">
        <p:scale>
          <a:sx n="113" d="100"/>
          <a:sy n="113" d="100"/>
        </p:scale>
        <p:origin x="24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SORTED</a:t>
            </a:r>
            <a:r>
              <a:rPr lang="en-US" baseline="0" dirty="0"/>
              <a:t> --&gt; returns new list</a:t>
            </a:r>
          </a:p>
          <a:p>
            <a:r>
              <a:rPr lang="en-US" baseline="0" dirty="0"/>
              <a:t>SORT --&gt; sorts list in place, returns NONE</a:t>
            </a:r>
          </a:p>
          <a:p>
            <a:r>
              <a:rPr lang="en-US" baseline="0" dirty="0"/>
              <a:t>3 yellow box animations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of these lists is in lexicographic order</a:t>
            </a:r>
          </a:p>
          <a:p>
            <a:r>
              <a:rPr lang="en-US" dirty="0"/>
              <a:t>SIX lists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 ON NEXT 3</a:t>
            </a:r>
            <a:r>
              <a:rPr lang="en-US" baseline="0" dirty="0">
                <a:latin typeface="Courier New" pitchFamily="49" charset="0"/>
                <a:cs typeface="Courier New" pitchFamily="49" charset="0"/>
              </a:rPr>
              <a:t> SLIDES: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/>
              <a:t>&gt;&gt;&gt; al = [ [ 1, 17, 32 ], [ 1, 17, 8 ], [ 1, 12, 103] ]</a:t>
            </a:r>
          </a:p>
          <a:p>
            <a:r>
              <a:rPr lang="it-IT" b="0" dirty="0"/>
              <a:t>&gt;&gt;&gt; sorted(al)</a:t>
            </a:r>
          </a:p>
          <a:p>
            <a:r>
              <a:rPr lang="it-IT" b="0" dirty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Print all of these:</a:t>
            </a:r>
          </a:p>
          <a:p>
            <a:r>
              <a:rPr lang="en-US" dirty="0"/>
              <a:t>&lt;</a:t>
            </a:r>
            <a:r>
              <a:rPr lang="en-US" dirty="0" err="1"/>
              <a:t>operator.itemgetter</a:t>
            </a:r>
            <a:r>
              <a:rPr lang="en-US" dirty="0"/>
              <a:t> object at 0x7f5f390a0910&gt;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  <a:p>
            <a:r>
              <a:rPr lang="en-US" dirty="0"/>
              <a:t>('m', '</a:t>
            </a:r>
            <a:r>
              <a:rPr lang="en-US" dirty="0" err="1"/>
              <a:t>i</a:t>
            </a:r>
            <a:r>
              <a:rPr lang="en-US" dirty="0"/>
              <a:t>', 'k', 'e')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SORTS</a:t>
            </a:r>
            <a:r>
              <a:rPr lang="en-US" baseline="0" dirty="0">
                <a:hlinkClick r:id="rId3"/>
              </a:rPr>
              <a:t> NAMES BY FIRST NAME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r>
              <a:rPr lang="en-US" dirty="0"/>
              <a:t>sorted(names, key = </a:t>
            </a:r>
            <a:r>
              <a:rPr lang="en-US" dirty="0" err="1"/>
              <a:t>last_name</a:t>
            </a:r>
            <a:r>
              <a:rPr lang="en-US" dirty="0"/>
              <a:t>):</a:t>
            </a:r>
          </a:p>
          <a:p>
            <a:r>
              <a:rPr lang="en-US" dirty="0"/>
              <a:t>['</a:t>
            </a:r>
            <a:r>
              <a:rPr lang="en-US" dirty="0" err="1"/>
              <a:t>Niels</a:t>
            </a:r>
            <a:r>
              <a:rPr lang="en-US" dirty="0"/>
              <a:t> Bohr', 'Isaac Newton', 'Fred Newton']</a:t>
            </a:r>
          </a:p>
          <a:p>
            <a:r>
              <a:rPr lang="en-US" dirty="0"/>
              <a:t>sorted(names, key = </a:t>
            </a:r>
            <a:r>
              <a:rPr lang="en-US" dirty="0" err="1"/>
              <a:t>last_name</a:t>
            </a:r>
            <a:r>
              <a:rPr lang="en-US" dirty="0"/>
              <a:t>, reverse = True):</a:t>
            </a:r>
          </a:p>
          <a:p>
            <a:r>
              <a:rPr lang="en-US" dirty="0"/>
              <a:t>['Isaac Newton', 'Fred Newton', '</a:t>
            </a:r>
            <a:r>
              <a:rPr lang="en-US" dirty="0" err="1"/>
              <a:t>Niels</a:t>
            </a:r>
            <a:r>
              <a:rPr lang="en-US" dirty="0"/>
              <a:t> Bohr']</a:t>
            </a:r>
          </a:p>
          <a:p>
            <a:r>
              <a:rPr lang="en-US" dirty="0"/>
              <a:t>['</a:t>
            </a:r>
            <a:r>
              <a:rPr lang="en-US" dirty="0" err="1"/>
              <a:t>Niels</a:t>
            </a:r>
            <a:r>
              <a:rPr lang="en-US" dirty="0"/>
              <a:t> Bohr', 'Fred Newton', 'Isaac Newton']</a:t>
            </a:r>
          </a:p>
          <a:p>
            <a:r>
              <a:rPr lang="en-US" dirty="0"/>
              <a:t>['</a:t>
            </a:r>
            <a:r>
              <a:rPr lang="en-US" dirty="0" err="1"/>
              <a:t>Niels</a:t>
            </a:r>
            <a:r>
              <a:rPr lang="en-US" dirty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yellow boxes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yellow</a:t>
            </a:r>
            <a:r>
              <a:rPr lang="en-US" baseline="0" dirty="0"/>
              <a:t>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YELLOW BOXES</a:t>
            </a:r>
          </a:p>
          <a:p>
            <a:r>
              <a:rPr lang="en-US" dirty="0"/>
              <a:t>- note, with APPROACH</a:t>
            </a:r>
            <a:r>
              <a:rPr lang="en-US" baseline="0" dirty="0"/>
              <a:t> 2, you are taking the result from the FIRST sort to use with the SECOND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animations -- more lines on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animation</a:t>
            </a:r>
          </a:p>
          <a:p>
            <a:r>
              <a:rPr lang="en-US" dirty="0"/>
              <a:t>NEXT SLIDE SHOWS</a:t>
            </a:r>
            <a:r>
              <a:rPr lang="en-US" baseline="0" dirty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3md8oqo" TargetMode="External"/><Relationship Id="rId3" Type="http://schemas.openxmlformats.org/officeDocument/2006/relationships/tags" Target="../tags/tag46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34cle6s" TargetMode="External"/><Relationship Id="rId3" Type="http://schemas.openxmlformats.org/officeDocument/2006/relationships/tags" Target="../tags/tag5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hyperlink" Target="https://tinyurl.com/y65gs8m3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66.xml"/><Relationship Id="rId9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hyperlink" Target="https://tinyurl.com/y2yq7h7s" TargetMode="External"/><Relationship Id="rId5" Type="http://schemas.openxmlformats.org/officeDocument/2006/relationships/tags" Target="../tags/tag78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77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hyperlink" Target="https://tinyurl.com/yyrhk7rl" TargetMode="External"/><Relationship Id="rId5" Type="http://schemas.openxmlformats.org/officeDocument/2006/relationships/tags" Target="../tags/tag86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hyperlink" Target="http://www.pythontutor.com/visualize.html#code=hamlet%20%3D%20%22to%20be%20or%20not%20to%20be%20that%20is%20the%20question%20whether%20tis%20nobler%20in%20the%20mind%20to%20suffer%22.split%28%29%0A%0Aprint%28%22hamlet%3A%22,%20hamlet%29%0A%0Aprint%28%22sorted%28hamlet%29%3A%22,%20sorted%28hamlet%29%29%0Aprint%28%22hamlet%3A%22,%20hamlet%29%0A%0Aprint%28%22hamlet.sort%28%29%3A%22,%20hamlet.sort%28%29%29%0Aprint%28%22hamlet%3A%22,%20hamlet%29&amp;cumulative=false&amp;curInstr=0&amp;heapPrimitives=false&amp;mode=display&amp;origin=opt-frontend.js&amp;py=3&amp;rawInputLstJSON=%5B%5D&amp;textReferences=fal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://www.pythontutor.com/visualize.html#code=names%20%3D%20%5B%22Isaac%20Newton%22,%20%22Albert%20Einstein%22,%20%22Niels%20Bohr%22,%20%22Marie%20Curie%22,%20%22Charles%20Darwin%22,%20%22Louis%20Pasteur%22,%20%22Galileo%20Galilei%22,%20%22Margaret%20Mead%22%5D%0A%0Aprint%28%22names%3A%22,%20names%29%0Aprint%28%22sorted%28names%29%3A%22,%20sorted%28names%29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tutor.com/visualize.html#code=def%20mystery%28str%29%3A%0A%20%20%20%20return%20str.split%28%22%20%22%29%5B1%5D%0A%0Ax%20%3D%20mystery%28%22happy%20birthday%22%29%0Aprint%28x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://www.pythontutor.com/visualize.html#code=fruits%20%3D%20%5B%22watermelon%22,%20%22fig%22,%20%22apple%22%5D%0Aprint%28sorted%28fruits%29%29%0Aprint%28sorted%28fruits,%20key%3Dlen%29%29%0A%0A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hyperlink" Target="https://goo.gl/KWzss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hyperlink" Target="https://tinyurl.com/y6htf7ew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xemz2vy" TargetMode="Externa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Immutable </a:t>
            </a:r>
          </a:p>
          <a:p>
            <a:pPr lvl="1"/>
            <a:r>
              <a:rPr lang="en-US" dirty="0"/>
              <a:t>cannot change elements</a:t>
            </a:r>
          </a:p>
          <a:p>
            <a:r>
              <a:rPr lang="en-US" dirty="0"/>
              <a:t>Create using ()</a:t>
            </a:r>
          </a:p>
          <a:p>
            <a:r>
              <a:rPr lang="en-US" dirty="0"/>
              <a:t>Use square brackets</a:t>
            </a:r>
          </a:p>
          <a:p>
            <a:pPr lvl="1"/>
            <a:r>
              <a:rPr lang="en-US" dirty="0"/>
              <a:t> to query and slice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ways to Import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u="sng" dirty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itemgetter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[('Robert', 8), ('Alice', 9), ('Tina', 7)]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name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Sorting 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/>
              <a:t>Two approaches:</a:t>
            </a:r>
          </a:p>
          <a:p>
            <a:pPr marL="400050" lvl="1" indent="0">
              <a:buNone/>
            </a:pPr>
            <a:r>
              <a:rPr lang="en-US" dirty="0"/>
              <a:t>Approach #1: Use an </a:t>
            </a:r>
            <a:r>
              <a:rPr lang="en-US" dirty="0" err="1"/>
              <a:t>itemgetter</a:t>
            </a:r>
            <a:r>
              <a:rPr lang="en-US" dirty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#2: Sort twice (most important sort </a:t>
            </a:r>
            <a:r>
              <a:rPr lang="en-US" b="1" i="1" u="sng" dirty="0"/>
              <a:t>last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tr-TR" sz="2000" b="1" dirty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#1: 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Approach #2: 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Sort on most important criteria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10)]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More sorting 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If you want to sort different criteria </a:t>
            </a:r>
            <a:r>
              <a:rPr lang="en-US" sz="2800" dirty="0">
                <a:solidFill>
                  <a:srgbClr val="FF0000"/>
                </a:solidFill>
              </a:rPr>
              <a:t>in different directions</a:t>
            </a:r>
            <a:r>
              <a:rPr lang="en-US" sz="2800" dirty="0"/>
              <a:t>, you must use multiple calls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/>
              <a:t>   </a:t>
            </a:r>
            <a:r>
              <a:rPr lang="en-US" sz="2800" dirty="0"/>
              <a:t>or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	 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score from </a:t>
            </a:r>
            <a:r>
              <a:rPr lang="en-US" sz="2600" dirty="0">
                <a:solidFill>
                  <a:srgbClr val="FF0000"/>
                </a:solidFill>
              </a:rPr>
              <a:t>highest to lowest</a:t>
            </a:r>
            <a:r>
              <a:rPr lang="en-US" sz="2600" dirty="0"/>
              <a:t>; if there is a tie within score, sort by name alphabetically (= </a:t>
            </a:r>
            <a:r>
              <a:rPr lang="en-US" sz="2600" dirty="0">
                <a:solidFill>
                  <a:srgbClr val="FF0000"/>
                </a:solidFill>
              </a:rPr>
              <a:t>lowest to highest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(0))</a:t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							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Remember: Sort 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'Angie'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'with'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'withhold'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'withholding'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[1, 1]</a:t>
            </a:r>
          </a:p>
          <a:p>
            <a:r>
              <a:rPr lang="en-US" sz="2800" dirty="0"/>
              <a:t>[1, 1, 1]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'Able'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'Charlie'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'baker'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'delta'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[1, 1]</a:t>
            </a:r>
          </a:p>
          <a:p>
            <a:r>
              <a:rPr lang="en-US" sz="2800" dirty="0"/>
              <a:t>[1, 1, 2]</a:t>
            </a:r>
          </a:p>
          <a:p>
            <a:r>
              <a:rPr lang="en-US" sz="2800" dirty="0"/>
              <a:t>[1, 2]</a:t>
            </a:r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Sorting:  strings vs.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sorted([125, 5, 3125, 625, 25])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'625']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Aside: Use a sort key to create a new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Create a </a:t>
            </a:r>
            <a:r>
              <a:rPr lang="en-US" sz="1800" dirty="0">
                <a:solidFill>
                  <a:srgbClr val="FF0000"/>
                </a:solidFill>
              </a:rPr>
              <a:t>different list </a:t>
            </a:r>
            <a:r>
              <a:rPr lang="en-US" sz="1800" dirty="0"/>
              <a:t>that contains the value returned by the sort key, sort it, </a:t>
            </a:r>
            <a:br>
              <a:rPr lang="en-US" sz="1800" dirty="0"/>
            </a:br>
            <a:r>
              <a:rPr lang="en-US" sz="1800" dirty="0"/>
              <a:t>then extract the relevant part:</a:t>
            </a:r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lists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sort by next item in list: </a:t>
            </a:r>
            <a:r>
              <a:rPr lang="en-US" sz="1600" dirty="0" err="1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Itemgetter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# Could even return elements in a different order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Call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r>
              <a:rPr lang="en-US" sz="1600" dirty="0">
                <a:solidFill>
                  <a:schemeClr val="tx1"/>
                </a:solidFill>
              </a:rPr>
              <a:t> passing in this </a:t>
            </a:r>
            <a:r>
              <a:rPr lang="en-US" sz="1600" b="1" dirty="0">
                <a:solidFill>
                  <a:schemeClr val="tx1"/>
                </a:solidFill>
              </a:rPr>
              <a:t>string</a:t>
            </a:r>
            <a:r>
              <a:rPr lang="en-US" sz="1600" dirty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vs.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- </a:t>
            </a:r>
            <a:r>
              <a:rPr lang="en-US" sz="2400" dirty="0"/>
              <a:t>is a 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(e.g. sequence types: list, string, tuple) and </a:t>
            </a:r>
            <a:r>
              <a:rPr lang="en-US" sz="2400" b="1" u="sng" dirty="0"/>
              <a:t>returns</a:t>
            </a:r>
            <a:r>
              <a:rPr lang="en-US" sz="2400" dirty="0"/>
              <a:t> a sorted version of that parameter</a:t>
            </a:r>
          </a:p>
          <a:p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  <a:r>
              <a:rPr lang="en-US" sz="2400" dirty="0">
                <a:sym typeface="Wingdings" panose="05000000000000000000" pitchFamily="2" charset="2"/>
              </a:rPr>
              <a:t> - </a:t>
            </a:r>
            <a:r>
              <a:rPr lang="en-US" sz="2400" dirty="0"/>
              <a:t> is a method that sorts the </a:t>
            </a:r>
            <a:r>
              <a:rPr lang="en-US" sz="2400" b="1" u="sng" dirty="0"/>
              <a:t>list</a:t>
            </a:r>
            <a:r>
              <a:rPr lang="en-US" sz="2400" dirty="0"/>
              <a:t> that it is called on </a:t>
            </a:r>
            <a:r>
              <a:rPr lang="en-US" sz="2400" b="1" u="sng" dirty="0"/>
              <a:t>in-place</a:t>
            </a:r>
            <a:r>
              <a:rPr lang="en-US" sz="2400" dirty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/>
              <a:t>).  .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sort()</a:t>
            </a:r>
            <a:r>
              <a:rPr lang="en-US" sz="2400" dirty="0"/>
              <a:t> can only be called on lists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>
                <a:solidFill>
                  <a:schemeClr val="tx1"/>
                </a:solidFill>
              </a:rPr>
              <a:t>Returns</a:t>
            </a:r>
            <a:r>
              <a:rPr lang="en-US" sz="1400" dirty="0">
                <a:solidFill>
                  <a:schemeClr val="tx1"/>
                </a:solidFill>
              </a:rPr>
              <a:t> a new sorted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Does </a:t>
            </a:r>
            <a:r>
              <a:rPr lang="en-US" sz="1400" b="1" u="sng" dirty="0">
                <a:solidFill>
                  <a:schemeClr val="tx1"/>
                </a:solidFill>
              </a:rPr>
              <a:t>not</a:t>
            </a:r>
            <a:r>
              <a:rPr lang="en-US" sz="1400" dirty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Modifies the list </a:t>
            </a:r>
            <a:r>
              <a:rPr lang="en-US" sz="1400" b="1" dirty="0">
                <a:solidFill>
                  <a:schemeClr val="tx1"/>
                </a:solidFill>
              </a:rPr>
              <a:t>in place</a:t>
            </a:r>
            <a:r>
              <a:rPr lang="en-US" sz="1400" dirty="0">
                <a:solidFill>
                  <a:schemeClr val="tx1"/>
                </a:solidFill>
              </a:rPr>
              <a:t>, returns 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sorted vs. sort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"to be or not to be that is the question whether tis nobler in the mind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suffer".split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print("hamlet:", hamlet)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print("sorted(hamlet):", sorted(hamlet))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print("hamlet:", hamlet)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print("hamlet:", hamlet)</a:t>
            </a:r>
          </a:p>
          <a:p>
            <a:endParaRPr lang="en-US" dirty="0"/>
          </a:p>
          <a:p>
            <a:r>
              <a:rPr lang="en-US" dirty="0"/>
              <a:t>Lists are </a:t>
            </a:r>
            <a:r>
              <a:rPr lang="en-US" dirty="0">
                <a:solidFill>
                  <a:srgbClr val="FF0000"/>
                </a:solidFill>
              </a:rPr>
              <a:t>mutable</a:t>
            </a:r>
            <a:r>
              <a:rPr lang="en-US" dirty="0"/>
              <a:t> – they can be changed</a:t>
            </a:r>
          </a:p>
          <a:p>
            <a:pPr lvl="1"/>
            <a:r>
              <a:rPr lang="en-US" dirty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Customizing the sort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a list 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names = ["Isaac Newton", "Albert Einstein", 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Bohr", "Marie Curie", "Charles Darwin", "Louis Pasteur", "Galileo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"Margaret Mead"]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print("names:", 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/>
              <a:t>This does not work: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print("sorted(names):", sorted(names))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/>
              <a:t>When sorting, how should we compare these names?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Bohr"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"Charles Darwin"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What does this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mystery(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mystery("happy birthday")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/>
              <a:t>function</a:t>
            </a:r>
            <a:r>
              <a:rPr lang="en-US" sz="3600" dirty="0"/>
              <a:t> that can be called on each list element to extract/create a value that will be used to make comparisons.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fruits = ["watermelon", "fig", "apple"]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print(sorted(fruits))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print(sorted(fruits,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4400" dirty="0"/>
          </a:p>
          <a:p>
            <a:endParaRPr lang="en-US" sz="3600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Sort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/>
              <a:t>function</a:t>
            </a:r>
            <a:r>
              <a:rPr lang="en-US" sz="3600" dirty="0"/>
              <a:t> that can be called on each list element to extract/create a value that will be used to make comparisons. </a:t>
            </a:r>
          </a:p>
          <a:p>
            <a:endParaRPr lang="en-US" sz="3600" dirty="0"/>
          </a:p>
          <a:p>
            <a:r>
              <a:rPr lang="en-US" sz="3600" dirty="0"/>
              <a:t>We can use this to sort on a value (e.g. “</a:t>
            </a:r>
            <a:r>
              <a:rPr lang="en-US" sz="3600" dirty="0" err="1"/>
              <a:t>last_name</a:t>
            </a:r>
            <a:r>
              <a:rPr lang="en-US" sz="3600" dirty="0"/>
              <a:t>”) other than the actual list element (e.g. “</a:t>
            </a:r>
            <a:r>
              <a:rPr lang="en-US" sz="3600" dirty="0" err="1"/>
              <a:t>first_name</a:t>
            </a:r>
            <a:r>
              <a:rPr lang="en-US" sz="3600" dirty="0"/>
              <a:t> </a:t>
            </a:r>
            <a:r>
              <a:rPr lang="en-US" sz="3600" dirty="0" err="1"/>
              <a:t>last_name</a:t>
            </a:r>
            <a:r>
              <a:rPr lang="en-US" sz="3600" dirty="0"/>
              <a:t>”).</a:t>
            </a:r>
          </a:p>
          <a:p>
            <a:r>
              <a:rPr lang="en-US" sz="3600" dirty="0"/>
              <a:t>We could use the following function as a sort key to help us sort by last names: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Newton"))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9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a sort key as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/>
              <a:t>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Supply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"Ada Lovelace", "Fig Newton", "Grace Hopper"]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3533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Useful for creating a function that will return particular elements from a sequence (e.g. list, string, tuple):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(0)(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(0, 1)(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(3)(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>
                <a:latin typeface="Courier New"/>
              </a:rPr>
              <a:t>) 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		 </a:t>
            </a:r>
            <a:r>
              <a:rPr lang="en-US" sz="2000" dirty="0" err="1">
                <a:solidFill>
                  <a:srgbClr val="FF0000"/>
                </a:solidFill>
              </a:rPr>
              <a:t>IndexError</a:t>
            </a:r>
            <a:r>
              <a:rPr lang="en-US" sz="2000" dirty="0">
                <a:solidFill>
                  <a:srgbClr val="FF0000"/>
                </a:solidFill>
              </a:rPr>
              <a:t>: list index out of range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Call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r>
              <a:rPr lang="en-US" sz="1600" dirty="0">
                <a:solidFill>
                  <a:schemeClr val="tx1"/>
                </a:solidFill>
              </a:rPr>
              <a:t> passing in this </a:t>
            </a:r>
            <a:r>
              <a:rPr lang="en-US" sz="1600" b="1" dirty="0">
                <a:solidFill>
                  <a:schemeClr val="tx1"/>
                </a:solidFill>
              </a:rPr>
              <a:t>list</a:t>
            </a:r>
            <a:r>
              <a:rPr lang="en-US" sz="1600" dirty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u="sng" dirty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6093452"/>
            <a:ext cx="548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Read the Documentation: </a:t>
            </a:r>
            <a:r>
              <a:rPr lang="en-US" sz="2000" b="1" dirty="0">
                <a:solidFill>
                  <a:srgbClr val="C00000"/>
                </a:solidFill>
              </a:rPr>
              <a:t>https://</a:t>
            </a:r>
            <a:r>
              <a:rPr lang="en-US" sz="2000" b="1" dirty="0" err="1">
                <a:solidFill>
                  <a:srgbClr val="C00000"/>
                </a:solidFill>
              </a:rPr>
              <a:t>docs.python.org</a:t>
            </a:r>
            <a:r>
              <a:rPr lang="en-US" sz="2000" b="1" dirty="0">
                <a:solidFill>
                  <a:srgbClr val="C00000"/>
                </a:solidFill>
              </a:rPr>
              <a:t>/3/library/</a:t>
            </a:r>
            <a:r>
              <a:rPr lang="en-US" sz="2000" b="1" dirty="0" err="1">
                <a:solidFill>
                  <a:srgbClr val="C00000"/>
                </a:solidFill>
              </a:rPr>
              <a:t>operator.html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5507</TotalTime>
  <Words>2802</Words>
  <Application>Microsoft Office PowerPoint</Application>
  <PresentationFormat>On-screen Show (4:3)</PresentationFormat>
  <Paragraphs>378</Paragraphs>
  <Slides>19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Sorting</vt:lpstr>
      <vt:lpstr>sorted vs. sort</vt:lpstr>
      <vt:lpstr>sorted vs. sort example</vt:lpstr>
      <vt:lpstr>Customizing the sort order</vt:lpstr>
      <vt:lpstr>Aside: What does this do?</vt:lpstr>
      <vt:lpstr>Sort key</vt:lpstr>
      <vt:lpstr>Sort key</vt:lpstr>
      <vt:lpstr>Use a sort key as the key argument</vt:lpstr>
      <vt:lpstr>itemgetter is a function that returns a function</vt:lpstr>
      <vt:lpstr>Tuples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Digression: Lexicographic Order</vt:lpstr>
      <vt:lpstr>Sorting:  strings vs. numbers</vt:lpstr>
      <vt:lpstr>Aside: Use a sort key to create a new list</vt:lpstr>
      <vt:lpstr>Itemgetter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Rob No</cp:lastModifiedBy>
  <cp:revision>144</cp:revision>
  <cp:lastPrinted>2020-02-07T23:05:28Z</cp:lastPrinted>
  <dcterms:created xsi:type="dcterms:W3CDTF">2012-11-24T16:44:25Z</dcterms:created>
  <dcterms:modified xsi:type="dcterms:W3CDTF">2021-02-08T21:05:27Z</dcterms:modified>
</cp:coreProperties>
</file>