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3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4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58" r:id="rId5"/>
    <p:sldId id="271" r:id="rId6"/>
    <p:sldId id="269" r:id="rId7"/>
    <p:sldId id="259" r:id="rId8"/>
    <p:sldId id="265" r:id="rId9"/>
    <p:sldId id="266" r:id="rId10"/>
    <p:sldId id="267" r:id="rId11"/>
    <p:sldId id="270" r:id="rId12"/>
    <p:sldId id="260" r:id="rId13"/>
  </p:sldIdLst>
  <p:sldSz cx="9144000" cy="6858000" type="screen4x3"/>
  <p:notesSz cx="6997700" cy="92837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>
      <p:cViewPr varScale="1">
        <p:scale>
          <a:sx n="135" d="100"/>
          <a:sy n="135" d="100"/>
        </p:scale>
        <p:origin x="112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DFDE2EC-011A-4431-8126-DFD6C5DEFA34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E93A244E-A794-46B6-88DD-63FF4EDA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5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ask how many people are already familiar with the notion</a:t>
            </a:r>
            <a:r>
              <a:rPr lang="en-US" baseline="0" dirty="0"/>
              <a:t> of a set.  I suspect many students are not!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9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set() for declaring and what python prints out for</a:t>
            </a:r>
            <a:r>
              <a:rPr lang="en-US" baseline="0" dirty="0"/>
              <a:t> empty set. Python 3 just prints out {1, 2, 3} </a:t>
            </a:r>
            <a:r>
              <a:rPr lang="en-US" baseline="0"/>
              <a:t>for non-empty sets.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46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http://tinyurl.com/zbxu9jx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47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http://tinyurl.com/zbxu9jx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8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F6D4-B540-4D3B-87A4-71DE35496EAF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7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CA3D-79A1-485E-A8F9-222F19C059D8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2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2F0-BEA1-4706-BD39-797EFBE60FE9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5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6BBA-36CE-4875-8E4E-43A178AE06D0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356-59BB-4F3C-8040-32E178BA3EBA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3026-762A-42D2-ACB0-F4A900A37A76}" type="datetime1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6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B8D1-CC59-47D7-AFC5-FC5A5ABEB4B2}" type="datetime1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1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AAE-B388-4A76-8791-4F2F225D470A}" type="datetime1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9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7AA-BECF-426E-B7EC-8BCFC8868E37}" type="datetime1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9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80A0-5735-45DA-A5A0-256345D1ADEE}" type="datetime1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8F76-4D23-4218-B500-3997B76DF8F6}" type="datetime1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0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2AFA-6B1B-4E73-98F5-5A4E69F7ED30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6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hyperlink" Target="http://docs.python.org/3/library/stdtypes.html#set" TargetMode="Externa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hyperlink" Target="http://pythontutor.com/visualize.html#code=odd%20%3D%20%7B1,%203,%205%7D%0Aprime%20%3D%20%7B2,%203,%205%7D%0A%0Aprint%284%20in%20prime%29%0Aprint%28odd%20%7C%20prime%29%0Aprint%28odd%20%26%20prime%29%0Aprint%28odd%20-%20prime%29%0Aprint%28prime%20-%20odd%29%0A%0Afor%20num%20in%20odd%3A%0A%20%20%20%20print%28num%29&amp;cumulative=false&amp;curInstr=14&amp;heapPrimitives=nevernest&amp;mode=display&amp;origin=opt-frontend.js&amp;py=3&amp;rawInputLstJSON=%5B%5D&amp;textReferences=false" TargetMode="Externa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hyperlink" Target="http://www.pythontutor.com/visualize.html#code=z%20%3D%20%7B5,%206,%207,%208%7D%0Ay%20%3D%20%7B1,%202,%203,%201,%205%7D%0Ak%20%3D%20z%20%26%20y%0Aj%20%3D%20z%20%7C%20y%0Am%20%3D%20y%20-%20z%0An%20%3D%20z%20-%20y%0A&amp;cumulative=false&amp;heapPrimitives=false&amp;mode=edit&amp;origin=opt-frontend.js&amp;py=3&amp;rawInputLstJSON=%5B%5D&amp;textReferences=false" TargetMode="Externa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hyperlink" Target="http://www.pythontutor.com/visualize.html#code=z%20%3D%20%7B5,%206,%207,%208%7D%0Ay%20%3D%20%7B1,%202,%203,%201,%205%7D%0Ap%20%3D%20z%0Aq%20%3D%20set%28z%29%20%20%23%20Makes%20a%20copy%20of%20set%20z%0Az.add%289%29%0Aq%20%3D%20q%20%7C%20%7B35%7D%0Az.discard%287%29%0Aq%20%3D%20q%20-%20%7B6,%201,%208%7D%0A%0A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Rob Thompson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</a:rPr>
              <a:t>Aside: List</a:t>
            </a:r>
            <a:r>
              <a:rPr lang="en-US" sz="7200" dirty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</a:rPr>
              <a:t>Find the elements in </a:t>
            </a:r>
            <a:r>
              <a:rPr lang="en-US" sz="2500" b="1" dirty="0">
                <a:solidFill>
                  <a:srgbClr val="000000"/>
                </a:solidFill>
              </a:rPr>
              <a:t>either </a:t>
            </a:r>
            <a:r>
              <a:rPr lang="en-US" sz="25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 </a:t>
            </a:r>
            <a:r>
              <a:rPr lang="en-US" sz="2500" b="1" dirty="0">
                <a:solidFill>
                  <a:srgbClr val="000000"/>
                </a:solidFill>
              </a:rPr>
              <a:t>but </a:t>
            </a:r>
            <a:r>
              <a:rPr lang="en-US" sz="2500" b="1" u="sng" dirty="0">
                <a:solidFill>
                  <a:srgbClr val="000000"/>
                </a:solidFill>
              </a:rPr>
              <a:t>not</a:t>
            </a:r>
            <a:r>
              <a:rPr lang="en-US" sz="2500" b="1" dirty="0">
                <a:solidFill>
                  <a:srgbClr val="000000"/>
                </a:solidFill>
              </a:rPr>
              <a:t> in both</a:t>
            </a:r>
            <a:r>
              <a:rPr lang="en-US" sz="2500" dirty="0">
                <a:solidFill>
                  <a:srgbClr val="000000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out3 = []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 = list1 + list2  # if an item is in BOTH lists, it will appear TWICE!</a:t>
            </a:r>
          </a:p>
          <a:p>
            <a:pPr marL="0" lv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out2:</a:t>
            </a:r>
          </a:p>
          <a:p>
            <a:pPr marL="0" lv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list1 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list2:</a:t>
            </a:r>
          </a:p>
          <a:p>
            <a:pPr marL="0" lv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out3.append(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</a:rPr>
              <a:t>----------------------------------------------------------------</a:t>
            </a:r>
          </a:p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</a:rPr>
              <a:t>Find the elements in </a:t>
            </a:r>
            <a:r>
              <a:rPr lang="en-US" sz="2500" b="1" dirty="0">
                <a:solidFill>
                  <a:srgbClr val="000000"/>
                </a:solidFill>
              </a:rPr>
              <a:t>either </a:t>
            </a:r>
            <a:r>
              <a:rPr lang="en-US" sz="2500" b="1" dirty="0">
                <a:solidFill>
                  <a:srgbClr val="FF0000"/>
                </a:solidFill>
              </a:rPr>
              <a:t>set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b="1" dirty="0">
                <a:solidFill>
                  <a:srgbClr val="000000"/>
                </a:solidFill>
              </a:rPr>
              <a:t>but </a:t>
            </a:r>
            <a:r>
              <a:rPr lang="en-US" sz="2500" b="1" u="sng" dirty="0">
                <a:solidFill>
                  <a:srgbClr val="000000"/>
                </a:solidFill>
              </a:rPr>
              <a:t>not</a:t>
            </a:r>
            <a:r>
              <a:rPr lang="en-US" sz="2500" b="1" dirty="0">
                <a:solidFill>
                  <a:srgbClr val="000000"/>
                </a:solidFill>
              </a:rPr>
              <a:t> in both</a:t>
            </a:r>
            <a:r>
              <a:rPr lang="en-US" sz="2500" dirty="0">
                <a:solidFill>
                  <a:srgbClr val="000000"/>
                </a:solidFill>
              </a:rPr>
              <a:t>:</a:t>
            </a:r>
            <a:endParaRPr lang="en-US" sz="25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 – set2 | set2 – set1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 ^ set2</a:t>
            </a:r>
            <a:endParaRPr lang="en-US" dirty="0">
              <a:solidFill>
                <a:srgbClr val="558ED5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Not every value may be placed in a </a:t>
            </a:r>
            <a:r>
              <a:rPr lang="en-US" u="sng" dirty="0"/>
              <a:t>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600" dirty="0"/>
              <a:t>Set </a:t>
            </a:r>
            <a:r>
              <a:rPr lang="en-US" sz="3600" i="1" u="sng" dirty="0"/>
              <a:t>elements</a:t>
            </a:r>
            <a:r>
              <a:rPr lang="en-US" sz="3600" dirty="0"/>
              <a:t> must be </a:t>
            </a:r>
            <a:r>
              <a:rPr lang="en-US" sz="3600" b="1" dirty="0"/>
              <a:t>immutable</a:t>
            </a:r>
            <a:r>
              <a:rPr lang="en-US" sz="3600" dirty="0"/>
              <a:t> values</a:t>
            </a:r>
          </a:p>
          <a:p>
            <a:pPr lvl="1"/>
            <a:r>
              <a:rPr lang="en-US" sz="3200" dirty="0" err="1"/>
              <a:t>int</a:t>
            </a:r>
            <a:r>
              <a:rPr lang="en-US" sz="3200" dirty="0"/>
              <a:t>, float, </a:t>
            </a:r>
            <a:r>
              <a:rPr lang="en-US" sz="3200" dirty="0" err="1"/>
              <a:t>bool</a:t>
            </a:r>
            <a:r>
              <a:rPr lang="en-US" sz="3200" dirty="0"/>
              <a:t>, string, </a:t>
            </a:r>
            <a:r>
              <a:rPr lang="en-US" sz="3200" i="1" dirty="0"/>
              <a:t>tuple</a:t>
            </a:r>
            <a:endParaRPr lang="en-US" sz="3200" dirty="0"/>
          </a:p>
          <a:p>
            <a:pPr lvl="1"/>
            <a:r>
              <a:rPr lang="en-US" sz="3200" i="1" dirty="0"/>
              <a:t>not</a:t>
            </a:r>
            <a:r>
              <a:rPr lang="en-US" sz="3200" dirty="0"/>
              <a:t>:  list, set, dictionary</a:t>
            </a:r>
          </a:p>
          <a:p>
            <a:r>
              <a:rPr lang="en-US" sz="3600" dirty="0"/>
              <a:t>The set itself is </a:t>
            </a:r>
            <a:r>
              <a:rPr lang="en-US" sz="3600" b="1" dirty="0"/>
              <a:t>mutable</a:t>
            </a:r>
            <a:r>
              <a:rPr lang="en-US" sz="3600" dirty="0"/>
              <a:t> (e.g. we can add and remove elements)</a:t>
            </a:r>
          </a:p>
          <a:p>
            <a:endParaRPr lang="en-US" sz="3900" dirty="0"/>
          </a:p>
          <a:p>
            <a:r>
              <a:rPr lang="en-US" sz="2000" b="1" dirty="0"/>
              <a:t>Aside: </a:t>
            </a:r>
            <a:r>
              <a:rPr lang="en-US" sz="2000" i="1" dirty="0" err="1"/>
              <a:t>frozenset</a:t>
            </a:r>
            <a:r>
              <a:rPr lang="en-US" sz="2000" dirty="0"/>
              <a:t> must contain immutable values and is itself immutable (cannot add and remove elements)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35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Why not?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Goal:  only set operations change the set</a:t>
            </a:r>
          </a:p>
          <a:p>
            <a:pPr lvl="1"/>
            <a:r>
              <a:rPr lang="en-US" dirty="0"/>
              <a:t>after “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>
                <a:cs typeface="Courier New" pitchFamily="49" charset="0"/>
              </a:rPr>
              <a:t>”,  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y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itself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/>
              <a:t>Mutable elements can violate these goals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= ["a", "b"]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= ["a", "b"]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= { list1 }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>
                <a:solidFill>
                  <a:srgbClr val="FF0000"/>
                </a:solidFill>
                <a:sym typeface="Symbol"/>
              </a:rPr>
              <a:t> </a:t>
            </a:r>
            <a:r>
              <a:rPr lang="en-US" sz="2600" b="1" u="sng" dirty="0">
                <a:solidFill>
                  <a:srgbClr val="FF0000"/>
                </a:solidFill>
                <a:sym typeface="Symbol"/>
              </a:rPr>
              <a:t>Hypothetical; actually illegal in Python!</a:t>
            </a:r>
            <a:endParaRPr lang="en-US" sz="2600" b="1" u="sng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list2.append("c")	</a:t>
            </a:r>
            <a:r>
              <a:rPr lang="en-US" sz="2600" dirty="0">
                <a:sym typeface="Symbol"/>
              </a:rPr>
              <a:t>  </a:t>
            </a:r>
            <a:r>
              <a:rPr lang="en-US" sz="2600" dirty="0">
                <a:sym typeface="Wingdings" panose="05000000000000000000" pitchFamily="2" charset="2"/>
              </a:rPr>
              <a:t>not modifying 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Wingdings" panose="05000000000000000000" pitchFamily="2" charset="2"/>
              </a:rPr>
              <a:t>“directly”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	  m</a:t>
            </a:r>
            <a:r>
              <a:rPr lang="en-US" sz="2600" dirty="0">
                <a:sym typeface="Wingdings" panose="05000000000000000000" pitchFamily="2" charset="2"/>
              </a:rPr>
              <a:t>odifying 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Wingdings" panose="05000000000000000000" pitchFamily="2" charset="2"/>
              </a:rPr>
              <a:t>“indirectly” would lead to different results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8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Mathematical set:  a collection of values, without duplicates or order</a:t>
            </a:r>
          </a:p>
          <a:p>
            <a:r>
              <a:rPr lang="en-US" dirty="0"/>
              <a:t>Order does not matter</a:t>
            </a:r>
          </a:p>
          <a:p>
            <a:pPr marL="457200" lvl="1" indent="0">
              <a:buNone/>
            </a:pPr>
            <a:r>
              <a:rPr lang="en-US" dirty="0"/>
              <a:t>{ 1, 2, 3 } == { 3, 2, 1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 duplicates</a:t>
            </a:r>
          </a:p>
          <a:p>
            <a:pPr marL="457200" lvl="1" indent="0">
              <a:buNone/>
            </a:pPr>
            <a:r>
              <a:rPr lang="da-DK" dirty="0"/>
              <a:t>{ 3, 1, 4, 1, 5 } == { 5, 4, 3, 1 }</a:t>
            </a:r>
          </a:p>
          <a:p>
            <a:r>
              <a:rPr lang="en-US" dirty="0"/>
              <a:t>For every data structure, ask:</a:t>
            </a:r>
          </a:p>
          <a:p>
            <a:pPr lvl="1"/>
            <a:r>
              <a:rPr lang="en-US" dirty="0"/>
              <a:t>How to create</a:t>
            </a:r>
          </a:p>
          <a:p>
            <a:pPr lvl="1"/>
            <a:r>
              <a:rPr lang="en-US" dirty="0"/>
              <a:t>How to query (look up) and perform other operations</a:t>
            </a:r>
          </a:p>
          <a:p>
            <a:pPr lvl="2"/>
            <a:r>
              <a:rPr lang="en-US" dirty="0"/>
              <a:t>(Can result in a new set, or in some other </a:t>
            </a:r>
            <a:r>
              <a:rPr lang="en-US" dirty="0" err="1"/>
              <a:t>datatype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How to modify</a:t>
            </a:r>
          </a:p>
          <a:p>
            <a:pPr marL="457200" lvl="1" indent="0">
              <a:buNone/>
            </a:pPr>
            <a:r>
              <a:rPr lang="en-US" dirty="0"/>
              <a:t>Answer:  </a:t>
            </a:r>
            <a:r>
              <a:rPr lang="en-US" dirty="0">
                <a:hlinkClick r:id="rId15"/>
              </a:rPr>
              <a:t>http://docs.python.org/3/library/stdtypes.html#set</a:t>
            </a:r>
            <a:endParaRPr lang="en-US" dirty="0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6324600" y="2057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470714" y="2655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708714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6778686" y="2819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Oval 12"/>
          <p:cNvSpPr/>
          <p:nvPr>
            <p:custDataLst>
              <p:tags r:id="rId7"/>
            </p:custDataLst>
          </p:nvPr>
        </p:nvSpPr>
        <p:spPr>
          <a:xfrm>
            <a:off x="6324600" y="3581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>
            <p:custDataLst>
              <p:tags r:id="rId8"/>
            </p:custDataLst>
          </p:nvPr>
        </p:nvSpPr>
        <p:spPr>
          <a:xfrm>
            <a:off x="7470714" y="4179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>
            <p:custDataLst>
              <p:tags r:id="rId9"/>
            </p:custDataLst>
          </p:nvPr>
        </p:nvSpPr>
        <p:spPr>
          <a:xfrm>
            <a:off x="6708714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6" name="TextBox 15"/>
          <p:cNvSpPr txBox="1"/>
          <p:nvPr>
            <p:custDataLst>
              <p:tags r:id="rId10"/>
            </p:custDataLst>
          </p:nvPr>
        </p:nvSpPr>
        <p:spPr>
          <a:xfrm>
            <a:off x="6778686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9" name="TextBox 18"/>
          <p:cNvSpPr txBox="1"/>
          <p:nvPr>
            <p:custDataLst>
              <p:tags r:id="rId11"/>
            </p:custDataLst>
          </p:nvPr>
        </p:nvSpPr>
        <p:spPr>
          <a:xfrm>
            <a:off x="7085307" y="39184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2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2" grpId="0"/>
      <p:bldP spid="13" grpId="0" animBg="1"/>
      <p:bldP spid="14" grpId="0"/>
      <p:bldP spid="15" grpId="0"/>
      <p:bldP spid="16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Two ways to create 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Direct mathematical syntax: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{1, 3, 5}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{2, 3, 5}</a:t>
            </a: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Note: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Cannot use “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”  to express empty set</a:t>
            </a:r>
            <a:r>
              <a:rPr lang="en-US" dirty="0">
                <a:cs typeface="Courier New" pitchFamily="49" charset="0"/>
              </a:rPr>
              <a:t>: it means something else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.</a:t>
            </a:r>
            <a:r>
              <a:rPr lang="en-US" dirty="0">
                <a:cs typeface="Courier New" pitchFamily="49" charset="0"/>
              </a:rPr>
              <a:t> Use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set()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instead.</a:t>
            </a:r>
            <a:endParaRPr lang="en-US" dirty="0"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Construct from a </a:t>
            </a:r>
            <a:r>
              <a:rPr lang="en-US" b="1" u="sng" dirty="0"/>
              <a:t>list:</a:t>
            </a:r>
            <a:r>
              <a:rPr lang="en-US" b="1" dirty="0"/>
              <a:t> </a:t>
            </a:r>
            <a:r>
              <a:rPr lang="en-US" dirty="0"/>
              <a:t> </a:t>
            </a:r>
            <a:r>
              <a:rPr lang="en-US" sz="2200" dirty="0"/>
              <a:t>(also from a tuple or string)</a:t>
            </a:r>
            <a:endParaRPr lang="en-US" sz="2200" b="1" u="sng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set([1, 3, 5])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set([2, 3, 5])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empty = set([]) # or set()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0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Set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534400" cy="5334000"/>
          </a:xfrm>
        </p:spPr>
        <p:txBody>
          <a:bodyPr>
            <a:normAutofit fontScale="70000" lnSpcReduction="20000"/>
          </a:bodyPr>
          <a:lstStyle/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{1, 3, 5}</a:t>
            </a:r>
          </a:p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{2, 3, 5}</a:t>
            </a:r>
          </a:p>
          <a:p>
            <a:endParaRPr lang="en-US" sz="1300" dirty="0"/>
          </a:p>
          <a:p>
            <a:r>
              <a:rPr lang="en-US" dirty="0"/>
              <a:t>membership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 in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False</a:t>
            </a:r>
          </a:p>
          <a:p>
            <a:r>
              <a:rPr lang="en-US" dirty="0"/>
              <a:t>union </a:t>
            </a:r>
            <a:r>
              <a:rPr lang="en-US" dirty="0">
                <a:sym typeface="Symbol"/>
              </a:rPr>
              <a:t>	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|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{1, 2, 3, 5}</a:t>
            </a:r>
          </a:p>
          <a:p>
            <a:r>
              <a:rPr lang="en-US" dirty="0"/>
              <a:t>intersection  </a:t>
            </a:r>
            <a:r>
              <a:rPr lang="en-US" dirty="0">
                <a:sym typeface="Symbol"/>
              </a:rPr>
              <a:t>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&amp;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{3, 5}</a:t>
            </a:r>
          </a:p>
          <a:p>
            <a:r>
              <a:rPr lang="en-US" dirty="0"/>
              <a:t>difference \ or -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–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{1}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Think in terms of </a:t>
            </a:r>
            <a:r>
              <a:rPr lang="en-US" b="1" u="sng" dirty="0">
                <a:solidFill>
                  <a:srgbClr val="FF0000"/>
                </a:solidFill>
              </a:rPr>
              <a:t>set operations</a:t>
            </a:r>
            <a:r>
              <a:rPr lang="en-US" dirty="0">
                <a:solidFill>
                  <a:srgbClr val="FF0000"/>
                </a:solidFill>
              </a:rPr>
              <a:t>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i="1" dirty="0">
                <a:solidFill>
                  <a:srgbClr val="FF0000"/>
                </a:solidFill>
              </a:rPr>
              <a:t>not</a:t>
            </a:r>
            <a:r>
              <a:rPr lang="en-US" dirty="0">
                <a:solidFill>
                  <a:srgbClr val="FF0000"/>
                </a:solidFill>
              </a:rPr>
              <a:t> in terms of iteration and element operations</a:t>
            </a:r>
          </a:p>
          <a:p>
            <a:pPr lvl="3"/>
            <a:r>
              <a:rPr lang="en-US" sz="2900" dirty="0"/>
              <a:t>Shorter, clearer, less error-prone, faster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Although we can do iteration over sets: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iterates over items in </a:t>
            </a:r>
            <a:r>
              <a:rPr lang="en-US" b="1" i="1" u="sng" dirty="0">
                <a:latin typeface="Courier New" pitchFamily="49" charset="0"/>
                <a:cs typeface="Courier New" pitchFamily="49" charset="0"/>
              </a:rPr>
              <a:t>arbitrary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order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57150" indent="0">
              <a:buNone/>
            </a:pPr>
            <a:r>
              <a:rPr lang="en-US" sz="3100" dirty="0"/>
              <a:t>But we </a:t>
            </a:r>
            <a:r>
              <a:rPr lang="en-US" sz="3100" i="1" u="sng" dirty="0"/>
              <a:t>cannot</a:t>
            </a:r>
            <a:r>
              <a:rPr lang="en-US" sz="3100" dirty="0"/>
              <a:t> index into a set to access a specific element.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19200" y="3684115"/>
            <a:ext cx="59436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81DAA2-5AB0-45B4-9237-0C4E80C211AE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6553200" y="23679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58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Practice with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z = {5, 6, 7, 8}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 = {1, 2, 3, 1, 5}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k = z &amp;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j = z |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 = y – z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 = z – 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553200" y="23679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82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Modifying 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Add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one element to a set: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| 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</a:rPr>
              <a:t>Remove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one element from a set: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myset.remove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 </a:t>
            </a:r>
            <a:r>
              <a:rPr lang="en-US" dirty="0">
                <a:cs typeface="Courier New" pitchFamily="49" charset="0"/>
              </a:rPr>
              <a:t># </a:t>
            </a:r>
            <a:r>
              <a:rPr lang="en-US" dirty="0" err="1">
                <a:cs typeface="Courier New" pitchFamily="49" charset="0"/>
              </a:rPr>
              <a:t>elt</a:t>
            </a:r>
            <a:r>
              <a:rPr lang="en-US" dirty="0">
                <a:cs typeface="Courier New" pitchFamily="49" charset="0"/>
              </a:rPr>
              <a:t> must be in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or raises error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myset.discard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cs typeface="Courier New" pitchFamily="49" charset="0"/>
              </a:rPr>
              <a:t># never errors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 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dirty="0"/>
              <a:t>What would this do?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elt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Remove and return an arbitrary element from a set: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myset.pop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7209153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/>
              <a:t>Note</a:t>
            </a:r>
            <a:r>
              <a:rPr lang="en-US" sz="2400" dirty="0"/>
              <a:t>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dirty="0"/>
              <a:t>,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dirty="0"/>
              <a:t>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discard</a:t>
            </a:r>
            <a:r>
              <a:rPr lang="en-US" sz="2400" dirty="0"/>
              <a:t> all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199624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Practice with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z = {5, 6, 7, 8}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 = {1, 2, 3, 1, 5}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 = z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q = set(z)  # Makes a copy of set z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z.add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(9)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q = q | {35}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z.discard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(7)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q = q – {6, 1, 8}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553200" y="23679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08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  <a:latin typeface="+mn-lt"/>
                <a:ea typeface="+mn-ea"/>
                <a:cs typeface="+mn-cs"/>
              </a:rPr>
              <a:t>Aside: List</a:t>
            </a:r>
            <a:r>
              <a:rPr lang="en-US" sz="7200" dirty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Find the common elements </a:t>
            </a:r>
            <a:r>
              <a:rPr lang="en-US" b="1" dirty="0">
                <a:solidFill>
                  <a:srgbClr val="000000"/>
                </a:solidFill>
              </a:rPr>
              <a:t>in both 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list1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list2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out1 = []</a:t>
            </a: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list2: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list1: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out1.append(</a:t>
            </a:r>
            <a:r>
              <a:rPr lang="en-US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-----------------------------------------------------------------------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Find the common elements </a:t>
            </a:r>
            <a:r>
              <a:rPr lang="en-US" b="1" dirty="0">
                <a:solidFill>
                  <a:srgbClr val="000000"/>
                </a:solidFill>
              </a:rPr>
              <a:t>in both </a:t>
            </a:r>
            <a:r>
              <a:rPr lang="en-US" dirty="0">
                <a:solidFill>
                  <a:srgbClr val="FF0000"/>
                </a:solidFill>
              </a:rPr>
              <a:t>set1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dirty="0">
                <a:solidFill>
                  <a:srgbClr val="FF0000"/>
                </a:solidFill>
              </a:rPr>
              <a:t>set2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 &amp; set2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Much shorter, clearer, easier to write with sets!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</a:rPr>
              <a:t>Aside: List</a:t>
            </a:r>
            <a:r>
              <a:rPr lang="en-US" sz="7200" dirty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5344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Find elements in </a:t>
            </a:r>
            <a:r>
              <a:rPr lang="en-US" sz="2400" b="1" dirty="0">
                <a:solidFill>
                  <a:srgbClr val="000000"/>
                </a:solidFill>
              </a:rPr>
              <a:t>either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list1 </a:t>
            </a:r>
            <a:r>
              <a:rPr lang="en-US" sz="2400" dirty="0">
                <a:solidFill>
                  <a:srgbClr val="000000"/>
                </a:solidFill>
              </a:rPr>
              <a:t>or 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list2 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b="1" dirty="0">
                <a:solidFill>
                  <a:srgbClr val="000000"/>
                </a:solidFill>
              </a:rPr>
              <a:t>or both</a:t>
            </a:r>
            <a:r>
              <a:rPr lang="en-US" sz="2400" dirty="0">
                <a:solidFill>
                  <a:srgbClr val="000000"/>
                </a:solidFill>
              </a:rPr>
              <a:t>) (without duplicates):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 = list(list1)	# make a copy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list2: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list1:	# don’t append elements already in out2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out2.append(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3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Another way: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 = list1 + list2  # if an item is in BOTH lists, it will appear TWICE!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out1:     # out1 = common elements in both lists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out2.remove(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# Remove common elements, leaving just a single copy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-----------------------------------------------------------------------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Find the elements in </a:t>
            </a:r>
            <a:r>
              <a:rPr lang="en-US" sz="2400" b="1" dirty="0">
                <a:solidFill>
                  <a:srgbClr val="000000"/>
                </a:solidFill>
              </a:rPr>
              <a:t>either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set1 </a:t>
            </a:r>
            <a:r>
              <a:rPr lang="en-US" sz="2400" dirty="0">
                <a:solidFill>
                  <a:srgbClr val="000000"/>
                </a:solidFill>
              </a:rPr>
              <a:t>or </a:t>
            </a:r>
            <a:r>
              <a:rPr lang="en-US" sz="2400" dirty="0">
                <a:solidFill>
                  <a:srgbClr val="FF0000"/>
                </a:solidFill>
              </a:rPr>
              <a:t>set2 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b="1" dirty="0">
                <a:solidFill>
                  <a:srgbClr val="000000"/>
                </a:solidFill>
              </a:rPr>
              <a:t>or both</a:t>
            </a:r>
            <a:r>
              <a:rPr lang="en-US" sz="2400" dirty="0">
                <a:solidFill>
                  <a:srgbClr val="000000"/>
                </a:solidFill>
              </a:rPr>
              <a:t>):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 | set2</a:t>
            </a:r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</TotalTime>
  <Words>1151</Words>
  <Application>Microsoft Office PowerPoint</Application>
  <PresentationFormat>On-screen Show (4:3)</PresentationFormat>
  <Paragraphs>162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Courier New</vt:lpstr>
      <vt:lpstr>Office Theme</vt:lpstr>
      <vt:lpstr>Sets</vt:lpstr>
      <vt:lpstr>Sets</vt:lpstr>
      <vt:lpstr>Two ways to create a set</vt:lpstr>
      <vt:lpstr>Set operations</vt:lpstr>
      <vt:lpstr>Practice with sets</vt:lpstr>
      <vt:lpstr>Modifying a set</vt:lpstr>
      <vt:lpstr>Practice with sets</vt:lpstr>
      <vt:lpstr>Aside: List vs. set operations (1)</vt:lpstr>
      <vt:lpstr>Aside: List vs. set operations(2)</vt:lpstr>
      <vt:lpstr>Aside: List vs. set operations(3)</vt:lpstr>
      <vt:lpstr>Not every value may be placed in a set</vt:lpstr>
      <vt:lpstr>Why not?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Rob No</cp:lastModifiedBy>
  <cp:revision>84</cp:revision>
  <cp:lastPrinted>2015-04-11T01:13:11Z</cp:lastPrinted>
  <dcterms:created xsi:type="dcterms:W3CDTF">2012-11-24T16:40:42Z</dcterms:created>
  <dcterms:modified xsi:type="dcterms:W3CDTF">2021-02-05T19:47:04Z</dcterms:modified>
</cp:coreProperties>
</file>