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2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3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4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notesSlides/notesSlide5.xml" ContentType="application/vnd.openxmlformats-officedocument.presentationml.notesSlide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notesSlides/notesSlide6.xml" ContentType="application/vnd.openxmlformats-officedocument.presentationml.notesSlide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notesSlides/notesSlide7.xml" ContentType="application/vnd.openxmlformats-officedocument.presentationml.notesSlide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notesSlides/notesSlide8.xml" ContentType="application/vnd.openxmlformats-officedocument.presentationml.notesSlide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notesSlides/notesSlide9.xml" ContentType="application/vnd.openxmlformats-officedocument.presentationml.notesSlide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notesSlides/notesSlide10.xml" ContentType="application/vnd.openxmlformats-officedocument.presentationml.notesSlide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notesSlides/notesSlide11.xml" ContentType="application/vnd.openxmlformats-officedocument.presentationml.notesSlide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notesSlides/notesSlide12.xml" ContentType="application/vnd.openxmlformats-officedocument.presentationml.notesSlide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notesSlides/notesSlide13.xml" ContentType="application/vnd.openxmlformats-officedocument.presentationml.notesSlide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75" r:id="rId3"/>
    <p:sldId id="276" r:id="rId4"/>
    <p:sldId id="274" r:id="rId5"/>
    <p:sldId id="268" r:id="rId6"/>
    <p:sldId id="271" r:id="rId7"/>
    <p:sldId id="279" r:id="rId8"/>
    <p:sldId id="309" r:id="rId9"/>
    <p:sldId id="311" r:id="rId10"/>
    <p:sldId id="312" r:id="rId11"/>
    <p:sldId id="297" r:id="rId12"/>
    <p:sldId id="298" r:id="rId13"/>
    <p:sldId id="262" r:id="rId14"/>
    <p:sldId id="294" r:id="rId15"/>
    <p:sldId id="305" r:id="rId16"/>
    <p:sldId id="315" r:id="rId17"/>
    <p:sldId id="284" r:id="rId18"/>
    <p:sldId id="285" r:id="rId19"/>
    <p:sldId id="316" r:id="rId20"/>
    <p:sldId id="290" r:id="rId21"/>
    <p:sldId id="289" r:id="rId22"/>
    <p:sldId id="296" r:id="rId23"/>
    <p:sldId id="320" r:id="rId24"/>
    <p:sldId id="324" r:id="rId25"/>
    <p:sldId id="325" r:id="rId26"/>
    <p:sldId id="283" r:id="rId27"/>
  </p:sldIdLst>
  <p:sldSz cx="9144000" cy="6858000" type="screen4x3"/>
  <p:notesSz cx="7010400" cy="9296400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F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35" autoAdjust="0"/>
    <p:restoredTop sz="83442" autoAdjust="0"/>
  </p:normalViewPr>
  <p:slideViewPr>
    <p:cSldViewPr>
      <p:cViewPr varScale="1">
        <p:scale>
          <a:sx n="119" d="100"/>
          <a:sy n="119" d="100"/>
        </p:scale>
        <p:origin x="21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3D2359C6-651B-415B-9E2B-365B7A97DFAF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FE963DC8-763B-4EBA-A42B-53BB5B602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65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Draw out the current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313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don’t have to memorize these.  I’m just listing them to familiarize</a:t>
            </a:r>
            <a:r>
              <a:rPr lang="en-US" baseline="0" dirty="0"/>
              <a:t> you with what is available, and then you can look in the documentation for details.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311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 animation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64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&amp; LAST WORK - MIDDLE 2 ARE ERRORS</a:t>
            </a:r>
          </a:p>
          <a:p>
            <a:endParaRPr lang="en-US" dirty="0"/>
          </a:p>
          <a:p>
            <a:r>
              <a:rPr lang="en-US" dirty="0"/>
              <a:t>&gt;&gt;&gt; ["four", "score", "and", "seven", "years"][2]</a:t>
            </a:r>
          </a:p>
          <a:p>
            <a:r>
              <a:rPr lang="en-US" dirty="0"/>
              <a:t>'and'</a:t>
            </a:r>
          </a:p>
          <a:p>
            <a:r>
              <a:rPr lang="en-US" dirty="0"/>
              <a:t>&gt;&gt;&gt; ["four", "score", "and", "seven", "years"][0,2,3]</a:t>
            </a:r>
          </a:p>
          <a:p>
            <a:r>
              <a:rPr lang="en-US" dirty="0" err="1"/>
              <a:t>Traceback</a:t>
            </a:r>
            <a:r>
              <a:rPr lang="en-US" dirty="0"/>
              <a:t> (most recent call last):</a:t>
            </a:r>
          </a:p>
          <a:p>
            <a:r>
              <a:rPr lang="en-US" dirty="0"/>
              <a:t>  File "&lt;pyshell#81&gt;", line 1, in &lt;module&gt;</a:t>
            </a:r>
          </a:p>
          <a:p>
            <a:r>
              <a:rPr lang="en-US" dirty="0"/>
              <a:t>    ["four", "score", "and", "seven", "years"][0,2,3]</a:t>
            </a:r>
          </a:p>
          <a:p>
            <a:r>
              <a:rPr lang="en-US" dirty="0" err="1"/>
              <a:t>TypeError</a:t>
            </a:r>
            <a:r>
              <a:rPr lang="en-US" dirty="0"/>
              <a:t>: list indices must be integers, not tuple</a:t>
            </a:r>
          </a:p>
          <a:p>
            <a:r>
              <a:rPr lang="en-US" dirty="0"/>
              <a:t>&gt;&gt;&gt; ["four", "score", "and", "seven", "years"][[0,2,3]]</a:t>
            </a:r>
          </a:p>
          <a:p>
            <a:r>
              <a:rPr lang="en-US" dirty="0" err="1"/>
              <a:t>Traceback</a:t>
            </a:r>
            <a:r>
              <a:rPr lang="en-US" dirty="0"/>
              <a:t> (most recent call last):</a:t>
            </a:r>
          </a:p>
          <a:p>
            <a:r>
              <a:rPr lang="en-US" dirty="0"/>
              <a:t>  File "&lt;pyshell#82&gt;", line 1, in &lt;module&gt;</a:t>
            </a:r>
          </a:p>
          <a:p>
            <a:r>
              <a:rPr lang="en-US" dirty="0"/>
              <a:t>    ["four", "score", "and", "seven", "years"][[0,2,3]]</a:t>
            </a:r>
          </a:p>
          <a:p>
            <a:r>
              <a:rPr lang="en-US" dirty="0" err="1"/>
              <a:t>TypeError</a:t>
            </a:r>
            <a:r>
              <a:rPr lang="en-US" dirty="0"/>
              <a:t>: list indices must be integers, not list</a:t>
            </a:r>
          </a:p>
          <a:p>
            <a:r>
              <a:rPr lang="en-US" dirty="0"/>
              <a:t>&gt;&gt;&gt; [0,2,3][1]</a:t>
            </a:r>
          </a:p>
          <a:p>
            <a:r>
              <a:rPr lang="en-US" dirty="0"/>
              <a:t>2</a:t>
            </a:r>
          </a:p>
          <a:p>
            <a:r>
              <a:rPr lang="en-US" dirty="0"/>
              <a:t>&gt;&gt;&gt; ["four", "score", "and", "seven", "years"][[0,2,3][1]]</a:t>
            </a:r>
          </a:p>
          <a:p>
            <a:r>
              <a:rPr lang="en-US" dirty="0"/>
              <a:t>'and'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3127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notebook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796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 to notebook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44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Photo</a:t>
            </a:r>
            <a:r>
              <a:rPr lang="en-US" baseline="0" dirty="0"/>
              <a:t> is of George Boole, an English mathematician and logician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326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639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1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06">
              <a:defRPr/>
            </a:pPr>
            <a:r>
              <a:rPr lang="en-US" dirty="0"/>
              <a:t>All three versions (1, 2 and 3) are equivalent.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Answer: space, mesosphere, and stratosphere are all printed (each</a:t>
            </a:r>
            <a:r>
              <a:rPr lang="en-US" baseline="0" dirty="0"/>
              <a:t> on its own line).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Answer:</a:t>
            </a:r>
            <a:r>
              <a:rPr lang="en-US" baseline="0" dirty="0"/>
              <a:t> same result with code on the right-hand-side as on the left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980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 animations</a:t>
            </a:r>
          </a:p>
          <a:p>
            <a:r>
              <a:rPr lang="en-US" dirty="0"/>
              <a:t>- text at bottom re indexing</a:t>
            </a:r>
          </a:p>
          <a:p>
            <a:r>
              <a:rPr lang="en-US" dirty="0"/>
              <a:t>- followed by demo of numbered cells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198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1 </a:t>
            </a:r>
            <a:r>
              <a:rPr lang="pt-BR" dirty="0" err="1"/>
              <a:t>animation</a:t>
            </a:r>
            <a:endParaRPr lang="pt-BR" dirty="0"/>
          </a:p>
          <a:p>
            <a:endParaRPr lang="pt-BR" dirty="0"/>
          </a:p>
          <a:p>
            <a:r>
              <a:rPr lang="pt-BR" dirty="0"/>
              <a:t>&gt;&gt;&gt; a = [ 3, 1, 2*2, 1, 10/2, 10-1 ]</a:t>
            </a:r>
          </a:p>
          <a:p>
            <a:endParaRPr lang="pt-BR" dirty="0"/>
          </a:p>
          <a:p>
            <a:r>
              <a:rPr lang="pt-BR" dirty="0"/>
              <a:t>&gt;&gt;&gt; a</a:t>
            </a:r>
          </a:p>
          <a:p>
            <a:r>
              <a:rPr lang="pt-BR" dirty="0"/>
              <a:t>[3, 1, 4, 1, 5, 9] &lt;-- </a:t>
            </a:r>
            <a:r>
              <a:rPr lang="pt-BR" dirty="0" err="1"/>
              <a:t>animation</a:t>
            </a:r>
            <a:endParaRPr lang="pt-BR" dirty="0"/>
          </a:p>
          <a:p>
            <a:endParaRPr lang="pt-BR" dirty="0"/>
          </a:p>
          <a:p>
            <a:r>
              <a:rPr lang="pt-BR" dirty="0"/>
              <a:t>&gt;&gt;&gt; b = [ 5, 3, 'hi' ]</a:t>
            </a:r>
          </a:p>
          <a:p>
            <a:endParaRPr lang="pt-BR" dirty="0"/>
          </a:p>
          <a:p>
            <a:r>
              <a:rPr lang="pt-BR" dirty="0"/>
              <a:t>&gt;&gt;&gt; b</a:t>
            </a:r>
          </a:p>
          <a:p>
            <a:r>
              <a:rPr lang="pt-BR" dirty="0"/>
              <a:t>[5, 3, 'hi']</a:t>
            </a:r>
          </a:p>
          <a:p>
            <a:endParaRPr lang="pt-BR" dirty="0"/>
          </a:p>
          <a:p>
            <a:r>
              <a:rPr lang="en-US" dirty="0"/>
              <a:t>&gt;&gt;&gt; c = [4, 'a', a]</a:t>
            </a:r>
          </a:p>
          <a:p>
            <a:r>
              <a:rPr lang="en-US" dirty="0"/>
              <a:t>&gt;&gt;&gt; c</a:t>
            </a:r>
          </a:p>
          <a:p>
            <a:r>
              <a:rPr lang="en-US" dirty="0"/>
              <a:t>[4, 'a', [3, 1, 4, 1, 5, 9]]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89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E93EF-5FC0-422B-A9DF-546448EC5AAF}" type="datetime1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42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7E1C6-45E4-47E3-8990-AE5A59226B74}" type="datetime1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4ABE-1224-47A6-8727-35872838DB6D}" type="datetime1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09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8C76-9643-4FD1-B73D-6F4D66CCE3AA}" type="datetime1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2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9B58-EAA1-4B15-A93B-2128D978390E}" type="datetime1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90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FFA0-D0A8-4991-96F5-2538B379AF6E}" type="datetime1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86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4B8B-B2A8-4F19-AD31-F90DFF6AD861}" type="datetime1">
              <a:rPr lang="en-US" smtClean="0"/>
              <a:t>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68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3E78E-28AD-4CB5-B64C-C28C4832E73A}" type="datetime1">
              <a:rPr lang="en-US" smtClean="0"/>
              <a:t>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682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3CFE-E9C1-408C-9EAF-7FC4EE1732B3}" type="datetime1">
              <a:rPr lang="en-US" smtClean="0"/>
              <a:t>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2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CBF8-C134-411A-BDDC-138D705E33D7}" type="datetime1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51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7996-1465-4CF6-8EA8-C43B43502135}" type="datetime1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45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D7AFF-C1AF-4676-AD81-41D978E24990}" type="datetime1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3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40.xml"/><Relationship Id="rId3" Type="http://schemas.openxmlformats.org/officeDocument/2006/relationships/tags" Target="../tags/tag35.xml"/><Relationship Id="rId7" Type="http://schemas.openxmlformats.org/officeDocument/2006/relationships/tags" Target="../tags/tag39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5" Type="http://schemas.openxmlformats.org/officeDocument/2006/relationships/tags" Target="../tags/tag37.xml"/><Relationship Id="rId10" Type="http://schemas.openxmlformats.org/officeDocument/2006/relationships/hyperlink" Target="https://tinyurl.com/y28kx68s" TargetMode="External"/><Relationship Id="rId4" Type="http://schemas.openxmlformats.org/officeDocument/2006/relationships/tags" Target="../tags/tag36.xml"/><Relationship Id="rId9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6" Type="http://schemas.openxmlformats.org/officeDocument/2006/relationships/tags" Target="../tags/tag66.xml"/><Relationship Id="rId21" Type="http://schemas.openxmlformats.org/officeDocument/2006/relationships/tags" Target="../tags/tag61.xml"/><Relationship Id="rId42" Type="http://schemas.openxmlformats.org/officeDocument/2006/relationships/tags" Target="../tags/tag82.xml"/><Relationship Id="rId47" Type="http://schemas.openxmlformats.org/officeDocument/2006/relationships/tags" Target="../tags/tag87.xml"/><Relationship Id="rId63" Type="http://schemas.openxmlformats.org/officeDocument/2006/relationships/tags" Target="../tags/tag103.xml"/><Relationship Id="rId68" Type="http://schemas.openxmlformats.org/officeDocument/2006/relationships/tags" Target="../tags/tag108.xml"/><Relationship Id="rId16" Type="http://schemas.openxmlformats.org/officeDocument/2006/relationships/tags" Target="../tags/tag56.xml"/><Relationship Id="rId11" Type="http://schemas.openxmlformats.org/officeDocument/2006/relationships/tags" Target="../tags/tag51.xml"/><Relationship Id="rId24" Type="http://schemas.openxmlformats.org/officeDocument/2006/relationships/tags" Target="../tags/tag64.xml"/><Relationship Id="rId32" Type="http://schemas.openxmlformats.org/officeDocument/2006/relationships/tags" Target="../tags/tag72.xml"/><Relationship Id="rId37" Type="http://schemas.openxmlformats.org/officeDocument/2006/relationships/tags" Target="../tags/tag77.xml"/><Relationship Id="rId40" Type="http://schemas.openxmlformats.org/officeDocument/2006/relationships/tags" Target="../tags/tag80.xml"/><Relationship Id="rId45" Type="http://schemas.openxmlformats.org/officeDocument/2006/relationships/tags" Target="../tags/tag85.xml"/><Relationship Id="rId53" Type="http://schemas.openxmlformats.org/officeDocument/2006/relationships/tags" Target="../tags/tag93.xml"/><Relationship Id="rId58" Type="http://schemas.openxmlformats.org/officeDocument/2006/relationships/tags" Target="../tags/tag98.xml"/><Relationship Id="rId66" Type="http://schemas.openxmlformats.org/officeDocument/2006/relationships/tags" Target="../tags/tag106.xml"/><Relationship Id="rId74" Type="http://schemas.openxmlformats.org/officeDocument/2006/relationships/tags" Target="../tags/tag114.xml"/><Relationship Id="rId79" Type="http://schemas.openxmlformats.org/officeDocument/2006/relationships/hyperlink" Target="https://tinyurl.com/y43jlx6j" TargetMode="External"/><Relationship Id="rId5" Type="http://schemas.openxmlformats.org/officeDocument/2006/relationships/tags" Target="../tags/tag45.xml"/><Relationship Id="rId61" Type="http://schemas.openxmlformats.org/officeDocument/2006/relationships/tags" Target="../tags/tag101.xml"/><Relationship Id="rId19" Type="http://schemas.openxmlformats.org/officeDocument/2006/relationships/tags" Target="../tags/tag59.xml"/><Relationship Id="rId14" Type="http://schemas.openxmlformats.org/officeDocument/2006/relationships/tags" Target="../tags/tag54.xml"/><Relationship Id="rId22" Type="http://schemas.openxmlformats.org/officeDocument/2006/relationships/tags" Target="../tags/tag62.xml"/><Relationship Id="rId27" Type="http://schemas.openxmlformats.org/officeDocument/2006/relationships/tags" Target="../tags/tag67.xml"/><Relationship Id="rId30" Type="http://schemas.openxmlformats.org/officeDocument/2006/relationships/tags" Target="../tags/tag70.xml"/><Relationship Id="rId35" Type="http://schemas.openxmlformats.org/officeDocument/2006/relationships/tags" Target="../tags/tag75.xml"/><Relationship Id="rId43" Type="http://schemas.openxmlformats.org/officeDocument/2006/relationships/tags" Target="../tags/tag83.xml"/><Relationship Id="rId48" Type="http://schemas.openxmlformats.org/officeDocument/2006/relationships/tags" Target="../tags/tag88.xml"/><Relationship Id="rId56" Type="http://schemas.openxmlformats.org/officeDocument/2006/relationships/tags" Target="../tags/tag96.xml"/><Relationship Id="rId64" Type="http://schemas.openxmlformats.org/officeDocument/2006/relationships/tags" Target="../tags/tag104.xml"/><Relationship Id="rId69" Type="http://schemas.openxmlformats.org/officeDocument/2006/relationships/tags" Target="../tags/tag109.xml"/><Relationship Id="rId77" Type="http://schemas.openxmlformats.org/officeDocument/2006/relationships/slideLayout" Target="../slideLayouts/slideLayout4.xml"/><Relationship Id="rId8" Type="http://schemas.openxmlformats.org/officeDocument/2006/relationships/tags" Target="../tags/tag48.xml"/><Relationship Id="rId51" Type="http://schemas.openxmlformats.org/officeDocument/2006/relationships/tags" Target="../tags/tag91.xml"/><Relationship Id="rId72" Type="http://schemas.openxmlformats.org/officeDocument/2006/relationships/tags" Target="../tags/tag112.xml"/><Relationship Id="rId3" Type="http://schemas.openxmlformats.org/officeDocument/2006/relationships/tags" Target="../tags/tag43.xml"/><Relationship Id="rId12" Type="http://schemas.openxmlformats.org/officeDocument/2006/relationships/tags" Target="../tags/tag52.xml"/><Relationship Id="rId17" Type="http://schemas.openxmlformats.org/officeDocument/2006/relationships/tags" Target="../tags/tag57.xml"/><Relationship Id="rId25" Type="http://schemas.openxmlformats.org/officeDocument/2006/relationships/tags" Target="../tags/tag65.xml"/><Relationship Id="rId33" Type="http://schemas.openxmlformats.org/officeDocument/2006/relationships/tags" Target="../tags/tag73.xml"/><Relationship Id="rId38" Type="http://schemas.openxmlformats.org/officeDocument/2006/relationships/tags" Target="../tags/tag78.xml"/><Relationship Id="rId46" Type="http://schemas.openxmlformats.org/officeDocument/2006/relationships/tags" Target="../tags/tag86.xml"/><Relationship Id="rId59" Type="http://schemas.openxmlformats.org/officeDocument/2006/relationships/tags" Target="../tags/tag99.xml"/><Relationship Id="rId67" Type="http://schemas.openxmlformats.org/officeDocument/2006/relationships/tags" Target="../tags/tag107.xml"/><Relationship Id="rId20" Type="http://schemas.openxmlformats.org/officeDocument/2006/relationships/tags" Target="../tags/tag60.xml"/><Relationship Id="rId41" Type="http://schemas.openxmlformats.org/officeDocument/2006/relationships/tags" Target="../tags/tag81.xml"/><Relationship Id="rId54" Type="http://schemas.openxmlformats.org/officeDocument/2006/relationships/tags" Target="../tags/tag94.xml"/><Relationship Id="rId62" Type="http://schemas.openxmlformats.org/officeDocument/2006/relationships/tags" Target="../tags/tag102.xml"/><Relationship Id="rId70" Type="http://schemas.openxmlformats.org/officeDocument/2006/relationships/tags" Target="../tags/tag110.xml"/><Relationship Id="rId75" Type="http://schemas.openxmlformats.org/officeDocument/2006/relationships/tags" Target="../tags/tag115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15" Type="http://schemas.openxmlformats.org/officeDocument/2006/relationships/tags" Target="../tags/tag55.xml"/><Relationship Id="rId23" Type="http://schemas.openxmlformats.org/officeDocument/2006/relationships/tags" Target="../tags/tag63.xml"/><Relationship Id="rId28" Type="http://schemas.openxmlformats.org/officeDocument/2006/relationships/tags" Target="../tags/tag68.xml"/><Relationship Id="rId36" Type="http://schemas.openxmlformats.org/officeDocument/2006/relationships/tags" Target="../tags/tag76.xml"/><Relationship Id="rId49" Type="http://schemas.openxmlformats.org/officeDocument/2006/relationships/tags" Target="../tags/tag89.xml"/><Relationship Id="rId57" Type="http://schemas.openxmlformats.org/officeDocument/2006/relationships/tags" Target="../tags/tag97.xml"/><Relationship Id="rId10" Type="http://schemas.openxmlformats.org/officeDocument/2006/relationships/tags" Target="../tags/tag50.xml"/><Relationship Id="rId31" Type="http://schemas.openxmlformats.org/officeDocument/2006/relationships/tags" Target="../tags/tag71.xml"/><Relationship Id="rId44" Type="http://schemas.openxmlformats.org/officeDocument/2006/relationships/tags" Target="../tags/tag84.xml"/><Relationship Id="rId52" Type="http://schemas.openxmlformats.org/officeDocument/2006/relationships/tags" Target="../tags/tag92.xml"/><Relationship Id="rId60" Type="http://schemas.openxmlformats.org/officeDocument/2006/relationships/tags" Target="../tags/tag100.xml"/><Relationship Id="rId65" Type="http://schemas.openxmlformats.org/officeDocument/2006/relationships/tags" Target="../tags/tag105.xml"/><Relationship Id="rId73" Type="http://schemas.openxmlformats.org/officeDocument/2006/relationships/tags" Target="../tags/tag113.xml"/><Relationship Id="rId78" Type="http://schemas.openxmlformats.org/officeDocument/2006/relationships/notesSlide" Target="../notesSlides/notesSlide5.xml"/><Relationship Id="rId4" Type="http://schemas.openxmlformats.org/officeDocument/2006/relationships/tags" Target="../tags/tag44.xml"/><Relationship Id="rId9" Type="http://schemas.openxmlformats.org/officeDocument/2006/relationships/tags" Target="../tags/tag49.xml"/><Relationship Id="rId13" Type="http://schemas.openxmlformats.org/officeDocument/2006/relationships/tags" Target="../tags/tag53.xml"/><Relationship Id="rId18" Type="http://schemas.openxmlformats.org/officeDocument/2006/relationships/tags" Target="../tags/tag58.xml"/><Relationship Id="rId39" Type="http://schemas.openxmlformats.org/officeDocument/2006/relationships/tags" Target="../tags/tag79.xml"/><Relationship Id="rId34" Type="http://schemas.openxmlformats.org/officeDocument/2006/relationships/tags" Target="../tags/tag74.xml"/><Relationship Id="rId50" Type="http://schemas.openxmlformats.org/officeDocument/2006/relationships/tags" Target="../tags/tag90.xml"/><Relationship Id="rId55" Type="http://schemas.openxmlformats.org/officeDocument/2006/relationships/tags" Target="../tags/tag95.xml"/><Relationship Id="rId76" Type="http://schemas.openxmlformats.org/officeDocument/2006/relationships/tags" Target="../tags/tag116.xml"/><Relationship Id="rId7" Type="http://schemas.openxmlformats.org/officeDocument/2006/relationships/tags" Target="../tags/tag47.xml"/><Relationship Id="rId71" Type="http://schemas.openxmlformats.org/officeDocument/2006/relationships/tags" Target="../tags/tag111.xml"/><Relationship Id="rId2" Type="http://schemas.openxmlformats.org/officeDocument/2006/relationships/tags" Target="../tags/tag42.xml"/><Relationship Id="rId29" Type="http://schemas.openxmlformats.org/officeDocument/2006/relationships/tags" Target="../tags/tag69.xml"/></Relationships>
</file>

<file path=ppt/slides/_rels/slide12.xml.rels><?xml version="1.0" encoding="UTF-8" standalone="yes"?>
<Relationships xmlns="http://schemas.openxmlformats.org/package/2006/relationships"><Relationship Id="rId26" Type="http://schemas.openxmlformats.org/officeDocument/2006/relationships/tags" Target="../tags/tag142.xml"/><Relationship Id="rId21" Type="http://schemas.openxmlformats.org/officeDocument/2006/relationships/tags" Target="../tags/tag137.xml"/><Relationship Id="rId42" Type="http://schemas.openxmlformats.org/officeDocument/2006/relationships/tags" Target="../tags/tag158.xml"/><Relationship Id="rId47" Type="http://schemas.openxmlformats.org/officeDocument/2006/relationships/tags" Target="../tags/tag163.xml"/><Relationship Id="rId63" Type="http://schemas.openxmlformats.org/officeDocument/2006/relationships/tags" Target="../tags/tag179.xml"/><Relationship Id="rId68" Type="http://schemas.openxmlformats.org/officeDocument/2006/relationships/tags" Target="../tags/tag184.xml"/><Relationship Id="rId16" Type="http://schemas.openxmlformats.org/officeDocument/2006/relationships/tags" Target="../tags/tag132.xml"/><Relationship Id="rId11" Type="http://schemas.openxmlformats.org/officeDocument/2006/relationships/tags" Target="../tags/tag127.xml"/><Relationship Id="rId24" Type="http://schemas.openxmlformats.org/officeDocument/2006/relationships/tags" Target="../tags/tag140.xml"/><Relationship Id="rId32" Type="http://schemas.openxmlformats.org/officeDocument/2006/relationships/tags" Target="../tags/tag148.xml"/><Relationship Id="rId37" Type="http://schemas.openxmlformats.org/officeDocument/2006/relationships/tags" Target="../tags/tag153.xml"/><Relationship Id="rId40" Type="http://schemas.openxmlformats.org/officeDocument/2006/relationships/tags" Target="../tags/tag156.xml"/><Relationship Id="rId45" Type="http://schemas.openxmlformats.org/officeDocument/2006/relationships/tags" Target="../tags/tag161.xml"/><Relationship Id="rId53" Type="http://schemas.openxmlformats.org/officeDocument/2006/relationships/tags" Target="../tags/tag169.xml"/><Relationship Id="rId58" Type="http://schemas.openxmlformats.org/officeDocument/2006/relationships/tags" Target="../tags/tag174.xml"/><Relationship Id="rId66" Type="http://schemas.openxmlformats.org/officeDocument/2006/relationships/tags" Target="../tags/tag182.xml"/><Relationship Id="rId74" Type="http://schemas.openxmlformats.org/officeDocument/2006/relationships/tags" Target="../tags/tag190.xml"/><Relationship Id="rId79" Type="http://schemas.openxmlformats.org/officeDocument/2006/relationships/hyperlink" Target="https://tinyurl.com/y2zz8jbs" TargetMode="External"/><Relationship Id="rId5" Type="http://schemas.openxmlformats.org/officeDocument/2006/relationships/tags" Target="../tags/tag121.xml"/><Relationship Id="rId61" Type="http://schemas.openxmlformats.org/officeDocument/2006/relationships/tags" Target="../tags/tag177.xml"/><Relationship Id="rId19" Type="http://schemas.openxmlformats.org/officeDocument/2006/relationships/tags" Target="../tags/tag135.xml"/><Relationship Id="rId14" Type="http://schemas.openxmlformats.org/officeDocument/2006/relationships/tags" Target="../tags/tag130.xml"/><Relationship Id="rId22" Type="http://schemas.openxmlformats.org/officeDocument/2006/relationships/tags" Target="../tags/tag138.xml"/><Relationship Id="rId27" Type="http://schemas.openxmlformats.org/officeDocument/2006/relationships/tags" Target="../tags/tag143.xml"/><Relationship Id="rId30" Type="http://schemas.openxmlformats.org/officeDocument/2006/relationships/tags" Target="../tags/tag146.xml"/><Relationship Id="rId35" Type="http://schemas.openxmlformats.org/officeDocument/2006/relationships/tags" Target="../tags/tag151.xml"/><Relationship Id="rId43" Type="http://schemas.openxmlformats.org/officeDocument/2006/relationships/tags" Target="../tags/tag159.xml"/><Relationship Id="rId48" Type="http://schemas.openxmlformats.org/officeDocument/2006/relationships/tags" Target="../tags/tag164.xml"/><Relationship Id="rId56" Type="http://schemas.openxmlformats.org/officeDocument/2006/relationships/tags" Target="../tags/tag172.xml"/><Relationship Id="rId64" Type="http://schemas.openxmlformats.org/officeDocument/2006/relationships/tags" Target="../tags/tag180.xml"/><Relationship Id="rId69" Type="http://schemas.openxmlformats.org/officeDocument/2006/relationships/tags" Target="../tags/tag185.xml"/><Relationship Id="rId77" Type="http://schemas.openxmlformats.org/officeDocument/2006/relationships/slideLayout" Target="../slideLayouts/slideLayout4.xml"/><Relationship Id="rId8" Type="http://schemas.openxmlformats.org/officeDocument/2006/relationships/tags" Target="../tags/tag124.xml"/><Relationship Id="rId51" Type="http://schemas.openxmlformats.org/officeDocument/2006/relationships/tags" Target="../tags/tag167.xml"/><Relationship Id="rId72" Type="http://schemas.openxmlformats.org/officeDocument/2006/relationships/tags" Target="../tags/tag188.xml"/><Relationship Id="rId3" Type="http://schemas.openxmlformats.org/officeDocument/2006/relationships/tags" Target="../tags/tag119.xml"/><Relationship Id="rId12" Type="http://schemas.openxmlformats.org/officeDocument/2006/relationships/tags" Target="../tags/tag128.xml"/><Relationship Id="rId17" Type="http://schemas.openxmlformats.org/officeDocument/2006/relationships/tags" Target="../tags/tag133.xml"/><Relationship Id="rId25" Type="http://schemas.openxmlformats.org/officeDocument/2006/relationships/tags" Target="../tags/tag141.xml"/><Relationship Id="rId33" Type="http://schemas.openxmlformats.org/officeDocument/2006/relationships/tags" Target="../tags/tag149.xml"/><Relationship Id="rId38" Type="http://schemas.openxmlformats.org/officeDocument/2006/relationships/tags" Target="../tags/tag154.xml"/><Relationship Id="rId46" Type="http://schemas.openxmlformats.org/officeDocument/2006/relationships/tags" Target="../tags/tag162.xml"/><Relationship Id="rId59" Type="http://schemas.openxmlformats.org/officeDocument/2006/relationships/tags" Target="../tags/tag175.xml"/><Relationship Id="rId67" Type="http://schemas.openxmlformats.org/officeDocument/2006/relationships/tags" Target="../tags/tag183.xml"/><Relationship Id="rId20" Type="http://schemas.openxmlformats.org/officeDocument/2006/relationships/tags" Target="../tags/tag136.xml"/><Relationship Id="rId41" Type="http://schemas.openxmlformats.org/officeDocument/2006/relationships/tags" Target="../tags/tag157.xml"/><Relationship Id="rId54" Type="http://schemas.openxmlformats.org/officeDocument/2006/relationships/tags" Target="../tags/tag170.xml"/><Relationship Id="rId62" Type="http://schemas.openxmlformats.org/officeDocument/2006/relationships/tags" Target="../tags/tag178.xml"/><Relationship Id="rId70" Type="http://schemas.openxmlformats.org/officeDocument/2006/relationships/tags" Target="../tags/tag186.xml"/><Relationship Id="rId75" Type="http://schemas.openxmlformats.org/officeDocument/2006/relationships/tags" Target="../tags/tag191.xml"/><Relationship Id="rId1" Type="http://schemas.openxmlformats.org/officeDocument/2006/relationships/tags" Target="../tags/tag117.xml"/><Relationship Id="rId6" Type="http://schemas.openxmlformats.org/officeDocument/2006/relationships/tags" Target="../tags/tag122.xml"/><Relationship Id="rId15" Type="http://schemas.openxmlformats.org/officeDocument/2006/relationships/tags" Target="../tags/tag131.xml"/><Relationship Id="rId23" Type="http://schemas.openxmlformats.org/officeDocument/2006/relationships/tags" Target="../tags/tag139.xml"/><Relationship Id="rId28" Type="http://schemas.openxmlformats.org/officeDocument/2006/relationships/tags" Target="../tags/tag144.xml"/><Relationship Id="rId36" Type="http://schemas.openxmlformats.org/officeDocument/2006/relationships/tags" Target="../tags/tag152.xml"/><Relationship Id="rId49" Type="http://schemas.openxmlformats.org/officeDocument/2006/relationships/tags" Target="../tags/tag165.xml"/><Relationship Id="rId57" Type="http://schemas.openxmlformats.org/officeDocument/2006/relationships/tags" Target="../tags/tag173.xml"/><Relationship Id="rId10" Type="http://schemas.openxmlformats.org/officeDocument/2006/relationships/tags" Target="../tags/tag126.xml"/><Relationship Id="rId31" Type="http://schemas.openxmlformats.org/officeDocument/2006/relationships/tags" Target="../tags/tag147.xml"/><Relationship Id="rId44" Type="http://schemas.openxmlformats.org/officeDocument/2006/relationships/tags" Target="../tags/tag160.xml"/><Relationship Id="rId52" Type="http://schemas.openxmlformats.org/officeDocument/2006/relationships/tags" Target="../tags/tag168.xml"/><Relationship Id="rId60" Type="http://schemas.openxmlformats.org/officeDocument/2006/relationships/tags" Target="../tags/tag176.xml"/><Relationship Id="rId65" Type="http://schemas.openxmlformats.org/officeDocument/2006/relationships/tags" Target="../tags/tag181.xml"/><Relationship Id="rId73" Type="http://schemas.openxmlformats.org/officeDocument/2006/relationships/tags" Target="../tags/tag189.xml"/><Relationship Id="rId78" Type="http://schemas.openxmlformats.org/officeDocument/2006/relationships/notesSlide" Target="../notesSlides/notesSlide6.xml"/><Relationship Id="rId4" Type="http://schemas.openxmlformats.org/officeDocument/2006/relationships/tags" Target="../tags/tag120.xml"/><Relationship Id="rId9" Type="http://schemas.openxmlformats.org/officeDocument/2006/relationships/tags" Target="../tags/tag125.xml"/><Relationship Id="rId13" Type="http://schemas.openxmlformats.org/officeDocument/2006/relationships/tags" Target="../tags/tag129.xml"/><Relationship Id="rId18" Type="http://schemas.openxmlformats.org/officeDocument/2006/relationships/tags" Target="../tags/tag134.xml"/><Relationship Id="rId39" Type="http://schemas.openxmlformats.org/officeDocument/2006/relationships/tags" Target="../tags/tag155.xml"/><Relationship Id="rId34" Type="http://schemas.openxmlformats.org/officeDocument/2006/relationships/tags" Target="../tags/tag150.xml"/><Relationship Id="rId50" Type="http://schemas.openxmlformats.org/officeDocument/2006/relationships/tags" Target="../tags/tag166.xml"/><Relationship Id="rId55" Type="http://schemas.openxmlformats.org/officeDocument/2006/relationships/tags" Target="../tags/tag171.xml"/><Relationship Id="rId76" Type="http://schemas.openxmlformats.org/officeDocument/2006/relationships/tags" Target="../tags/tag192.xml"/><Relationship Id="rId7" Type="http://schemas.openxmlformats.org/officeDocument/2006/relationships/tags" Target="../tags/tag123.xml"/><Relationship Id="rId71" Type="http://schemas.openxmlformats.org/officeDocument/2006/relationships/tags" Target="../tags/tag187.xml"/><Relationship Id="rId2" Type="http://schemas.openxmlformats.org/officeDocument/2006/relationships/tags" Target="../tags/tag118.xml"/><Relationship Id="rId29" Type="http://schemas.openxmlformats.org/officeDocument/2006/relationships/tags" Target="../tags/tag14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200.xml"/><Relationship Id="rId13" Type="http://schemas.openxmlformats.org/officeDocument/2006/relationships/tags" Target="../tags/tag205.xml"/><Relationship Id="rId3" Type="http://schemas.openxmlformats.org/officeDocument/2006/relationships/tags" Target="../tags/tag195.xml"/><Relationship Id="rId7" Type="http://schemas.openxmlformats.org/officeDocument/2006/relationships/tags" Target="../tags/tag199.xml"/><Relationship Id="rId12" Type="http://schemas.openxmlformats.org/officeDocument/2006/relationships/tags" Target="../tags/tag204.xml"/><Relationship Id="rId2" Type="http://schemas.openxmlformats.org/officeDocument/2006/relationships/tags" Target="../tags/tag194.xml"/><Relationship Id="rId1" Type="http://schemas.openxmlformats.org/officeDocument/2006/relationships/tags" Target="../tags/tag193.xml"/><Relationship Id="rId6" Type="http://schemas.openxmlformats.org/officeDocument/2006/relationships/tags" Target="../tags/tag198.xml"/><Relationship Id="rId11" Type="http://schemas.openxmlformats.org/officeDocument/2006/relationships/tags" Target="../tags/tag203.xml"/><Relationship Id="rId5" Type="http://schemas.openxmlformats.org/officeDocument/2006/relationships/tags" Target="../tags/tag197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202.xml"/><Relationship Id="rId4" Type="http://schemas.openxmlformats.org/officeDocument/2006/relationships/tags" Target="../tags/tag196.xml"/><Relationship Id="rId9" Type="http://schemas.openxmlformats.org/officeDocument/2006/relationships/tags" Target="../tags/tag201.xml"/><Relationship Id="rId14" Type="http://schemas.openxmlformats.org/officeDocument/2006/relationships/tags" Target="../tags/tag20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goo.gl/1mQdV7" TargetMode="External"/><Relationship Id="rId3" Type="http://schemas.openxmlformats.org/officeDocument/2006/relationships/tags" Target="../tags/tag209.xml"/><Relationship Id="rId7" Type="http://schemas.openxmlformats.org/officeDocument/2006/relationships/notesSlide" Target="../notesSlides/notesSlide7.xml"/><Relationship Id="rId2" Type="http://schemas.openxmlformats.org/officeDocument/2006/relationships/tags" Target="../tags/tag208.xml"/><Relationship Id="rId1" Type="http://schemas.openxmlformats.org/officeDocument/2006/relationships/tags" Target="../tags/tag20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1.xml"/><Relationship Id="rId4" Type="http://schemas.openxmlformats.org/officeDocument/2006/relationships/tags" Target="../tags/tag210.xml"/><Relationship Id="rId9" Type="http://schemas.openxmlformats.org/officeDocument/2006/relationships/hyperlink" Target="https://goo.gl/RUWwmA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214.xml"/><Relationship Id="rId7" Type="http://schemas.openxmlformats.org/officeDocument/2006/relationships/hyperlink" Target="https://tinyurl.com/y3mxgfhv" TargetMode="External"/><Relationship Id="rId2" Type="http://schemas.openxmlformats.org/officeDocument/2006/relationships/tags" Target="../tags/tag213.xml"/><Relationship Id="rId1" Type="http://schemas.openxmlformats.org/officeDocument/2006/relationships/tags" Target="../tags/tag21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6.xml"/><Relationship Id="rId4" Type="http://schemas.openxmlformats.org/officeDocument/2006/relationships/tags" Target="../tags/tag21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224.xml"/><Relationship Id="rId3" Type="http://schemas.openxmlformats.org/officeDocument/2006/relationships/tags" Target="../tags/tag219.xml"/><Relationship Id="rId7" Type="http://schemas.openxmlformats.org/officeDocument/2006/relationships/tags" Target="../tags/tag223.xml"/><Relationship Id="rId2" Type="http://schemas.openxmlformats.org/officeDocument/2006/relationships/tags" Target="../tags/tag218.xml"/><Relationship Id="rId1" Type="http://schemas.openxmlformats.org/officeDocument/2006/relationships/tags" Target="../tags/tag217.xml"/><Relationship Id="rId6" Type="http://schemas.openxmlformats.org/officeDocument/2006/relationships/tags" Target="../tags/tag222.xml"/><Relationship Id="rId5" Type="http://schemas.openxmlformats.org/officeDocument/2006/relationships/tags" Target="../tags/tag221.xml"/><Relationship Id="rId4" Type="http://schemas.openxmlformats.org/officeDocument/2006/relationships/tags" Target="../tags/tag220.xml"/><Relationship Id="rId9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232.xml"/><Relationship Id="rId13" Type="http://schemas.openxmlformats.org/officeDocument/2006/relationships/tags" Target="../tags/tag237.xml"/><Relationship Id="rId3" Type="http://schemas.openxmlformats.org/officeDocument/2006/relationships/tags" Target="../tags/tag227.xml"/><Relationship Id="rId7" Type="http://schemas.openxmlformats.org/officeDocument/2006/relationships/tags" Target="../tags/tag231.xml"/><Relationship Id="rId12" Type="http://schemas.openxmlformats.org/officeDocument/2006/relationships/tags" Target="../tags/tag236.xml"/><Relationship Id="rId2" Type="http://schemas.openxmlformats.org/officeDocument/2006/relationships/tags" Target="../tags/tag226.xml"/><Relationship Id="rId16" Type="http://schemas.openxmlformats.org/officeDocument/2006/relationships/notesSlide" Target="../notesSlides/notesSlide8.xml"/><Relationship Id="rId1" Type="http://schemas.openxmlformats.org/officeDocument/2006/relationships/tags" Target="../tags/tag225.xml"/><Relationship Id="rId6" Type="http://schemas.openxmlformats.org/officeDocument/2006/relationships/tags" Target="../tags/tag230.xml"/><Relationship Id="rId11" Type="http://schemas.openxmlformats.org/officeDocument/2006/relationships/tags" Target="../tags/tag235.xml"/><Relationship Id="rId5" Type="http://schemas.openxmlformats.org/officeDocument/2006/relationships/tags" Target="../tags/tag229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234.xml"/><Relationship Id="rId4" Type="http://schemas.openxmlformats.org/officeDocument/2006/relationships/tags" Target="../tags/tag228.xml"/><Relationship Id="rId9" Type="http://schemas.openxmlformats.org/officeDocument/2006/relationships/tags" Target="../tags/tag233.xml"/><Relationship Id="rId14" Type="http://schemas.openxmlformats.org/officeDocument/2006/relationships/tags" Target="../tags/tag238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246.xml"/><Relationship Id="rId13" Type="http://schemas.openxmlformats.org/officeDocument/2006/relationships/hyperlink" Target="https://goo.gl/HfbjLx" TargetMode="External"/><Relationship Id="rId3" Type="http://schemas.openxmlformats.org/officeDocument/2006/relationships/tags" Target="../tags/tag241.xml"/><Relationship Id="rId7" Type="http://schemas.openxmlformats.org/officeDocument/2006/relationships/tags" Target="../tags/tag245.xml"/><Relationship Id="rId12" Type="http://schemas.openxmlformats.org/officeDocument/2006/relationships/notesSlide" Target="../notesSlides/notesSlide9.xml"/><Relationship Id="rId2" Type="http://schemas.openxmlformats.org/officeDocument/2006/relationships/tags" Target="../tags/tag240.xml"/><Relationship Id="rId1" Type="http://schemas.openxmlformats.org/officeDocument/2006/relationships/tags" Target="../tags/tag239.xml"/><Relationship Id="rId6" Type="http://schemas.openxmlformats.org/officeDocument/2006/relationships/tags" Target="../tags/tag244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243.xml"/><Relationship Id="rId10" Type="http://schemas.openxmlformats.org/officeDocument/2006/relationships/tags" Target="../tags/tag248.xml"/><Relationship Id="rId4" Type="http://schemas.openxmlformats.org/officeDocument/2006/relationships/tags" Target="../tags/tag242.xml"/><Relationship Id="rId9" Type="http://schemas.openxmlformats.org/officeDocument/2006/relationships/tags" Target="../tags/tag24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256.xml"/><Relationship Id="rId3" Type="http://schemas.openxmlformats.org/officeDocument/2006/relationships/tags" Target="../tags/tag251.xml"/><Relationship Id="rId7" Type="http://schemas.openxmlformats.org/officeDocument/2006/relationships/tags" Target="../tags/tag255.xml"/><Relationship Id="rId2" Type="http://schemas.openxmlformats.org/officeDocument/2006/relationships/tags" Target="../tags/tag250.xml"/><Relationship Id="rId1" Type="http://schemas.openxmlformats.org/officeDocument/2006/relationships/tags" Target="../tags/tag249.xml"/><Relationship Id="rId6" Type="http://schemas.openxmlformats.org/officeDocument/2006/relationships/tags" Target="../tags/tag254.xml"/><Relationship Id="rId5" Type="http://schemas.openxmlformats.org/officeDocument/2006/relationships/tags" Target="../tags/tag253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52.xml"/><Relationship Id="rId9" Type="http://schemas.openxmlformats.org/officeDocument/2006/relationships/tags" Target="../tags/tag25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265.xml"/><Relationship Id="rId3" Type="http://schemas.openxmlformats.org/officeDocument/2006/relationships/tags" Target="../tags/tag260.xml"/><Relationship Id="rId7" Type="http://schemas.openxmlformats.org/officeDocument/2006/relationships/tags" Target="../tags/tag264.xml"/><Relationship Id="rId2" Type="http://schemas.openxmlformats.org/officeDocument/2006/relationships/tags" Target="../tags/tag259.xml"/><Relationship Id="rId1" Type="http://schemas.openxmlformats.org/officeDocument/2006/relationships/tags" Target="../tags/tag258.xml"/><Relationship Id="rId6" Type="http://schemas.openxmlformats.org/officeDocument/2006/relationships/tags" Target="../tags/tag263.xml"/><Relationship Id="rId5" Type="http://schemas.openxmlformats.org/officeDocument/2006/relationships/tags" Target="../tags/tag262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61.xml"/><Relationship Id="rId9" Type="http://schemas.openxmlformats.org/officeDocument/2006/relationships/tags" Target="../tags/tag26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274.xml"/><Relationship Id="rId3" Type="http://schemas.openxmlformats.org/officeDocument/2006/relationships/tags" Target="../tags/tag269.xml"/><Relationship Id="rId7" Type="http://schemas.openxmlformats.org/officeDocument/2006/relationships/tags" Target="../tags/tag273.xml"/><Relationship Id="rId12" Type="http://schemas.openxmlformats.org/officeDocument/2006/relationships/notesSlide" Target="../notesSlides/notesSlide10.xml"/><Relationship Id="rId2" Type="http://schemas.openxmlformats.org/officeDocument/2006/relationships/tags" Target="../tags/tag268.xml"/><Relationship Id="rId1" Type="http://schemas.openxmlformats.org/officeDocument/2006/relationships/tags" Target="../tags/tag267.xml"/><Relationship Id="rId6" Type="http://schemas.openxmlformats.org/officeDocument/2006/relationships/tags" Target="../tags/tag272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271.xml"/><Relationship Id="rId10" Type="http://schemas.openxmlformats.org/officeDocument/2006/relationships/tags" Target="../tags/tag276.xml"/><Relationship Id="rId4" Type="http://schemas.openxmlformats.org/officeDocument/2006/relationships/tags" Target="../tags/tag270.xml"/><Relationship Id="rId9" Type="http://schemas.openxmlformats.org/officeDocument/2006/relationships/tags" Target="../tags/tag27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279.xml"/><Relationship Id="rId7" Type="http://schemas.openxmlformats.org/officeDocument/2006/relationships/notesSlide" Target="../notesSlides/notesSlide11.xml"/><Relationship Id="rId2" Type="http://schemas.openxmlformats.org/officeDocument/2006/relationships/tags" Target="../tags/tag278.xml"/><Relationship Id="rId1" Type="http://schemas.openxmlformats.org/officeDocument/2006/relationships/tags" Target="../tags/tag27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81.xml"/><Relationship Id="rId4" Type="http://schemas.openxmlformats.org/officeDocument/2006/relationships/tags" Target="../tags/tag28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284.xml"/><Relationship Id="rId2" Type="http://schemas.openxmlformats.org/officeDocument/2006/relationships/tags" Target="../tags/tag283.xml"/><Relationship Id="rId1" Type="http://schemas.openxmlformats.org/officeDocument/2006/relationships/tags" Target="../tags/tag282.xml"/><Relationship Id="rId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287.xml"/><Relationship Id="rId7" Type="http://schemas.openxmlformats.org/officeDocument/2006/relationships/hyperlink" Target="https://tinyurl.com/y5sg98eo" TargetMode="External"/><Relationship Id="rId2" Type="http://schemas.openxmlformats.org/officeDocument/2006/relationships/tags" Target="../tags/tag286.xml"/><Relationship Id="rId1" Type="http://schemas.openxmlformats.org/officeDocument/2006/relationships/tags" Target="../tags/tag285.xml"/><Relationship Id="rId6" Type="http://schemas.openxmlformats.org/officeDocument/2006/relationships/notesSlide" Target="../notesSlides/notesSlide1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8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291.xml"/><Relationship Id="rId2" Type="http://schemas.openxmlformats.org/officeDocument/2006/relationships/tags" Target="../tags/tag290.xml"/><Relationship Id="rId1" Type="http://schemas.openxmlformats.org/officeDocument/2006/relationships/tags" Target="../tags/tag289.xml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299.xml"/><Relationship Id="rId3" Type="http://schemas.openxmlformats.org/officeDocument/2006/relationships/tags" Target="../tags/tag294.xml"/><Relationship Id="rId7" Type="http://schemas.openxmlformats.org/officeDocument/2006/relationships/tags" Target="../tags/tag298.xml"/><Relationship Id="rId2" Type="http://schemas.openxmlformats.org/officeDocument/2006/relationships/tags" Target="../tags/tag293.xml"/><Relationship Id="rId1" Type="http://schemas.openxmlformats.org/officeDocument/2006/relationships/tags" Target="../tags/tag292.xml"/><Relationship Id="rId6" Type="http://schemas.openxmlformats.org/officeDocument/2006/relationships/tags" Target="../tags/tag297.xml"/><Relationship Id="rId5" Type="http://schemas.openxmlformats.org/officeDocument/2006/relationships/tags" Target="../tags/tag296.xml"/><Relationship Id="rId10" Type="http://schemas.openxmlformats.org/officeDocument/2006/relationships/notesSlide" Target="../notesSlides/notesSlide14.xml"/><Relationship Id="rId4" Type="http://schemas.openxmlformats.org/officeDocument/2006/relationships/tags" Target="../tags/tag295.xml"/><Relationship Id="rId9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7.xml"/><Relationship Id="rId7" Type="http://schemas.openxmlformats.org/officeDocument/2006/relationships/tags" Target="../tags/tag21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11" Type="http://schemas.openxmlformats.org/officeDocument/2006/relationships/hyperlink" Target="https://tinyurl.com/yxmh66lx" TargetMode="External"/><Relationship Id="rId5" Type="http://schemas.openxmlformats.org/officeDocument/2006/relationships/tags" Target="../tags/tag19.xml"/><Relationship Id="rId10" Type="http://schemas.openxmlformats.org/officeDocument/2006/relationships/image" Target="../media/image1.gif"/><Relationship Id="rId4" Type="http://schemas.openxmlformats.org/officeDocument/2006/relationships/tags" Target="../tags/tag18.xml"/><Relationship Id="rId9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24.xml"/><Relationship Id="rId7" Type="http://schemas.openxmlformats.org/officeDocument/2006/relationships/tags" Target="../tags/tag28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Relationship Id="rId9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hyperlink" Target="https://tinyurl.com/yxblovb6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Midterm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Rob Thompson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>
                <a:solidFill>
                  <a:schemeClr val="tx1"/>
                </a:solidFill>
              </a:rPr>
              <a:t>Winter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59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If to find absolute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If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/>
              <a:t>the value is negative</a:t>
            </a:r>
            <a:r>
              <a:rPr lang="en-US" dirty="0"/>
              <a:t>, negate it.</a:t>
            </a:r>
          </a:p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Otherwise</a:t>
            </a:r>
            <a:r>
              <a:rPr lang="en-US" dirty="0"/>
              <a:t>, use the original value.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1828800" y="3084226"/>
            <a:ext cx="5262979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= -10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calculate absolute value of val</a:t>
            </a:r>
          </a:p>
          <a:p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 &lt; 0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-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else: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val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print(result)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219855" y="6108917"/>
            <a:ext cx="7406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In this example,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sz="2400" dirty="0">
                <a:solidFill>
                  <a:srgbClr val="0070C0"/>
                </a:solidFill>
              </a:rPr>
              <a:t>will always be assigned a value.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10"/>
              </a:rPr>
              <a:t>See in python tutor</a:t>
            </a:r>
            <a:endParaRPr lang="en-US" dirty="0"/>
          </a:p>
        </p:txBody>
      </p:sp>
      <p:sp>
        <p:nvSpPr>
          <p:cNvPr id="10" name="Rectangular Callout 9"/>
          <p:cNvSpPr/>
          <p:nvPr>
            <p:custDataLst>
              <p:tags r:id="rId6"/>
            </p:custDataLst>
          </p:nvPr>
        </p:nvSpPr>
        <p:spPr>
          <a:xfrm>
            <a:off x="3581400" y="2825859"/>
            <a:ext cx="2209800" cy="685800"/>
          </a:xfrm>
          <a:prstGeom prst="wedgeRectCallout">
            <a:avLst>
              <a:gd name="adj1" fmla="val -80090"/>
              <a:gd name="adj2" fmla="val 13716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Condition must be a Boolean expression</a:t>
            </a:r>
          </a:p>
        </p:txBody>
      </p:sp>
      <p:sp>
        <p:nvSpPr>
          <p:cNvPr id="11" name="Rectangular Callout 10"/>
          <p:cNvSpPr/>
          <p:nvPr>
            <p:custDataLst>
              <p:tags r:id="rId7"/>
            </p:custDataLst>
          </p:nvPr>
        </p:nvSpPr>
        <p:spPr>
          <a:xfrm>
            <a:off x="76200" y="3934785"/>
            <a:ext cx="1371600" cy="612648"/>
          </a:xfrm>
          <a:prstGeom prst="wedgeRectCallout">
            <a:avLst>
              <a:gd name="adj1" fmla="val 124682"/>
              <a:gd name="adj2" fmla="val 4601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Indentation is significant</a:t>
            </a:r>
          </a:p>
        </p:txBody>
      </p:sp>
      <p:sp>
        <p:nvSpPr>
          <p:cNvPr id="12" name="Rectangular Callout 11"/>
          <p:cNvSpPr/>
          <p:nvPr>
            <p:custDataLst>
              <p:tags r:id="rId8"/>
            </p:custDataLst>
          </p:nvPr>
        </p:nvSpPr>
        <p:spPr>
          <a:xfrm>
            <a:off x="76200" y="5108761"/>
            <a:ext cx="1371600" cy="612648"/>
          </a:xfrm>
          <a:prstGeom prst="wedgeRectCallout">
            <a:avLst>
              <a:gd name="adj1" fmla="val 81464"/>
              <a:gd name="adj2" fmla="val -8655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dirty="0">
                <a:solidFill>
                  <a:schemeClr val="tx1"/>
                </a:solidFill>
              </a:rPr>
              <a:t> is not required</a:t>
            </a:r>
          </a:p>
        </p:txBody>
      </p:sp>
    </p:spTree>
    <p:extLst>
      <p:ext uri="{BB962C8B-B14F-4D97-AF65-F5344CB8AC3E}">
        <p14:creationId xmlns:p14="http://schemas.microsoft.com/office/powerpoint/2010/main" val="95020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Version 3 (Best)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>
          <a:xfrm>
            <a:off x="495300" y="1336972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print("space")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print("mesosphere")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print("stratosphere")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print("troposphere")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7" name="TextBox 76"/>
          <p:cNvSpPr txBox="1"/>
          <p:nvPr>
            <p:custDataLst>
              <p:tags r:id="rId3"/>
            </p:custDataLst>
          </p:nvPr>
        </p:nvSpPr>
        <p:spPr>
          <a:xfrm>
            <a:off x="762000" y="4842301"/>
            <a:ext cx="818384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ONE of the print statements is guaranteed to execute:  </a:t>
            </a:r>
            <a:br>
              <a:rPr lang="en-US" sz="2800" dirty="0">
                <a:solidFill>
                  <a:srgbClr val="0070C0"/>
                </a:solidFill>
              </a:rPr>
            </a:br>
            <a:r>
              <a:rPr lang="en-US" sz="2800" dirty="0">
                <a:solidFill>
                  <a:srgbClr val="0070C0"/>
                </a:solidFill>
              </a:rPr>
              <a:t>       whichever condition it encounters </a:t>
            </a:r>
            <a:r>
              <a:rPr lang="en-US" sz="2800" b="1" u="sng" dirty="0">
                <a:solidFill>
                  <a:srgbClr val="0070C0"/>
                </a:solidFill>
              </a:rPr>
              <a:t>first </a:t>
            </a:r>
            <a:r>
              <a:rPr lang="en-US" sz="2800" dirty="0">
                <a:solidFill>
                  <a:srgbClr val="0070C0"/>
                </a:solidFill>
              </a:rPr>
              <a:t>that is true  </a:t>
            </a:r>
          </a:p>
        </p:txBody>
      </p:sp>
      <p:cxnSp>
        <p:nvCxnSpPr>
          <p:cNvPr id="79" name="Straight Arrow Connector 78"/>
          <p:cNvCxnSpPr/>
          <p:nvPr>
            <p:custDataLst>
              <p:tags r:id="rId4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>
            <p:custDataLst>
              <p:tags r:id="rId5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>
            <p:custDataLst>
              <p:tags r:id="rId6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>
            <p:custDataLst>
              <p:tags r:id="rId7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>
            <p:custDataLst>
              <p:tags r:id="rId8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>
            <p:custDataLst>
              <p:tags r:id="rId9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>
            <p:custDataLst>
              <p:tags r:id="rId10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>
            <p:custDataLst>
              <p:tags r:id="rId11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>
            <p:custDataLst>
              <p:tags r:id="rId12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>
            <p:custDataLst>
              <p:tags r:id="rId13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>
            <p:custDataLst>
              <p:tags r:id="rId14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>
            <p:custDataLst>
              <p:tags r:id="rId15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>
            <p:custDataLst>
              <p:tags r:id="rId16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>
            <p:custDataLst>
              <p:tags r:id="rId17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>
            <p:custDataLst>
              <p:tags r:id="rId18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>
            <p:custDataLst>
              <p:tags r:id="rId19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>
            <p:custDataLst>
              <p:tags r:id="rId20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>
            <p:custDataLst>
              <p:tags r:id="rId21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>
            <p:custDataLst>
              <p:tags r:id="rId22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>
            <p:custDataLst>
              <p:tags r:id="rId23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>
            <p:custDataLst>
              <p:tags r:id="rId24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>
            <p:custDataLst>
              <p:tags r:id="rId25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>
            <p:custDataLst>
              <p:tags r:id="rId26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>
            <p:custDataLst>
              <p:tags r:id="rId27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>
            <p:custDataLst>
              <p:tags r:id="rId28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>
            <p:custDataLst>
              <p:tags r:id="rId29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>
            <p:custDataLst>
              <p:tags r:id="rId30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>
            <p:custDataLst>
              <p:tags r:id="rId31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>
            <p:custDataLst>
              <p:tags r:id="rId32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>
            <p:custDataLst>
              <p:tags r:id="rId33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>
            <p:custDataLst>
              <p:tags r:id="rId34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>
            <p:custDataLst>
              <p:tags r:id="rId35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>
            <p:custDataLst>
              <p:tags r:id="rId36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>
            <p:custDataLst>
              <p:tags r:id="rId37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>
            <p:custDataLst>
              <p:tags r:id="rId38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>
            <p:custDataLst>
              <p:tags r:id="rId39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>
            <p:custDataLst>
              <p:tags r:id="rId40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>
            <p:custDataLst>
              <p:tags r:id="rId41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>
            <p:custDataLst>
              <p:tags r:id="rId42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>
            <p:custDataLst>
              <p:tags r:id="rId43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>
            <p:custDataLst>
              <p:tags r:id="rId44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>
            <p:custDataLst>
              <p:tags r:id="rId45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>
            <p:custDataLst>
              <p:tags r:id="rId46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>
            <p:custDataLst>
              <p:tags r:id="rId47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>
            <p:custDataLst>
              <p:tags r:id="rId48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>
            <p:custDataLst>
              <p:tags r:id="rId49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>
            <p:custDataLst>
              <p:tags r:id="rId50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>
            <p:custDataLst>
              <p:tags r:id="rId51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>
            <p:custDataLst>
              <p:tags r:id="rId52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>
            <p:custDataLst>
              <p:tags r:id="rId53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>
            <p:custDataLst>
              <p:tags r:id="rId54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>
            <p:custDataLst>
              <p:tags r:id="rId55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>
            <p:custDataLst>
              <p:tags r:id="rId56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>
            <p:custDataLst>
              <p:tags r:id="rId57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>
            <p:custDataLst>
              <p:tags r:id="rId58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49" name="TextBox 148"/>
          <p:cNvSpPr txBox="1"/>
          <p:nvPr>
            <p:custDataLst>
              <p:tags r:id="rId59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150" name="TextBox 149"/>
          <p:cNvSpPr txBox="1"/>
          <p:nvPr>
            <p:custDataLst>
              <p:tags r:id="rId60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151" name="TextBox 150"/>
          <p:cNvSpPr txBox="1"/>
          <p:nvPr>
            <p:custDataLst>
              <p:tags r:id="rId61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30</a:t>
            </a:r>
          </a:p>
        </p:txBody>
      </p:sp>
      <p:sp>
        <p:nvSpPr>
          <p:cNvPr id="152" name="TextBox 151"/>
          <p:cNvSpPr txBox="1"/>
          <p:nvPr>
            <p:custDataLst>
              <p:tags r:id="rId62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40</a:t>
            </a:r>
          </a:p>
        </p:txBody>
      </p:sp>
      <p:sp>
        <p:nvSpPr>
          <p:cNvPr id="153" name="TextBox 152"/>
          <p:cNvSpPr txBox="1"/>
          <p:nvPr>
            <p:custDataLst>
              <p:tags r:id="rId63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50</a:t>
            </a:r>
          </a:p>
        </p:txBody>
      </p:sp>
      <p:sp>
        <p:nvSpPr>
          <p:cNvPr id="154" name="TextBox 153"/>
          <p:cNvSpPr txBox="1"/>
          <p:nvPr>
            <p:custDataLst>
              <p:tags r:id="rId64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60</a:t>
            </a:r>
          </a:p>
        </p:txBody>
      </p:sp>
      <p:sp>
        <p:nvSpPr>
          <p:cNvPr id="155" name="TextBox 154"/>
          <p:cNvSpPr txBox="1"/>
          <p:nvPr>
            <p:custDataLst>
              <p:tags r:id="rId65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70</a:t>
            </a:r>
          </a:p>
        </p:txBody>
      </p:sp>
      <p:sp>
        <p:nvSpPr>
          <p:cNvPr id="156" name="TextBox 155"/>
          <p:cNvSpPr txBox="1"/>
          <p:nvPr>
            <p:custDataLst>
              <p:tags r:id="rId66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80</a:t>
            </a:r>
          </a:p>
        </p:txBody>
      </p:sp>
      <p:sp>
        <p:nvSpPr>
          <p:cNvPr id="157" name="TextBox 156"/>
          <p:cNvSpPr txBox="1"/>
          <p:nvPr>
            <p:custDataLst>
              <p:tags r:id="rId67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90</a:t>
            </a:r>
          </a:p>
        </p:txBody>
      </p:sp>
      <p:sp>
        <p:nvSpPr>
          <p:cNvPr id="158" name="TextBox 157"/>
          <p:cNvSpPr txBox="1"/>
          <p:nvPr>
            <p:custDataLst>
              <p:tags r:id="rId68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100</a:t>
            </a:r>
          </a:p>
        </p:txBody>
      </p:sp>
      <p:sp>
        <p:nvSpPr>
          <p:cNvPr id="159" name="TextBox 158"/>
          <p:cNvSpPr txBox="1"/>
          <p:nvPr>
            <p:custDataLst>
              <p:tags r:id="rId69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troposphere</a:t>
            </a:r>
          </a:p>
        </p:txBody>
      </p:sp>
      <p:sp>
        <p:nvSpPr>
          <p:cNvPr id="160" name="TextBox 159"/>
          <p:cNvSpPr txBox="1"/>
          <p:nvPr>
            <p:custDataLst>
              <p:tags r:id="rId70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stratosphere</a:t>
            </a:r>
          </a:p>
        </p:txBody>
      </p:sp>
      <p:sp>
        <p:nvSpPr>
          <p:cNvPr id="161" name="TextBox 160"/>
          <p:cNvSpPr txBox="1"/>
          <p:nvPr>
            <p:custDataLst>
              <p:tags r:id="rId71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mesosphere</a:t>
            </a:r>
          </a:p>
        </p:txBody>
      </p:sp>
      <p:sp>
        <p:nvSpPr>
          <p:cNvPr id="162" name="TextBox 161"/>
          <p:cNvSpPr txBox="1"/>
          <p:nvPr>
            <p:custDataLst>
              <p:tags r:id="rId72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space</a:t>
            </a:r>
          </a:p>
        </p:txBody>
      </p:sp>
      <p:sp>
        <p:nvSpPr>
          <p:cNvPr id="163" name="TextBox 162"/>
          <p:cNvSpPr txBox="1"/>
          <p:nvPr>
            <p:custDataLst>
              <p:tags r:id="rId73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km</a:t>
            </a:r>
            <a:br>
              <a:rPr lang="en-US" sz="1400" dirty="0"/>
            </a:br>
            <a:r>
              <a:rPr lang="en-US" sz="1400" dirty="0"/>
              <a:t>above</a:t>
            </a:r>
            <a:br>
              <a:rPr lang="en-US" sz="1400" dirty="0"/>
            </a:br>
            <a:r>
              <a:rPr lang="en-US" sz="1400" dirty="0"/>
              <a:t>earth</a:t>
            </a:r>
          </a:p>
        </p:txBody>
      </p:sp>
      <p:sp>
        <p:nvSpPr>
          <p:cNvPr id="164" name="Slide Number Placeholder 17"/>
          <p:cNvSpPr>
            <a:spLocks noGrp="1"/>
          </p:cNvSpPr>
          <p:nvPr>
            <p:ph type="sldNum" sz="quarter" idx="12"/>
            <p:custDataLst>
              <p:tags r:id="rId74"/>
            </p:custDataLst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  <p:cxnSp>
        <p:nvCxnSpPr>
          <p:cNvPr id="165" name="Straight Connector 164"/>
          <p:cNvCxnSpPr/>
          <p:nvPr>
            <p:custDataLst>
              <p:tags r:id="rId75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>
            <p:custDataLst>
              <p:tags r:id="rId76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327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Happens Here? (bad example)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>
          <a:xfrm>
            <a:off x="495300" y="1336972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print("space")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print("mesosphere")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print("stratosphere")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print("troposphere")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>
            <p:custDataLst>
              <p:tags r:id="rId3"/>
            </p:custDataLst>
          </p:nvPr>
        </p:nvSpPr>
        <p:spPr>
          <a:xfrm>
            <a:off x="4267200" y="5029200"/>
            <a:ext cx="26500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Try height = 72</a:t>
            </a:r>
          </a:p>
        </p:txBody>
      </p:sp>
      <p:cxnSp>
        <p:nvCxnSpPr>
          <p:cNvPr id="154" name="Straight Arrow Connector 153"/>
          <p:cNvCxnSpPr/>
          <p:nvPr>
            <p:custDataLst>
              <p:tags r:id="rId4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>
            <p:custDataLst>
              <p:tags r:id="rId5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>
            <p:custDataLst>
              <p:tags r:id="rId6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>
            <p:custDataLst>
              <p:tags r:id="rId7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>
            <p:custDataLst>
              <p:tags r:id="rId8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>
            <p:custDataLst>
              <p:tags r:id="rId9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>
            <p:custDataLst>
              <p:tags r:id="rId10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>
            <p:custDataLst>
              <p:tags r:id="rId11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>
            <p:custDataLst>
              <p:tags r:id="rId12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>
            <p:custDataLst>
              <p:tags r:id="rId13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>
            <p:custDataLst>
              <p:tags r:id="rId14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>
            <p:custDataLst>
              <p:tags r:id="rId15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>
            <p:custDataLst>
              <p:tags r:id="rId16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>
            <p:custDataLst>
              <p:tags r:id="rId17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>
            <p:custDataLst>
              <p:tags r:id="rId18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>
            <p:custDataLst>
              <p:tags r:id="rId19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>
            <p:custDataLst>
              <p:tags r:id="rId20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>
            <p:custDataLst>
              <p:tags r:id="rId21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>
            <p:custDataLst>
              <p:tags r:id="rId22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>
            <p:custDataLst>
              <p:tags r:id="rId23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>
            <p:custDataLst>
              <p:tags r:id="rId24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>
            <p:custDataLst>
              <p:tags r:id="rId25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>
            <p:custDataLst>
              <p:tags r:id="rId26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>
            <p:custDataLst>
              <p:tags r:id="rId27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>
            <p:custDataLst>
              <p:tags r:id="rId28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>
            <p:custDataLst>
              <p:tags r:id="rId29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>
            <p:custDataLst>
              <p:tags r:id="rId30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>
            <p:custDataLst>
              <p:tags r:id="rId31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>
            <p:custDataLst>
              <p:tags r:id="rId32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>
            <p:custDataLst>
              <p:tags r:id="rId33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>
            <p:custDataLst>
              <p:tags r:id="rId34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>
            <p:custDataLst>
              <p:tags r:id="rId35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>
            <p:custDataLst>
              <p:tags r:id="rId36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>
            <p:custDataLst>
              <p:tags r:id="rId37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>
            <p:custDataLst>
              <p:tags r:id="rId38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>
            <p:custDataLst>
              <p:tags r:id="rId39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>
            <p:custDataLst>
              <p:tags r:id="rId40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>
            <p:custDataLst>
              <p:tags r:id="rId41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>
            <p:custDataLst>
              <p:tags r:id="rId42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>
            <p:custDataLst>
              <p:tags r:id="rId43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>
            <p:custDataLst>
              <p:tags r:id="rId44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>
            <p:custDataLst>
              <p:tags r:id="rId45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>
            <p:custDataLst>
              <p:tags r:id="rId46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>
            <p:custDataLst>
              <p:tags r:id="rId47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>
            <p:custDataLst>
              <p:tags r:id="rId48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>
            <p:custDataLst>
              <p:tags r:id="rId49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>
            <p:custDataLst>
              <p:tags r:id="rId50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>
            <p:custDataLst>
              <p:tags r:id="rId51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>
            <p:custDataLst>
              <p:tags r:id="rId52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>
            <p:custDataLst>
              <p:tags r:id="rId53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>
            <p:custDataLst>
              <p:tags r:id="rId54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>
            <p:custDataLst>
              <p:tags r:id="rId55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>
            <p:custDataLst>
              <p:tags r:id="rId56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>
            <p:custDataLst>
              <p:tags r:id="rId57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TextBox 207"/>
          <p:cNvSpPr txBox="1"/>
          <p:nvPr>
            <p:custDataLst>
              <p:tags r:id="rId58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09" name="TextBox 208"/>
          <p:cNvSpPr txBox="1"/>
          <p:nvPr>
            <p:custDataLst>
              <p:tags r:id="rId59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210" name="TextBox 209"/>
          <p:cNvSpPr txBox="1"/>
          <p:nvPr>
            <p:custDataLst>
              <p:tags r:id="rId60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211" name="TextBox 210"/>
          <p:cNvSpPr txBox="1"/>
          <p:nvPr>
            <p:custDataLst>
              <p:tags r:id="rId61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30</a:t>
            </a:r>
          </a:p>
        </p:txBody>
      </p:sp>
      <p:sp>
        <p:nvSpPr>
          <p:cNvPr id="212" name="TextBox 211"/>
          <p:cNvSpPr txBox="1"/>
          <p:nvPr>
            <p:custDataLst>
              <p:tags r:id="rId62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40</a:t>
            </a:r>
          </a:p>
        </p:txBody>
      </p:sp>
      <p:sp>
        <p:nvSpPr>
          <p:cNvPr id="213" name="TextBox 212"/>
          <p:cNvSpPr txBox="1"/>
          <p:nvPr>
            <p:custDataLst>
              <p:tags r:id="rId63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50</a:t>
            </a:r>
          </a:p>
        </p:txBody>
      </p:sp>
      <p:sp>
        <p:nvSpPr>
          <p:cNvPr id="214" name="TextBox 213"/>
          <p:cNvSpPr txBox="1"/>
          <p:nvPr>
            <p:custDataLst>
              <p:tags r:id="rId64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60</a:t>
            </a:r>
          </a:p>
        </p:txBody>
      </p:sp>
      <p:sp>
        <p:nvSpPr>
          <p:cNvPr id="215" name="TextBox 214"/>
          <p:cNvSpPr txBox="1"/>
          <p:nvPr>
            <p:custDataLst>
              <p:tags r:id="rId65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70</a:t>
            </a:r>
          </a:p>
        </p:txBody>
      </p:sp>
      <p:sp>
        <p:nvSpPr>
          <p:cNvPr id="216" name="TextBox 215"/>
          <p:cNvSpPr txBox="1"/>
          <p:nvPr>
            <p:custDataLst>
              <p:tags r:id="rId66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80</a:t>
            </a:r>
          </a:p>
        </p:txBody>
      </p:sp>
      <p:sp>
        <p:nvSpPr>
          <p:cNvPr id="217" name="TextBox 216"/>
          <p:cNvSpPr txBox="1"/>
          <p:nvPr>
            <p:custDataLst>
              <p:tags r:id="rId67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90</a:t>
            </a:r>
          </a:p>
        </p:txBody>
      </p:sp>
      <p:sp>
        <p:nvSpPr>
          <p:cNvPr id="218" name="TextBox 217"/>
          <p:cNvSpPr txBox="1"/>
          <p:nvPr>
            <p:custDataLst>
              <p:tags r:id="rId68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100</a:t>
            </a:r>
          </a:p>
        </p:txBody>
      </p:sp>
      <p:sp>
        <p:nvSpPr>
          <p:cNvPr id="219" name="TextBox 218"/>
          <p:cNvSpPr txBox="1"/>
          <p:nvPr>
            <p:custDataLst>
              <p:tags r:id="rId69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troposphere</a:t>
            </a:r>
          </a:p>
        </p:txBody>
      </p:sp>
      <p:sp>
        <p:nvSpPr>
          <p:cNvPr id="220" name="TextBox 219"/>
          <p:cNvSpPr txBox="1"/>
          <p:nvPr>
            <p:custDataLst>
              <p:tags r:id="rId70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stratosphere</a:t>
            </a:r>
          </a:p>
        </p:txBody>
      </p:sp>
      <p:sp>
        <p:nvSpPr>
          <p:cNvPr id="221" name="TextBox 220"/>
          <p:cNvSpPr txBox="1"/>
          <p:nvPr>
            <p:custDataLst>
              <p:tags r:id="rId71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mesosphere</a:t>
            </a:r>
          </a:p>
        </p:txBody>
      </p:sp>
      <p:sp>
        <p:nvSpPr>
          <p:cNvPr id="222" name="TextBox 221"/>
          <p:cNvSpPr txBox="1"/>
          <p:nvPr>
            <p:custDataLst>
              <p:tags r:id="rId72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space</a:t>
            </a:r>
          </a:p>
        </p:txBody>
      </p:sp>
      <p:sp>
        <p:nvSpPr>
          <p:cNvPr id="223" name="TextBox 222"/>
          <p:cNvSpPr txBox="1"/>
          <p:nvPr>
            <p:custDataLst>
              <p:tags r:id="rId73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km</a:t>
            </a:r>
            <a:br>
              <a:rPr lang="en-US" sz="1400" dirty="0"/>
            </a:br>
            <a:r>
              <a:rPr lang="en-US" sz="1400" dirty="0"/>
              <a:t>above</a:t>
            </a:r>
            <a:br>
              <a:rPr lang="en-US" sz="1400" dirty="0"/>
            </a:br>
            <a:r>
              <a:rPr lang="en-US" sz="1400" dirty="0"/>
              <a:t>earth</a:t>
            </a:r>
          </a:p>
        </p:txBody>
      </p:sp>
      <p:sp>
        <p:nvSpPr>
          <p:cNvPr id="224" name="Slide Number Placeholder 17"/>
          <p:cNvSpPr>
            <a:spLocks noGrp="1"/>
          </p:cNvSpPr>
          <p:nvPr>
            <p:ph type="sldNum" sz="quarter" idx="12"/>
            <p:custDataLst>
              <p:tags r:id="rId74"/>
            </p:custDataLst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  <p:cxnSp>
        <p:nvCxnSpPr>
          <p:cNvPr id="225" name="Straight Connector 224"/>
          <p:cNvCxnSpPr/>
          <p:nvPr>
            <p:custDataLst>
              <p:tags r:id="rId75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>
            <p:custDataLst>
              <p:tags r:id="rId76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24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lowchart: Process 27"/>
          <p:cNvSpPr/>
          <p:nvPr>
            <p:custDataLst>
              <p:tags r:id="rId1"/>
            </p:custDataLst>
          </p:nvPr>
        </p:nvSpPr>
        <p:spPr>
          <a:xfrm>
            <a:off x="4953000" y="5029200"/>
            <a:ext cx="2514600" cy="533400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590675"/>
            <a:ext cx="7162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Define the machine,</a:t>
            </a:r>
            <a:br>
              <a:rPr lang="en-US" dirty="0"/>
            </a:br>
            <a:r>
              <a:rPr lang="en-US" dirty="0"/>
              <a:t>including the input and the result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dbl_plus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2 * x + 1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Creating a function</a:t>
            </a:r>
          </a:p>
        </p:txBody>
      </p:sp>
      <p:sp>
        <p:nvSpPr>
          <p:cNvPr id="15" name="Rectangular Callout 14"/>
          <p:cNvSpPr/>
          <p:nvPr>
            <p:custDataLst>
              <p:tags r:id="rId4"/>
            </p:custDataLst>
          </p:nvPr>
        </p:nvSpPr>
        <p:spPr>
          <a:xfrm>
            <a:off x="38099" y="3452812"/>
            <a:ext cx="2590800" cy="612648"/>
          </a:xfrm>
          <a:prstGeom prst="wedgeRectCallout">
            <a:avLst>
              <a:gd name="adj1" fmla="val 50842"/>
              <a:gd name="adj2" fmla="val 12561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Keyword that means: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I am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dirty="0">
                <a:solidFill>
                  <a:schemeClr val="tx1"/>
                </a:solidFill>
              </a:rPr>
              <a:t>ining a function</a:t>
            </a:r>
          </a:p>
        </p:txBody>
      </p:sp>
      <p:sp>
        <p:nvSpPr>
          <p:cNvPr id="16" name="Rectangular Callout 15"/>
          <p:cNvSpPr/>
          <p:nvPr>
            <p:custDataLst>
              <p:tags r:id="rId5"/>
            </p:custDataLst>
          </p:nvPr>
        </p:nvSpPr>
        <p:spPr>
          <a:xfrm>
            <a:off x="152400" y="6068757"/>
            <a:ext cx="2238373" cy="612648"/>
          </a:xfrm>
          <a:prstGeom prst="wedgeRectCallout">
            <a:avLst>
              <a:gd name="adj1" fmla="val 89176"/>
              <a:gd name="adj2" fmla="val -17248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Keyword that means: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This is the result</a:t>
            </a:r>
          </a:p>
        </p:txBody>
      </p:sp>
      <p:sp>
        <p:nvSpPr>
          <p:cNvPr id="21" name="Rectangular Callout 20"/>
          <p:cNvSpPr/>
          <p:nvPr>
            <p:custDataLst>
              <p:tags r:id="rId6"/>
            </p:custDataLst>
          </p:nvPr>
        </p:nvSpPr>
        <p:spPr>
          <a:xfrm>
            <a:off x="5871435" y="3505200"/>
            <a:ext cx="2343150" cy="612648"/>
          </a:xfrm>
          <a:prstGeom prst="wedgeRectCallout">
            <a:avLst>
              <a:gd name="adj1" fmla="val -59306"/>
              <a:gd name="adj2" fmla="val 1303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Input variable name,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or “formal parameter”</a:t>
            </a:r>
          </a:p>
        </p:txBody>
      </p:sp>
      <p:sp>
        <p:nvSpPr>
          <p:cNvPr id="22" name="Rectangular Callout 21"/>
          <p:cNvSpPr/>
          <p:nvPr>
            <p:custDataLst>
              <p:tags r:id="rId7"/>
            </p:custDataLst>
          </p:nvPr>
        </p:nvSpPr>
        <p:spPr>
          <a:xfrm>
            <a:off x="2390773" y="2651378"/>
            <a:ext cx="2590800" cy="612648"/>
          </a:xfrm>
          <a:prstGeom prst="wedgeRectCallout">
            <a:avLst>
              <a:gd name="adj1" fmla="val -10953"/>
              <a:gd name="adj2" fmla="val 24393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Name of the function.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Like “</a:t>
            </a:r>
            <a:r>
              <a:rPr lang="en-US" dirty="0">
                <a:solidFill>
                  <a:srgbClr val="FF0000"/>
                </a:solidFill>
              </a:rPr>
              <a:t>y</a:t>
            </a:r>
            <a:r>
              <a:rPr lang="en-US" dirty="0">
                <a:solidFill>
                  <a:schemeClr val="tx1"/>
                </a:solidFill>
              </a:rPr>
              <a:t> = 5” for a variable</a:t>
            </a:r>
          </a:p>
        </p:txBody>
      </p:sp>
      <p:sp>
        <p:nvSpPr>
          <p:cNvPr id="23" name="Flowchart: Process 22"/>
          <p:cNvSpPr/>
          <p:nvPr>
            <p:custDataLst>
              <p:tags r:id="rId8"/>
            </p:custDataLst>
          </p:nvPr>
        </p:nvSpPr>
        <p:spPr>
          <a:xfrm>
            <a:off x="6705600" y="1819275"/>
            <a:ext cx="2133600" cy="83820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2x + 1</a:t>
            </a:r>
          </a:p>
        </p:txBody>
      </p:sp>
      <p:sp>
        <p:nvSpPr>
          <p:cNvPr id="24" name="Flowchart: Manual Operation 23"/>
          <p:cNvSpPr/>
          <p:nvPr>
            <p:custDataLst>
              <p:tags r:id="rId9"/>
            </p:custDataLst>
          </p:nvPr>
        </p:nvSpPr>
        <p:spPr>
          <a:xfrm>
            <a:off x="6934200" y="1362075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x</a:t>
            </a:r>
          </a:p>
        </p:txBody>
      </p:sp>
      <p:sp>
        <p:nvSpPr>
          <p:cNvPr id="25" name="Flowchart: Manual Operation 24"/>
          <p:cNvSpPr/>
          <p:nvPr>
            <p:custDataLst>
              <p:tags r:id="rId10"/>
            </p:custDataLst>
          </p:nvPr>
        </p:nvSpPr>
        <p:spPr>
          <a:xfrm rot="10800000">
            <a:off x="8077200" y="2657475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6" name="Straight Arrow Connector 25"/>
          <p:cNvCxnSpPr/>
          <p:nvPr>
            <p:custDataLst>
              <p:tags r:id="rId11"/>
            </p:custDataLst>
          </p:nvPr>
        </p:nvCxnSpPr>
        <p:spPr>
          <a:xfrm>
            <a:off x="8343899" y="3190875"/>
            <a:ext cx="0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>
            <p:custDataLst>
              <p:tags r:id="rId12"/>
            </p:custDataLst>
          </p:nvPr>
        </p:nvCxnSpPr>
        <p:spPr>
          <a:xfrm>
            <a:off x="7162800" y="828675"/>
            <a:ext cx="0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ular Callout 28"/>
          <p:cNvSpPr/>
          <p:nvPr>
            <p:custDataLst>
              <p:tags r:id="rId13"/>
            </p:custDataLst>
          </p:nvPr>
        </p:nvSpPr>
        <p:spPr>
          <a:xfrm>
            <a:off x="5638800" y="5867400"/>
            <a:ext cx="3252788" cy="507681"/>
          </a:xfrm>
          <a:prstGeom prst="wedgeRectCallout">
            <a:avLst>
              <a:gd name="adj1" fmla="val -30393"/>
              <a:gd name="adj2" fmla="val -9292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Return expression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(part of the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>
                <a:solidFill>
                  <a:schemeClr val="tx1"/>
                </a:solidFill>
              </a:rPr>
              <a:t> statement)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1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12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15" grpId="0" animBg="1"/>
      <p:bldP spid="16" grpId="0" animBg="1"/>
      <p:bldP spid="21" grpId="0" animBg="1"/>
      <p:bldP spid="22" grpId="0" animBg="1"/>
      <p:bldP spid="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look up a variable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Idea: find the nearest variable of the given name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Check whether the variable is defined in the </a:t>
            </a:r>
            <a:r>
              <a:rPr lang="en-US" dirty="0">
                <a:solidFill>
                  <a:srgbClr val="0000FF"/>
                </a:solidFill>
              </a:rPr>
              <a:t>local scope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… check any intermediate scopes (</a:t>
            </a:r>
            <a:r>
              <a:rPr lang="en-US" b="1" dirty="0"/>
              <a:t>none</a:t>
            </a:r>
            <a:r>
              <a:rPr lang="en-US" dirty="0"/>
              <a:t> in CSE 160!) …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Check whether the variable is defined in the </a:t>
            </a:r>
            <a:r>
              <a:rPr lang="en-US" dirty="0">
                <a:solidFill>
                  <a:srgbClr val="0000FF"/>
                </a:solidFill>
              </a:rPr>
              <a:t>global scope</a:t>
            </a:r>
          </a:p>
          <a:p>
            <a:pPr marL="0" indent="0">
              <a:buNone/>
            </a:pPr>
            <a:r>
              <a:rPr lang="en-US" dirty="0"/>
              <a:t>If a local and a global variable have the </a:t>
            </a:r>
            <a:r>
              <a:rPr lang="en-US" dirty="0">
                <a:solidFill>
                  <a:srgbClr val="FF0000"/>
                </a:solidFill>
              </a:rPr>
              <a:t>same name</a:t>
            </a:r>
            <a:r>
              <a:rPr lang="en-US" dirty="0"/>
              <a:t>, the global variable is inaccessible (“</a:t>
            </a:r>
            <a:r>
              <a:rPr lang="en-US" dirty="0">
                <a:solidFill>
                  <a:srgbClr val="FF0000"/>
                </a:solidFill>
              </a:rPr>
              <a:t>shadowed</a:t>
            </a:r>
            <a:r>
              <a:rPr lang="en-US" dirty="0"/>
              <a:t>”)</a:t>
            </a:r>
          </a:p>
          <a:p>
            <a:pPr marL="400050" lvl="1" indent="0">
              <a:buNone/>
            </a:pPr>
            <a:r>
              <a:rPr lang="en-US" dirty="0"/>
              <a:t>This is confusing; try to avoid such shadowing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22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100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lookup():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x = 42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 x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lookup()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5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200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lookup()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4"/>
            </p:custDataLst>
          </p:nvPr>
        </p:nvSpPr>
        <p:spPr>
          <a:xfrm>
            <a:off x="304800" y="237566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8"/>
              </a:rPr>
              <a:t>See in python tutor</a:t>
            </a:r>
            <a:endParaRPr lang="en-US" dirty="0"/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6705600" y="257736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205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Local variables exist only while the function is executing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(cent):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result = cent / 5.0 * 9 + 32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result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(15)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print(result)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781800" y="15240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in python tutor</a:t>
            </a:r>
            <a:endParaRPr lang="en-US" dirty="0"/>
          </a:p>
        </p:txBody>
      </p:sp>
      <p:sp>
        <p:nvSpPr>
          <p:cNvPr id="7" name="Rectangular Callout 20">
            <a:extLst>
              <a:ext uri="{FF2B5EF4-FFF2-40B4-BE49-F238E27FC236}">
                <a16:creationId xmlns:a16="http://schemas.microsoft.com/office/drawing/2014/main" id="{B244AA48-2B44-4C4B-B44A-8730276F17C2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4724400" y="5027676"/>
            <a:ext cx="4171950" cy="1555686"/>
          </a:xfrm>
          <a:prstGeom prst="wedgeRectCallout">
            <a:avLst>
              <a:gd name="adj1" fmla="val -56876"/>
              <a:gd name="adj2" fmla="val -28848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ALL of your variables will be local for the midterm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366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How to design a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152400" y="1600200"/>
            <a:ext cx="2667000" cy="4876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900" b="1" dirty="0"/>
              <a:t>1. </a:t>
            </a:r>
            <a:r>
              <a:rPr lang="en-US" sz="2900" dirty="0">
                <a:solidFill>
                  <a:srgbClr val="FF0000"/>
                </a:solidFill>
              </a:rPr>
              <a:t>Wishful thinking</a:t>
            </a:r>
            <a:r>
              <a:rPr lang="en-US" sz="2900" dirty="0"/>
              <a:t>:  Write the program as if the function already exists</a:t>
            </a:r>
            <a:endParaRPr lang="en-US" dirty="0"/>
          </a:p>
          <a:p>
            <a:pPr marL="0" indent="0">
              <a:buNone/>
            </a:pPr>
            <a:r>
              <a:rPr lang="en-US" sz="2900" b="1" dirty="0"/>
              <a:t>2.</a:t>
            </a:r>
            <a:r>
              <a:rPr lang="en-US" sz="2900" dirty="0"/>
              <a:t> Write a </a:t>
            </a:r>
            <a:r>
              <a:rPr lang="en-US" sz="2900" dirty="0">
                <a:solidFill>
                  <a:srgbClr val="FF0000"/>
                </a:solidFill>
              </a:rPr>
              <a:t>specification</a:t>
            </a:r>
            <a:r>
              <a:rPr lang="en-US" sz="2900" dirty="0"/>
              <a:t>:  Describe the inputs and output, including their types</a:t>
            </a:r>
          </a:p>
          <a:p>
            <a:pPr marL="400050" lvl="1" indent="0">
              <a:buNone/>
            </a:pPr>
            <a:r>
              <a:rPr lang="en-US" dirty="0"/>
              <a:t>No implementation yet!</a:t>
            </a:r>
          </a:p>
          <a:p>
            <a:pPr marL="0" indent="0">
              <a:buNone/>
            </a:pPr>
            <a:r>
              <a:rPr lang="en-US" sz="2900" b="1" dirty="0"/>
              <a:t>3.</a:t>
            </a:r>
            <a:r>
              <a:rPr lang="en-US" sz="2900" dirty="0"/>
              <a:t> Write </a:t>
            </a:r>
            <a:r>
              <a:rPr lang="en-US" sz="2900" dirty="0">
                <a:solidFill>
                  <a:srgbClr val="FF0000"/>
                </a:solidFill>
              </a:rPr>
              <a:t>tests</a:t>
            </a:r>
            <a:r>
              <a:rPr lang="en-US" sz="2900" dirty="0"/>
              <a:t>:  Example inputs and outputs</a:t>
            </a:r>
          </a:p>
          <a:p>
            <a:pPr marL="0" indent="0">
              <a:buNone/>
            </a:pPr>
            <a:r>
              <a:rPr lang="en-US" sz="2900" b="1" dirty="0"/>
              <a:t>4. </a:t>
            </a:r>
            <a:r>
              <a:rPr lang="en-US" sz="2900" dirty="0"/>
              <a:t>Write the function </a:t>
            </a:r>
            <a:r>
              <a:rPr lang="en-US" sz="2900" dirty="0">
                <a:solidFill>
                  <a:srgbClr val="FF0000"/>
                </a:solidFill>
              </a:rPr>
              <a:t>body </a:t>
            </a:r>
            <a:r>
              <a:rPr lang="en-US" sz="2900" dirty="0"/>
              <a:t>(the implementation)</a:t>
            </a:r>
          </a:p>
          <a:p>
            <a:pPr marL="0" indent="0">
              <a:buNone/>
            </a:pPr>
            <a:r>
              <a:rPr lang="en-US" sz="2900" dirty="0"/>
              <a:t>     First, write your plan in English, then translate to Python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2819400" y="1600200"/>
            <a:ext cx="66294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"""Input: a number representing degrees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Farenheit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Return value: a number representing degrees centigrade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 """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 result = (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– 32) / 9.0 * 5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 return result</a:t>
            </a:r>
          </a:p>
          <a:p>
            <a:pPr marL="0" indent="0">
              <a:buNone/>
            </a:pP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(32) == 0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(212) == 100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(98.6) == 37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(-40) == -40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300" b="1" dirty="0">
                <a:latin typeface="Courier New" pitchFamily="49" charset="0"/>
                <a:cs typeface="Courier New" pitchFamily="49" charset="0"/>
              </a:rPr>
              <a:t># Main program</a:t>
            </a:r>
          </a:p>
          <a:p>
            <a:pPr marL="0" indent="0">
              <a:buNone/>
            </a:pP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 = 32</a:t>
            </a:r>
          </a:p>
          <a:p>
            <a:pPr marL="0" indent="0">
              <a:buNone/>
            </a:pPr>
            <a:r>
              <a:rPr lang="en-US" sz="2300" b="1" dirty="0">
                <a:latin typeface="Courier New" pitchFamily="49" charset="0"/>
                <a:cs typeface="Courier New" pitchFamily="49" charset="0"/>
              </a:rPr>
              <a:t>print("Temperature in 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Farenheit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:", 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tempc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300" b="1" dirty="0">
                <a:latin typeface="Courier New" pitchFamily="49" charset="0"/>
                <a:cs typeface="Courier New" pitchFamily="49" charset="0"/>
              </a:rPr>
              <a:t>print("Temperature in Celsius:", 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tempc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  <p:sp>
        <p:nvSpPr>
          <p:cNvPr id="8" name="Rectangular Callout 20">
            <a:extLst>
              <a:ext uri="{FF2B5EF4-FFF2-40B4-BE49-F238E27FC236}">
                <a16:creationId xmlns:a16="http://schemas.microsoft.com/office/drawing/2014/main" id="{BF10672F-C613-4B0A-98E6-88CC4363B6A9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725778" y="2209800"/>
            <a:ext cx="3589421" cy="1066800"/>
          </a:xfrm>
          <a:prstGeom prst="wedgeRectCallout">
            <a:avLst>
              <a:gd name="adj1" fmla="val -79948"/>
              <a:gd name="adj2" fmla="val 4768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Already done for you!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Rectangular Callout 20">
            <a:extLst>
              <a:ext uri="{FF2B5EF4-FFF2-40B4-BE49-F238E27FC236}">
                <a16:creationId xmlns:a16="http://schemas.microsoft.com/office/drawing/2014/main" id="{5C8230D2-5F2C-479D-9127-9B929694150B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3962400" y="3437021"/>
            <a:ext cx="4343400" cy="1524000"/>
          </a:xfrm>
          <a:prstGeom prst="wedgeRectCallout">
            <a:avLst>
              <a:gd name="adj1" fmla="val -89588"/>
              <a:gd name="adj2" fmla="val 2234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We did </a:t>
            </a:r>
            <a:r>
              <a:rPr lang="en-US" sz="2800" i="1" dirty="0">
                <a:solidFill>
                  <a:schemeClr val="tx1"/>
                </a:solidFill>
              </a:rPr>
              <a:t>some</a:t>
            </a:r>
            <a:r>
              <a:rPr lang="en-US" sz="2800" dirty="0">
                <a:solidFill>
                  <a:schemeClr val="tx1"/>
                </a:solidFill>
              </a:rPr>
              <a:t> of these for you, you should make more to be sure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Rectangular Callout 20">
            <a:extLst>
              <a:ext uri="{FF2B5EF4-FFF2-40B4-BE49-F238E27FC236}">
                <a16:creationId xmlns:a16="http://schemas.microsoft.com/office/drawing/2014/main" id="{3F5AC62E-6832-4C6E-BA15-A8D367DDAFDE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3759869" y="846138"/>
            <a:ext cx="3589421" cy="1066800"/>
          </a:xfrm>
          <a:prstGeom prst="wedgeRectCallout">
            <a:avLst>
              <a:gd name="adj1" fmla="val -79948"/>
              <a:gd name="adj2" fmla="val 4768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Not relevant for the midterm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Rectangular Callout 20">
            <a:extLst>
              <a:ext uri="{FF2B5EF4-FFF2-40B4-BE49-F238E27FC236}">
                <a16:creationId xmlns:a16="http://schemas.microsoft.com/office/drawing/2014/main" id="{EB3BB60A-CA52-4C9A-A637-DEDAA3BEFCA5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3938337" y="5173579"/>
            <a:ext cx="3589421" cy="1066800"/>
          </a:xfrm>
          <a:prstGeom prst="wedgeRectCallout">
            <a:avLst>
              <a:gd name="adj1" fmla="val -108328"/>
              <a:gd name="adj2" fmla="val -500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This is the main part of the midterm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20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What is a list?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 list is an ordered sequence of values</a:t>
            </a:r>
          </a:p>
          <a:p>
            <a:pPr lvl="1"/>
            <a:r>
              <a:rPr lang="en-US" dirty="0"/>
              <a:t>A list of integers: </a:t>
            </a:r>
          </a:p>
          <a:p>
            <a:pPr marL="457200" lvl="1" indent="0">
              <a:buNone/>
            </a:pPr>
            <a:endParaRPr lang="en-US" sz="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[3, 1, 4, 4, 5, 9]</a:t>
            </a:r>
          </a:p>
          <a:p>
            <a:pPr lvl="1"/>
            <a:endParaRPr lang="en-US" sz="1000" dirty="0"/>
          </a:p>
          <a:p>
            <a:pPr lvl="1"/>
            <a:r>
              <a:rPr lang="en-US" dirty="0"/>
              <a:t>A list of strings:</a:t>
            </a:r>
          </a:p>
          <a:p>
            <a:pPr marL="457200" lvl="1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["Four", "score", "and", "seven", "years"]</a:t>
            </a:r>
          </a:p>
          <a:p>
            <a:endParaRPr lang="en-US" dirty="0"/>
          </a:p>
          <a:p>
            <a:endParaRPr lang="en-US" sz="3900" dirty="0"/>
          </a:p>
          <a:p>
            <a:r>
              <a:rPr lang="en-US" dirty="0"/>
              <a:t>Each value has an </a:t>
            </a:r>
            <a:r>
              <a:rPr lang="en-US" dirty="0">
                <a:solidFill>
                  <a:srgbClr val="FF0000"/>
                </a:solidFill>
              </a:rPr>
              <a:t>index</a:t>
            </a:r>
          </a:p>
          <a:p>
            <a:pPr lvl="1"/>
            <a:r>
              <a:rPr lang="en-US" dirty="0"/>
              <a:t>Indexing is zero-based (counting starts with zero)</a:t>
            </a:r>
          </a:p>
          <a:p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([3, 1, 4, 4, 5, 9]) </a:t>
            </a:r>
            <a:r>
              <a:rPr lang="en-US" sz="2800" dirty="0"/>
              <a:t>returns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4149087" y="4430471"/>
            <a:ext cx="4183582" cy="369332"/>
            <a:chOff x="3950500" y="2696542"/>
            <a:chExt cx="4183582" cy="369332"/>
          </a:xfrm>
        </p:grpSpPr>
        <p:sp>
          <p:nvSpPr>
            <p:cNvPr id="11" name="TextBox 10"/>
            <p:cNvSpPr txBox="1"/>
            <p:nvPr>
              <p:custDataLst>
                <p:tags r:id="rId10"/>
              </p:custDataLst>
            </p:nvPr>
          </p:nvSpPr>
          <p:spPr>
            <a:xfrm>
              <a:off x="3950500" y="2696542"/>
              <a:ext cx="813749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“Four”</a:t>
              </a:r>
            </a:p>
          </p:txBody>
        </p:sp>
        <p:sp>
          <p:nvSpPr>
            <p:cNvPr id="13" name="TextBox 12"/>
            <p:cNvSpPr txBox="1"/>
            <p:nvPr>
              <p:custDataLst>
                <p:tags r:id="rId11"/>
              </p:custDataLst>
            </p:nvPr>
          </p:nvSpPr>
          <p:spPr>
            <a:xfrm>
              <a:off x="4764249" y="2696542"/>
              <a:ext cx="868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“score”</a:t>
              </a:r>
            </a:p>
          </p:txBody>
        </p:sp>
        <p:sp>
          <p:nvSpPr>
            <p:cNvPr id="14" name="TextBox 13"/>
            <p:cNvSpPr txBox="1"/>
            <p:nvPr>
              <p:custDataLst>
                <p:tags r:id="rId12"/>
              </p:custDataLst>
            </p:nvPr>
          </p:nvSpPr>
          <p:spPr>
            <a:xfrm>
              <a:off x="5632756" y="2696542"/>
              <a:ext cx="722442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“and”</a:t>
              </a:r>
            </a:p>
          </p:txBody>
        </p:sp>
        <p:sp>
          <p:nvSpPr>
            <p:cNvPr id="15" name="TextBox 14"/>
            <p:cNvSpPr txBox="1"/>
            <p:nvPr>
              <p:custDataLst>
                <p:tags r:id="rId13"/>
              </p:custDataLst>
            </p:nvPr>
          </p:nvSpPr>
          <p:spPr>
            <a:xfrm>
              <a:off x="6355198" y="2696542"/>
              <a:ext cx="91172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“seven”</a:t>
              </a:r>
            </a:p>
          </p:txBody>
        </p:sp>
        <p:sp>
          <p:nvSpPr>
            <p:cNvPr id="16" name="TextBox 15"/>
            <p:cNvSpPr txBox="1"/>
            <p:nvPr>
              <p:custDataLst>
                <p:tags r:id="rId14"/>
              </p:custDataLst>
            </p:nvPr>
          </p:nvSpPr>
          <p:spPr>
            <a:xfrm>
              <a:off x="7266922" y="2696542"/>
              <a:ext cx="86716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“years”</a:t>
              </a:r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17</a:t>
            </a:fld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6084039" y="2633365"/>
            <a:ext cx="1815050" cy="369332"/>
            <a:chOff x="6084039" y="2633365"/>
            <a:chExt cx="1815050" cy="369332"/>
          </a:xfrm>
        </p:grpSpPr>
        <p:sp>
          <p:nvSpPr>
            <p:cNvPr id="4" name="TextBox 3"/>
            <p:cNvSpPr txBox="1"/>
            <p:nvPr>
              <p:custDataLst>
                <p:tags r:id="rId4"/>
              </p:custDataLst>
            </p:nvPr>
          </p:nvSpPr>
          <p:spPr>
            <a:xfrm>
              <a:off x="608403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5" name="TextBox 4"/>
            <p:cNvSpPr txBox="1"/>
            <p:nvPr>
              <p:custDataLst>
                <p:tags r:id="rId5"/>
              </p:custDataLst>
            </p:nvPr>
          </p:nvSpPr>
          <p:spPr>
            <a:xfrm>
              <a:off x="639065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6" name="TextBox 5"/>
            <p:cNvSpPr txBox="1"/>
            <p:nvPr>
              <p:custDataLst>
                <p:tags r:id="rId6"/>
              </p:custDataLst>
            </p:nvPr>
          </p:nvSpPr>
          <p:spPr>
            <a:xfrm>
              <a:off x="6692345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7" name="TextBox 6"/>
            <p:cNvSpPr txBox="1"/>
            <p:nvPr>
              <p:custDataLst>
                <p:tags r:id="rId7"/>
              </p:custDataLst>
            </p:nvPr>
          </p:nvSpPr>
          <p:spPr>
            <a:xfrm>
              <a:off x="6994031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8" name="TextBox 7"/>
            <p:cNvSpPr txBox="1"/>
            <p:nvPr>
              <p:custDataLst>
                <p:tags r:id="rId8"/>
              </p:custDataLst>
            </p:nvPr>
          </p:nvSpPr>
          <p:spPr>
            <a:xfrm>
              <a:off x="7295717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10" name="TextBox 9"/>
            <p:cNvSpPr txBox="1"/>
            <p:nvPr>
              <p:custDataLst>
                <p:tags r:id="rId9"/>
              </p:custDataLst>
            </p:nvPr>
          </p:nvSpPr>
          <p:spPr>
            <a:xfrm>
              <a:off x="7597403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9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085640" y="2286000"/>
            <a:ext cx="1810116" cy="394018"/>
            <a:chOff x="6085640" y="2286000"/>
            <a:chExt cx="1810116" cy="394018"/>
          </a:xfrm>
        </p:grpSpPr>
        <p:sp>
          <p:nvSpPr>
            <p:cNvPr id="12" name="TextBox 11"/>
            <p:cNvSpPr txBox="1"/>
            <p:nvPr/>
          </p:nvSpPr>
          <p:spPr>
            <a:xfrm>
              <a:off x="6085640" y="23106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383993" y="2296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695678" y="230796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994031" y="22939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295717" y="2286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594070" y="22999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5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421157" y="4061139"/>
            <a:ext cx="3606864" cy="371436"/>
            <a:chOff x="4421157" y="4583668"/>
            <a:chExt cx="3606864" cy="371436"/>
          </a:xfrm>
        </p:grpSpPr>
        <p:sp>
          <p:nvSpPr>
            <p:cNvPr id="24" name="TextBox 23"/>
            <p:cNvSpPr txBox="1"/>
            <p:nvPr/>
          </p:nvSpPr>
          <p:spPr>
            <a:xfrm>
              <a:off x="4421157" y="45857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245573" y="45836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32920" y="45836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828643" y="45836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726335" y="45836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1730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List Creation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a = [ 3, 1, 2 * 2, 1, 10 / 2, 10 - 1 ]</a:t>
            </a:r>
          </a:p>
          <a:p>
            <a:pPr marL="0" indent="0"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b = [ 5, 3.0, 'hi' ]</a:t>
            </a:r>
          </a:p>
          <a:p>
            <a:pPr marL="0" indent="0"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c = [ 4, 'a', a ]</a:t>
            </a:r>
          </a:p>
          <a:p>
            <a:pPr marL="0" indent="0"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d = [ [1, 2], [3, 4], [5, 6] ]</a:t>
            </a:r>
          </a:p>
          <a:p>
            <a:pPr marL="0" indent="0"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295400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602020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1903706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2205392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2507078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2808764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18</a:t>
            </a:fld>
            <a:endParaRPr lang="en-US"/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6781800" y="26016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13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7051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List Querying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001000" cy="5029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Expressions that return parts of lists:</a:t>
            </a:r>
            <a:br>
              <a:rPr lang="en-US" dirty="0"/>
            </a:br>
            <a:endParaRPr lang="en-US" dirty="0"/>
          </a:p>
          <a:p>
            <a:r>
              <a:rPr lang="en-US" dirty="0"/>
              <a:t>Single element:  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  <a:endParaRPr lang="en-US" dirty="0"/>
          </a:p>
          <a:p>
            <a:pPr lvl="1"/>
            <a:r>
              <a:rPr lang="en-US" dirty="0"/>
              <a:t>The single element stored at that location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/>
              <a:t>Sublist</a:t>
            </a:r>
            <a:r>
              <a:rPr lang="en-US" dirty="0"/>
              <a:t> (“slicing”):  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: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sublist</a:t>
            </a:r>
            <a:r>
              <a:rPr lang="en-US" dirty="0"/>
              <a:t> that starts at </a:t>
            </a:r>
            <a:br>
              <a:rPr lang="en-US" dirty="0"/>
            </a:br>
            <a:r>
              <a:rPr lang="en-US" dirty="0"/>
              <a:t>index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/>
              <a:t> and ends at index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 – 1</a:t>
            </a:r>
          </a:p>
          <a:p>
            <a:pPr lvl="1"/>
            <a:r>
              <a:rPr lang="en-US" dirty="0"/>
              <a:t>If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/>
              <a:t> is omitted: defaults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0 </a:t>
            </a:r>
          </a:p>
          <a:p>
            <a:pPr lvl="1"/>
            <a:r>
              <a:rPr lang="en-US" dirty="0"/>
              <a:t>If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dirty="0"/>
              <a:t> is omitted: defaults to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[:] </a:t>
            </a:r>
            <a:r>
              <a:rPr lang="en-US" dirty="0"/>
              <a:t>evaluates to the whole list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[0:len(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)] </a:t>
            </a:r>
            <a:r>
              <a:rPr lang="en-US" dirty="0"/>
              <a:t>also does</a:t>
            </a:r>
          </a:p>
          <a:p>
            <a:pPr lvl="1"/>
            <a:endParaRPr lang="en-US" dirty="0"/>
          </a:p>
          <a:p>
            <a:pPr lvl="1"/>
            <a:endParaRPr lang="en-US" sz="35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19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780199" y="807676"/>
            <a:ext cx="1815050" cy="369332"/>
            <a:chOff x="6084039" y="2633365"/>
            <a:chExt cx="1815050" cy="369332"/>
          </a:xfrm>
        </p:grpSpPr>
        <p:sp>
          <p:nvSpPr>
            <p:cNvPr id="6" name="TextBox 5"/>
            <p:cNvSpPr txBox="1"/>
            <p:nvPr>
              <p:custDataLst>
                <p:tags r:id="rId4"/>
              </p:custDataLst>
            </p:nvPr>
          </p:nvSpPr>
          <p:spPr>
            <a:xfrm>
              <a:off x="608403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7" name="TextBox 6"/>
            <p:cNvSpPr txBox="1"/>
            <p:nvPr>
              <p:custDataLst>
                <p:tags r:id="rId5"/>
              </p:custDataLst>
            </p:nvPr>
          </p:nvSpPr>
          <p:spPr>
            <a:xfrm>
              <a:off x="639065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8" name="TextBox 7"/>
            <p:cNvSpPr txBox="1"/>
            <p:nvPr>
              <p:custDataLst>
                <p:tags r:id="rId6"/>
              </p:custDataLst>
            </p:nvPr>
          </p:nvSpPr>
          <p:spPr>
            <a:xfrm>
              <a:off x="6692345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9" name="TextBox 8"/>
            <p:cNvSpPr txBox="1"/>
            <p:nvPr>
              <p:custDataLst>
                <p:tags r:id="rId7"/>
              </p:custDataLst>
            </p:nvPr>
          </p:nvSpPr>
          <p:spPr>
            <a:xfrm>
              <a:off x="6994031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10" name="TextBox 9"/>
            <p:cNvSpPr txBox="1"/>
            <p:nvPr>
              <p:custDataLst>
                <p:tags r:id="rId8"/>
              </p:custDataLst>
            </p:nvPr>
          </p:nvSpPr>
          <p:spPr>
            <a:xfrm>
              <a:off x="7295717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11" name="TextBox 10"/>
            <p:cNvSpPr txBox="1"/>
            <p:nvPr>
              <p:custDataLst>
                <p:tags r:id="rId9"/>
              </p:custDataLst>
            </p:nvPr>
          </p:nvSpPr>
          <p:spPr>
            <a:xfrm>
              <a:off x="7597403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9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781800" y="460311"/>
            <a:ext cx="1810116" cy="394018"/>
            <a:chOff x="6085640" y="2286000"/>
            <a:chExt cx="1810116" cy="394018"/>
          </a:xfrm>
        </p:grpSpPr>
        <p:sp>
          <p:nvSpPr>
            <p:cNvPr id="13" name="TextBox 12"/>
            <p:cNvSpPr txBox="1"/>
            <p:nvPr/>
          </p:nvSpPr>
          <p:spPr>
            <a:xfrm>
              <a:off x="6085640" y="23106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83993" y="2296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95678" y="230796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94031" y="22939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295717" y="2286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594070" y="22999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0553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742B9-0972-4009-AE07-DB0C1A03C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C7656-480E-4C01-BDAC-73D394AFA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Releases 8:00pm tonight</a:t>
            </a:r>
          </a:p>
          <a:p>
            <a:r>
              <a:rPr lang="en-US" dirty="0"/>
              <a:t>Due 11:00pm Wednesday</a:t>
            </a:r>
          </a:p>
          <a:p>
            <a:r>
              <a:rPr lang="en-US" dirty="0"/>
              <a:t>It will not take you 51 hours to finish</a:t>
            </a:r>
          </a:p>
          <a:p>
            <a:endParaRPr lang="en-US" dirty="0"/>
          </a:p>
          <a:p>
            <a:r>
              <a:rPr lang="en-US" dirty="0"/>
              <a:t>Open-book, open-note, open-lecture, open-class-website</a:t>
            </a:r>
          </a:p>
          <a:p>
            <a:r>
              <a:rPr lang="en-US" dirty="0"/>
              <a:t>Can ask questions on Ed and in Office Hours</a:t>
            </a:r>
          </a:p>
          <a:p>
            <a:r>
              <a:rPr lang="en-US" dirty="0"/>
              <a:t>Can share anything within your group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010B7A-E316-49D7-BF3F-742937C3F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4562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More List Querying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Find/lookup in a list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2800" dirty="0">
                <a:cs typeface="Courier New" pitchFamily="49" charset="0"/>
              </a:rPr>
              <a:t>Returns True if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dirty="0">
                <a:cs typeface="Courier New" pitchFamily="49" charset="0"/>
              </a:rPr>
              <a:t> is found in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mylist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mylist.index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(x)</a:t>
            </a:r>
          </a:p>
          <a:p>
            <a:pPr lvl="2"/>
            <a:r>
              <a:rPr lang="en-US" sz="2600" dirty="0"/>
              <a:t>Return the integer index in the list of the </a:t>
            </a:r>
            <a:br>
              <a:rPr lang="en-US" sz="2600" dirty="0"/>
            </a:br>
            <a:r>
              <a:rPr lang="en-US" sz="2600" i="1" dirty="0"/>
              <a:t>first item </a:t>
            </a:r>
            <a:r>
              <a:rPr lang="en-US" sz="2600" dirty="0"/>
              <a:t>whose value is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600" dirty="0"/>
              <a:t>.  </a:t>
            </a:r>
          </a:p>
          <a:p>
            <a:pPr lvl="2"/>
            <a:r>
              <a:rPr lang="en-US" sz="2600" dirty="0"/>
              <a:t>It is an error if there is no such item.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mylist.count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(x)</a:t>
            </a:r>
            <a:endParaRPr lang="en-US" sz="3500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2600" dirty="0"/>
              <a:t>Return the number of times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600" dirty="0"/>
              <a:t> appears in the list.</a:t>
            </a:r>
          </a:p>
          <a:p>
            <a:pPr lvl="1"/>
            <a:endParaRPr lang="en-US" sz="35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20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703999" y="1995190"/>
            <a:ext cx="1815050" cy="369332"/>
            <a:chOff x="6084039" y="2633365"/>
            <a:chExt cx="1815050" cy="369332"/>
          </a:xfrm>
        </p:grpSpPr>
        <p:sp>
          <p:nvSpPr>
            <p:cNvPr id="6" name="TextBox 5"/>
            <p:cNvSpPr txBox="1"/>
            <p:nvPr>
              <p:custDataLst>
                <p:tags r:id="rId4"/>
              </p:custDataLst>
            </p:nvPr>
          </p:nvSpPr>
          <p:spPr>
            <a:xfrm>
              <a:off x="608403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7" name="TextBox 6"/>
            <p:cNvSpPr txBox="1"/>
            <p:nvPr>
              <p:custDataLst>
                <p:tags r:id="rId5"/>
              </p:custDataLst>
            </p:nvPr>
          </p:nvSpPr>
          <p:spPr>
            <a:xfrm>
              <a:off x="639065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8" name="TextBox 7"/>
            <p:cNvSpPr txBox="1"/>
            <p:nvPr>
              <p:custDataLst>
                <p:tags r:id="rId6"/>
              </p:custDataLst>
            </p:nvPr>
          </p:nvSpPr>
          <p:spPr>
            <a:xfrm>
              <a:off x="6692345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9" name="TextBox 8"/>
            <p:cNvSpPr txBox="1"/>
            <p:nvPr>
              <p:custDataLst>
                <p:tags r:id="rId7"/>
              </p:custDataLst>
            </p:nvPr>
          </p:nvSpPr>
          <p:spPr>
            <a:xfrm>
              <a:off x="6994031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10" name="TextBox 9"/>
            <p:cNvSpPr txBox="1"/>
            <p:nvPr>
              <p:custDataLst>
                <p:tags r:id="rId8"/>
              </p:custDataLst>
            </p:nvPr>
          </p:nvSpPr>
          <p:spPr>
            <a:xfrm>
              <a:off x="7295717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11" name="TextBox 10"/>
            <p:cNvSpPr txBox="1"/>
            <p:nvPr>
              <p:custDataLst>
                <p:tags r:id="rId9"/>
              </p:custDataLst>
            </p:nvPr>
          </p:nvSpPr>
          <p:spPr>
            <a:xfrm>
              <a:off x="7597403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9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705600" y="1647825"/>
            <a:ext cx="1810116" cy="394018"/>
            <a:chOff x="6085640" y="2286000"/>
            <a:chExt cx="1810116" cy="394018"/>
          </a:xfrm>
        </p:grpSpPr>
        <p:sp>
          <p:nvSpPr>
            <p:cNvPr id="13" name="TextBox 12"/>
            <p:cNvSpPr txBox="1"/>
            <p:nvPr/>
          </p:nvSpPr>
          <p:spPr>
            <a:xfrm>
              <a:off x="6085640" y="23106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83993" y="2296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95678" y="230796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94031" y="22939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295717" y="2286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594070" y="22999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044381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List Insertion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mylist.append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(x)</a:t>
            </a:r>
          </a:p>
          <a:p>
            <a:pPr lvl="1"/>
            <a:r>
              <a:rPr lang="en-US" sz="2600" dirty="0"/>
              <a:t>Extend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dirty="0"/>
              <a:t> by inserting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600" dirty="0"/>
              <a:t> at the end</a:t>
            </a:r>
          </a:p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mylist.extend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(L)</a:t>
            </a:r>
          </a:p>
          <a:p>
            <a:pPr lvl="1"/>
            <a:r>
              <a:rPr lang="en-US" sz="2600" dirty="0"/>
              <a:t>Extend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dirty="0"/>
              <a:t> by appending all the items in the argument list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600" dirty="0"/>
              <a:t> to the end of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</a:t>
            </a:r>
            <a:endParaRPr lang="en-US" sz="2600" dirty="0"/>
          </a:p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mylist.insert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, x)</a:t>
            </a:r>
          </a:p>
          <a:p>
            <a:pPr lvl="1"/>
            <a:r>
              <a:rPr lang="en-US" sz="2600" dirty="0"/>
              <a:t>Insert item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600" dirty="0"/>
              <a:t> </a:t>
            </a:r>
            <a:r>
              <a:rPr lang="en-US" sz="2600" i="1" u="sng" dirty="0"/>
              <a:t>before</a:t>
            </a:r>
            <a:r>
              <a:rPr lang="en-US" sz="2600" dirty="0"/>
              <a:t> position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dirty="0"/>
              <a:t>.</a:t>
            </a:r>
          </a:p>
          <a:p>
            <a:pPr lvl="1"/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a.insert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(0, x)</a:t>
            </a:r>
            <a:r>
              <a:rPr lang="en-US" sz="1600" dirty="0"/>
              <a:t> </a:t>
            </a:r>
            <a:r>
              <a:rPr lang="en-US" sz="2600" dirty="0"/>
              <a:t>inserts at the front of the list</a:t>
            </a:r>
          </a:p>
          <a:p>
            <a:pPr lvl="1"/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a.insert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(a), x) </a:t>
            </a:r>
            <a:r>
              <a:rPr lang="en-US" sz="2600" dirty="0"/>
              <a:t>is equivalent to 							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a.append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(x)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324464" y="6172200"/>
            <a:ext cx="7397153" cy="492443"/>
          </a:xfrm>
          <a:prstGeom prst="rect">
            <a:avLst/>
          </a:prstGeom>
          <a:solidFill>
            <a:srgbClr val="FFFF00">
              <a:alpha val="72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b="1" u="sng" dirty="0"/>
              <a:t>Note</a:t>
            </a:r>
            <a:r>
              <a:rPr lang="en-US" sz="2400" dirty="0"/>
              <a:t>: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append</a:t>
            </a:r>
            <a:r>
              <a:rPr lang="en-US" sz="2400" dirty="0"/>
              <a:t>,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extend</a:t>
            </a:r>
            <a:r>
              <a:rPr lang="en-US" sz="2400" dirty="0"/>
              <a:t> and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400" dirty="0"/>
              <a:t> all return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None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756918" y="1474123"/>
            <a:ext cx="1815050" cy="369332"/>
            <a:chOff x="6084039" y="2633365"/>
            <a:chExt cx="1815050" cy="369332"/>
          </a:xfrm>
        </p:grpSpPr>
        <p:sp>
          <p:nvSpPr>
            <p:cNvPr id="8" name="TextBox 7"/>
            <p:cNvSpPr txBox="1"/>
            <p:nvPr>
              <p:custDataLst>
                <p:tags r:id="rId5"/>
              </p:custDataLst>
            </p:nvPr>
          </p:nvSpPr>
          <p:spPr>
            <a:xfrm>
              <a:off x="608403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639065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0" name="TextBox 9"/>
            <p:cNvSpPr txBox="1"/>
            <p:nvPr>
              <p:custDataLst>
                <p:tags r:id="rId7"/>
              </p:custDataLst>
            </p:nvPr>
          </p:nvSpPr>
          <p:spPr>
            <a:xfrm>
              <a:off x="6692345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11" name="TextBox 10"/>
            <p:cNvSpPr txBox="1"/>
            <p:nvPr>
              <p:custDataLst>
                <p:tags r:id="rId8"/>
              </p:custDataLst>
            </p:nvPr>
          </p:nvSpPr>
          <p:spPr>
            <a:xfrm>
              <a:off x="6994031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12" name="TextBox 11"/>
            <p:cNvSpPr txBox="1"/>
            <p:nvPr>
              <p:custDataLst>
                <p:tags r:id="rId9"/>
              </p:custDataLst>
            </p:nvPr>
          </p:nvSpPr>
          <p:spPr>
            <a:xfrm>
              <a:off x="7295717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13" name="TextBox 12"/>
            <p:cNvSpPr txBox="1"/>
            <p:nvPr>
              <p:custDataLst>
                <p:tags r:id="rId10"/>
              </p:custDataLst>
            </p:nvPr>
          </p:nvSpPr>
          <p:spPr>
            <a:xfrm>
              <a:off x="7597403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9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758519" y="1126758"/>
            <a:ext cx="1810116" cy="394018"/>
            <a:chOff x="6085640" y="2286000"/>
            <a:chExt cx="1810116" cy="394018"/>
          </a:xfrm>
        </p:grpSpPr>
        <p:sp>
          <p:nvSpPr>
            <p:cNvPr id="15" name="TextBox 14"/>
            <p:cNvSpPr txBox="1"/>
            <p:nvPr/>
          </p:nvSpPr>
          <p:spPr>
            <a:xfrm>
              <a:off x="6085640" y="23106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383993" y="2296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695678" y="230796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994031" y="22939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295717" y="2286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594070" y="22999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415808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mylist.remove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(x)</a:t>
            </a:r>
          </a:p>
          <a:p>
            <a:pPr lvl="1"/>
            <a:r>
              <a:rPr lang="en-US" sz="2600" dirty="0"/>
              <a:t>Remove the first item from the list whose value is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x</a:t>
            </a:r>
            <a:endParaRPr lang="en-US" sz="2600" dirty="0"/>
          </a:p>
          <a:p>
            <a:pPr lvl="1"/>
            <a:r>
              <a:rPr lang="en-US" sz="2600" dirty="0"/>
              <a:t>It is an error if there is no such item</a:t>
            </a:r>
          </a:p>
          <a:p>
            <a:pPr lvl="1"/>
            <a:r>
              <a:rPr lang="en-US" sz="2600" dirty="0"/>
              <a:t>Returns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None</a:t>
            </a:r>
          </a:p>
          <a:p>
            <a:pPr lvl="1"/>
            <a:endParaRPr lang="en-US" sz="2600" dirty="0"/>
          </a:p>
          <a:p>
            <a:pPr lvl="1"/>
            <a:endParaRPr lang="en-US" sz="2600" dirty="0"/>
          </a:p>
          <a:p>
            <a:pPr lvl="1"/>
            <a:endParaRPr lang="en-US" sz="2600" dirty="0"/>
          </a:p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mylist.pop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6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sz="2600" dirty="0"/>
              <a:t>Remove the item at the given position in the list, </a:t>
            </a:r>
            <a:r>
              <a:rPr lang="en-US" sz="2600" u="sng" dirty="0"/>
              <a:t>and return it.</a:t>
            </a:r>
          </a:p>
          <a:p>
            <a:pPr lvl="1"/>
            <a:r>
              <a:rPr lang="en-US" sz="2600" dirty="0"/>
              <a:t>If no index is specified,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a.pop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600" dirty="0"/>
              <a:t>removes and returns the last item in the list.</a:t>
            </a:r>
          </a:p>
        </p:txBody>
      </p:sp>
      <p:sp>
        <p:nvSpPr>
          <p:cNvPr id="4" name="Rectangular Callout 3"/>
          <p:cNvSpPr/>
          <p:nvPr>
            <p:custDataLst>
              <p:tags r:id="rId2"/>
            </p:custDataLst>
          </p:nvPr>
        </p:nvSpPr>
        <p:spPr>
          <a:xfrm>
            <a:off x="4495800" y="2971800"/>
            <a:ext cx="4419600" cy="1371600"/>
          </a:xfrm>
          <a:prstGeom prst="wedgeRectCallout">
            <a:avLst>
              <a:gd name="adj1" fmla="val -77997"/>
              <a:gd name="adj2" fmla="val 4147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Notation from the Python Library Reference: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The square brackets around the parameter, 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“[</a:t>
            </a:r>
            <a:r>
              <a:rPr lang="en-US" sz="1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]”</a:t>
            </a:r>
            <a:r>
              <a:rPr lang="en-US" sz="1600" dirty="0">
                <a:solidFill>
                  <a:schemeClr val="tx1"/>
                </a:solidFill>
              </a:rPr>
              <a:t>, means the argument is </a:t>
            </a:r>
            <a:r>
              <a:rPr lang="en-US" sz="1600" i="1" dirty="0">
                <a:solidFill>
                  <a:srgbClr val="FF0000"/>
                </a:solidFill>
              </a:rPr>
              <a:t>optional</a:t>
            </a:r>
            <a:r>
              <a:rPr lang="en-US" sz="1600" i="1" dirty="0">
                <a:solidFill>
                  <a:schemeClr val="tx1"/>
                </a:solidFill>
              </a:rPr>
              <a:t>.</a:t>
            </a:r>
          </a:p>
          <a:p>
            <a:r>
              <a:rPr lang="en-US" sz="1600" dirty="0">
                <a:solidFill>
                  <a:schemeClr val="tx1"/>
                </a:solidFill>
              </a:rPr>
              <a:t>It does </a:t>
            </a:r>
            <a:r>
              <a:rPr lang="en-US" sz="1600" i="1" dirty="0">
                <a:solidFill>
                  <a:schemeClr val="tx1"/>
                </a:solidFill>
              </a:rPr>
              <a:t>not</a:t>
            </a:r>
            <a:r>
              <a:rPr lang="en-US" sz="1600" dirty="0">
                <a:solidFill>
                  <a:schemeClr val="tx1"/>
                </a:solidFill>
              </a:rPr>
              <a:t> mean you should type square brackets at that position.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/>
              <a:t>List Removal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22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324464" y="6172200"/>
            <a:ext cx="4012765" cy="492443"/>
          </a:xfrm>
          <a:prstGeom prst="rect">
            <a:avLst/>
          </a:prstGeom>
          <a:solidFill>
            <a:srgbClr val="FFFF00">
              <a:alpha val="72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b="1" u="sng" dirty="0"/>
              <a:t>Note</a:t>
            </a:r>
            <a:r>
              <a:rPr lang="en-US" sz="2400" dirty="0"/>
              <a:t>: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remove</a:t>
            </a:r>
            <a:r>
              <a:rPr lang="en-US" sz="2400" dirty="0"/>
              <a:t> returns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7571659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List Replacement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[index] =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newvalue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start:end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newsublist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600" dirty="0"/>
              <a:t>Replaces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[start]…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[end – 1] </a:t>
            </a:r>
            <a:r>
              <a:rPr lang="en-US" sz="2600" dirty="0"/>
              <a:t>with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newsublist</a:t>
            </a:r>
            <a:endParaRPr lang="en-US" sz="2600" dirty="0"/>
          </a:p>
          <a:p>
            <a:pPr lvl="1"/>
            <a:r>
              <a:rPr lang="en-US" sz="2600" dirty="0"/>
              <a:t>Can change the length of the list</a:t>
            </a:r>
          </a:p>
          <a:p>
            <a:r>
              <a:rPr lang="en-US" sz="30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30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3000" b="1" dirty="0" err="1">
                <a:latin typeface="Courier New" pitchFamily="49" charset="0"/>
                <a:cs typeface="Courier New" pitchFamily="49" charset="0"/>
              </a:rPr>
              <a:t>start:end</a:t>
            </a:r>
            <a:r>
              <a:rPr lang="en-US" sz="3000" b="1" dirty="0">
                <a:latin typeface="Courier New" pitchFamily="49" charset="0"/>
                <a:cs typeface="Courier New" pitchFamily="49" charset="0"/>
              </a:rPr>
              <a:t>] = [] </a:t>
            </a:r>
          </a:p>
          <a:p>
            <a:pPr lvl="1"/>
            <a:r>
              <a:rPr lang="en-US" sz="2600" dirty="0"/>
              <a:t>removes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[start]…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[end – 1] </a:t>
            </a:r>
            <a:endParaRPr lang="en-US" sz="2600" dirty="0"/>
          </a:p>
          <a:p>
            <a:r>
              <a:rPr lang="en-US" sz="30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30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30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3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0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3000" b="1" dirty="0">
                <a:latin typeface="Courier New" pitchFamily="49" charset="0"/>
                <a:cs typeface="Courier New" pitchFamily="49" charset="0"/>
              </a:rPr>
              <a:t>):] = L </a:t>
            </a:r>
          </a:p>
          <a:p>
            <a:pPr lvl="1"/>
            <a:r>
              <a:rPr lang="en-US" sz="2600" dirty="0"/>
              <a:t>is equivalent to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a.extend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6031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List </a:t>
            </a:r>
            <a:r>
              <a:rPr lang="en-US"/>
              <a:t>expression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does this mean (or is it an error)?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["four", "score", "and", "seven", "years"][2]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["four", "score", "and", "seven", "years"][0,2,3]</a:t>
            </a:r>
          </a:p>
          <a:p>
            <a:pPr marL="0" lvl="0" indent="0">
              <a:buNone/>
            </a:pPr>
            <a:endParaRPr lang="en-US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["four", "score", "and", "seven", "years"][[0,2,3]]</a:t>
            </a:r>
          </a:p>
          <a:p>
            <a:pPr marL="0" lvl="0" indent="0">
              <a:buNone/>
            </a:pPr>
            <a:endParaRPr lang="en-US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["four", "score", "and", "seven", "years"][[0,2,3][1]]</a:t>
            </a:r>
          </a:p>
          <a:p>
            <a:pPr marL="0" lvl="0" indent="0">
              <a:buNone/>
            </a:pPr>
            <a:endParaRPr lang="en-US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24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817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5890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u="sng" dirty="0"/>
              <a:t>Reading</a:t>
            </a:r>
            <a:r>
              <a:rPr lang="en-US" dirty="0"/>
              <a:t> a file in python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10600" cy="48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 Open takes a filename and returns a file object.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 This fails if the file cannot be found &amp; opened.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 Approach 1: Process one line at a time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line_of_text </a:t>
            </a:r>
            <a:r>
              <a:rPr lang="en-US" sz="2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myfile: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 Approach 2: Process entire file at once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all_data_as_a_big_string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myfile.read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myfile.close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 # close the file when done reading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rgbClr val="FF0000"/>
                </a:solidFill>
              </a:rPr>
              <a:t>Assumption: file is a sequence of lines</a:t>
            </a:r>
          </a:p>
          <a:p>
            <a:pPr marL="0" indent="0">
              <a:buNone/>
            </a:pPr>
            <a:r>
              <a:rPr lang="en-US" sz="2400" i="1" dirty="0">
                <a:solidFill>
                  <a:srgbClr val="FF0000"/>
                </a:solidFill>
              </a:rPr>
              <a:t>Where does Python expect to find this file (note the relative pathname)?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372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u="sng" dirty="0"/>
              <a:t>Writing</a:t>
            </a:r>
            <a:r>
              <a:rPr lang="en-US" dirty="0"/>
              <a:t> to a file in python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6497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400" dirty="0">
                <a:cs typeface="Courier New" pitchFamily="49" charset="0"/>
              </a:rPr>
              <a:t>Replaces any existing file of this name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output.dat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sz="2400" b="1" dirty="0">
                <a:solidFill>
                  <a:srgbClr val="953735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400" dirty="0"/>
              <a:t>Just like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400" dirty="0"/>
              <a:t>ing output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myfile.write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 bunch of data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myfile.write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 line of text\n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")</a:t>
            </a:r>
            <a:endParaRPr lang="en-US" sz="2400" dirty="0"/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myfile.write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(4)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myfile.write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(4))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myfile.close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ectangular Callout 2"/>
          <p:cNvSpPr/>
          <p:nvPr>
            <p:custDataLst>
              <p:tags r:id="rId3"/>
            </p:custDataLst>
          </p:nvPr>
        </p:nvSpPr>
        <p:spPr>
          <a:xfrm>
            <a:off x="6934200" y="1295400"/>
            <a:ext cx="1866900" cy="838200"/>
          </a:xfrm>
          <a:prstGeom prst="wedgeRectCallout">
            <a:avLst>
              <a:gd name="adj1" fmla="val -79436"/>
              <a:gd name="adj2" fmla="val 6262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open for </a:t>
            </a:r>
            <a:r>
              <a:rPr lang="en-US" b="1" dirty="0">
                <a:solidFill>
                  <a:schemeClr val="tx1"/>
                </a:solidFill>
              </a:rPr>
              <a:t>W</a:t>
            </a:r>
            <a:r>
              <a:rPr lang="en-US" dirty="0">
                <a:solidFill>
                  <a:schemeClr val="tx1"/>
                </a:solidFill>
              </a:rPr>
              <a:t>riting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(no argument, or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"r"</a:t>
            </a:r>
            <a:r>
              <a:rPr lang="en-US" dirty="0">
                <a:solidFill>
                  <a:schemeClr val="tx1"/>
                </a:solidFill>
              </a:rPr>
              <a:t>, for </a:t>
            </a:r>
            <a:r>
              <a:rPr lang="en-US" b="1" dirty="0">
                <a:solidFill>
                  <a:schemeClr val="tx1"/>
                </a:solidFill>
              </a:rPr>
              <a:t>R</a:t>
            </a:r>
            <a:r>
              <a:rPr lang="en-US" dirty="0">
                <a:solidFill>
                  <a:schemeClr val="tx1"/>
                </a:solidFill>
              </a:rPr>
              <a:t>eading)</a:t>
            </a:r>
          </a:p>
        </p:txBody>
      </p:sp>
      <p:sp>
        <p:nvSpPr>
          <p:cNvPr id="6" name="Rectangular Callout 5"/>
          <p:cNvSpPr/>
          <p:nvPr>
            <p:custDataLst>
              <p:tags r:id="rId4"/>
            </p:custDataLst>
          </p:nvPr>
        </p:nvSpPr>
        <p:spPr>
          <a:xfrm>
            <a:off x="7749209" y="2968752"/>
            <a:ext cx="1295400" cy="838200"/>
          </a:xfrm>
          <a:prstGeom prst="wedgeRectCallout">
            <a:avLst>
              <a:gd name="adj1" fmla="val -155608"/>
              <a:gd name="adj2" fmla="val 5060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“\n” means end of line (</a:t>
            </a:r>
            <a:r>
              <a:rPr lang="en-US" b="1" dirty="0">
                <a:solidFill>
                  <a:schemeClr val="tx1"/>
                </a:solidFill>
              </a:rPr>
              <a:t>N</a:t>
            </a:r>
            <a:r>
              <a:rPr lang="en-US" dirty="0">
                <a:solidFill>
                  <a:schemeClr val="tx1"/>
                </a:solidFill>
              </a:rPr>
              <a:t>ewline)</a:t>
            </a:r>
          </a:p>
        </p:txBody>
      </p:sp>
      <p:sp>
        <p:nvSpPr>
          <p:cNvPr id="7" name="Rectangular Callout 6"/>
          <p:cNvSpPr/>
          <p:nvPr>
            <p:custDataLst>
              <p:tags r:id="rId5"/>
            </p:custDataLst>
          </p:nvPr>
        </p:nvSpPr>
        <p:spPr>
          <a:xfrm>
            <a:off x="4015409" y="4035552"/>
            <a:ext cx="5029200" cy="609600"/>
          </a:xfrm>
          <a:prstGeom prst="wedgeRectCallout">
            <a:avLst>
              <a:gd name="adj1" fmla="val -65392"/>
              <a:gd name="adj2" fmla="val 3736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Incorrect; results in:</a:t>
            </a:r>
          </a:p>
          <a:p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TypeError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expected a character buffer object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Rectangular Callout 7"/>
          <p:cNvSpPr/>
          <p:nvPr>
            <p:custDataLst>
              <p:tags r:id="rId6"/>
            </p:custDataLst>
          </p:nvPr>
        </p:nvSpPr>
        <p:spPr>
          <a:xfrm>
            <a:off x="6248399" y="4786751"/>
            <a:ext cx="2148509" cy="612648"/>
          </a:xfrm>
          <a:prstGeom prst="wedgeRectCallout">
            <a:avLst>
              <a:gd name="adj1" fmla="val -162529"/>
              <a:gd name="adj2" fmla="val -812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Correct.  Argument must be a string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26</a:t>
            </a:fld>
            <a:endParaRPr lang="en-US"/>
          </a:p>
        </p:txBody>
      </p:sp>
      <p:sp>
        <p:nvSpPr>
          <p:cNvPr id="9" name="Rectangular Callout 8"/>
          <p:cNvSpPr/>
          <p:nvPr>
            <p:custDataLst>
              <p:tags r:id="rId8"/>
            </p:custDataLst>
          </p:nvPr>
        </p:nvSpPr>
        <p:spPr>
          <a:xfrm>
            <a:off x="5112026" y="5943600"/>
            <a:ext cx="1828800" cy="612648"/>
          </a:xfrm>
          <a:prstGeom prst="wedgeRectCallout">
            <a:avLst>
              <a:gd name="adj1" fmla="val -162964"/>
              <a:gd name="adj2" fmla="val -6134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close when done with all writing</a:t>
            </a:r>
          </a:p>
        </p:txBody>
      </p:sp>
    </p:spTree>
    <p:extLst>
      <p:ext uri="{BB962C8B-B14F-4D97-AF65-F5344CB8AC3E}">
        <p14:creationId xmlns:p14="http://schemas.microsoft.com/office/powerpoint/2010/main" val="2221288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553DB-F02C-44AE-87CA-12B6785FE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1447800"/>
            <a:ext cx="7772400" cy="1362075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Are we really ready for this?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30EB00-5F6D-4C73-9C09-9352E139F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436687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Yes! You’ve learned a lot, and you’ve been building a knowledge base this whole time.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B7E64-7B54-4077-8108-B53CD9FE2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727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 type </a:t>
            </a:r>
            <a:r>
              <a:rPr lang="en-US" i="1" dirty="0"/>
              <a:t>expressions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Python computes their </a:t>
            </a:r>
            <a:r>
              <a:rPr lang="en-US" i="1" dirty="0"/>
              <a:t>values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5</a:t>
            </a:r>
          </a:p>
          <a:p>
            <a:r>
              <a:rPr lang="en-US" dirty="0"/>
              <a:t>3 + 4</a:t>
            </a:r>
          </a:p>
          <a:p>
            <a:r>
              <a:rPr lang="en-US" dirty="0"/>
              <a:t>44 / 2</a:t>
            </a:r>
          </a:p>
          <a:p>
            <a:r>
              <a:rPr lang="en-US" dirty="0"/>
              <a:t>2 ** 3</a:t>
            </a:r>
          </a:p>
          <a:p>
            <a:r>
              <a:rPr lang="en-US" dirty="0"/>
              <a:t>3 * 4 + 5 * 6</a:t>
            </a:r>
          </a:p>
          <a:p>
            <a:pPr lvl="1"/>
            <a:r>
              <a:rPr lang="en-US" dirty="0"/>
              <a:t>If precedence is unclear, use parentheses</a:t>
            </a:r>
          </a:p>
          <a:p>
            <a:r>
              <a:rPr lang="en-US" dirty="0"/>
              <a:t>(72 – 32) / 9.0 *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261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Variables hold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524000"/>
            <a:ext cx="8686800" cy="5181600"/>
          </a:xfrm>
        </p:spPr>
        <p:txBody>
          <a:bodyPr>
            <a:normAutofit fontScale="92500"/>
          </a:bodyPr>
          <a:lstStyle/>
          <a:p>
            <a:r>
              <a:rPr lang="en-US" dirty="0"/>
              <a:t>Recall variables from algebra:</a:t>
            </a:r>
          </a:p>
          <a:p>
            <a:pPr lvl="1"/>
            <a:r>
              <a:rPr lang="en-US" dirty="0"/>
              <a:t>Let x = 2 …</a:t>
            </a:r>
          </a:p>
          <a:p>
            <a:pPr lvl="1"/>
            <a:r>
              <a:rPr lang="en-US" dirty="0"/>
              <a:t>Let y = x …</a:t>
            </a:r>
          </a:p>
          <a:p>
            <a:r>
              <a:rPr lang="en-US" dirty="0"/>
              <a:t>In Python assign a variable: “</a:t>
            </a:r>
            <a:r>
              <a:rPr lang="en-US" i="1" dirty="0" err="1"/>
              <a:t>varname</a:t>
            </a:r>
            <a:r>
              <a:rPr lang="en-US" dirty="0"/>
              <a:t> = </a:t>
            </a:r>
            <a:r>
              <a:rPr lang="en-US" i="1" dirty="0"/>
              <a:t>expression</a:t>
            </a:r>
            <a:r>
              <a:rPr lang="en-US" dirty="0"/>
              <a:t>”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pi = 3.14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pi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avogadro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6 * 10 ** 23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avogadro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= x</a:t>
            </a:r>
            <a:r>
              <a:rPr lang="en-US" dirty="0"/>
              <a:t>			# Error!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Not all variable names are permitted</a:t>
            </a:r>
          </a:p>
        </p:txBody>
      </p:sp>
      <p:sp>
        <p:nvSpPr>
          <p:cNvPr id="6" name="Rectangular Callout 5"/>
          <p:cNvSpPr/>
          <p:nvPr>
            <p:custDataLst>
              <p:tags r:id="rId3"/>
            </p:custDataLst>
          </p:nvPr>
        </p:nvSpPr>
        <p:spPr>
          <a:xfrm>
            <a:off x="4876800" y="3730752"/>
            <a:ext cx="2286000" cy="612648"/>
          </a:xfrm>
          <a:prstGeom prst="wedgeRectCallout">
            <a:avLst>
              <a:gd name="adj1" fmla="val -133129"/>
              <a:gd name="adj2" fmla="val -33449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No output from an assignment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57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Types of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41158" y="1541630"/>
            <a:ext cx="8686800" cy="481472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Integers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):		 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-22</a:t>
            </a:r>
            <a:r>
              <a:rPr lang="en-US" dirty="0"/>
              <a:t>,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/>
              <a:t>,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44</a:t>
            </a:r>
          </a:p>
          <a:p>
            <a:pPr lvl="1"/>
            <a:r>
              <a:rPr lang="en-US" dirty="0"/>
              <a:t>Arithmetic is </a:t>
            </a:r>
            <a:r>
              <a:rPr lang="en-US" dirty="0">
                <a:solidFill>
                  <a:srgbClr val="FF0000"/>
                </a:solidFill>
              </a:rPr>
              <a:t>exact</a:t>
            </a:r>
          </a:p>
          <a:p>
            <a:pPr lvl="1"/>
            <a:endParaRPr lang="en-US" sz="1500" dirty="0">
              <a:solidFill>
                <a:srgbClr val="FF0000"/>
              </a:solidFill>
            </a:endParaRPr>
          </a:p>
          <a:p>
            <a:r>
              <a:rPr lang="en-US" dirty="0"/>
              <a:t>Real numbers 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float):	2.718</a:t>
            </a:r>
            <a:r>
              <a:rPr lang="en-US" dirty="0"/>
              <a:t>,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3.1415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float,</a:t>
            </a:r>
            <a:r>
              <a:rPr lang="en-US" dirty="0"/>
              <a:t> for “floating point”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Arithmetic is </a:t>
            </a:r>
            <a:r>
              <a:rPr lang="en-US" dirty="0">
                <a:solidFill>
                  <a:srgbClr val="FF0000"/>
                </a:solidFill>
              </a:rPr>
              <a:t>approximate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Strings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/>
              <a:t>): 	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"I love Python"</a:t>
            </a:r>
            <a:r>
              <a:rPr lang="en-US" dirty="0"/>
              <a:t>,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""</a:t>
            </a: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Truth values 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/>
              <a:t>):  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/>
              <a:t>,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False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/>
              <a:t>, for “Boolean”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811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274638"/>
            <a:ext cx="7543800" cy="1143000"/>
          </a:xfrm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Loop Explained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2"/>
            <a:ext cx="8229600" cy="46783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better way to repeat yourself:</a:t>
            </a:r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1828800" y="3200400"/>
            <a:ext cx="7315200" cy="1902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8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[30, 40, 50, 60, 70]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lvl="0"/>
            <a:r>
              <a:rPr lang="en-US" sz="2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cent = (</a:t>
            </a:r>
            <a:r>
              <a:rPr lang="en-US" sz="28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5</a:t>
            </a:r>
          </a:p>
          <a:p>
            <a:pPr lvl="0"/>
            <a:r>
              <a:rPr lang="en-US" sz="2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sz="28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cent)</a:t>
            </a:r>
          </a:p>
          <a:p>
            <a:pPr lvl="0">
              <a:spcBef>
                <a:spcPct val="200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print("All done")</a:t>
            </a:r>
          </a:p>
        </p:txBody>
      </p:sp>
      <p:pic>
        <p:nvPicPr>
          <p:cNvPr id="12" name="Picture 1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152401"/>
            <a:ext cx="2686755" cy="1295400"/>
          </a:xfrm>
          <a:prstGeom prst="rect">
            <a:avLst/>
          </a:prstGeom>
        </p:spPr>
      </p:pic>
      <p:sp>
        <p:nvSpPr>
          <p:cNvPr id="4" name="TextBox 3"/>
          <p:cNvSpPr txBox="1"/>
          <p:nvPr>
            <p:custDataLst>
              <p:tags r:id="rId5"/>
            </p:custDataLst>
          </p:nvPr>
        </p:nvSpPr>
        <p:spPr>
          <a:xfrm>
            <a:off x="7315200" y="4583725"/>
            <a:ext cx="11147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Output:</a:t>
            </a:r>
          </a:p>
          <a:p>
            <a:r>
              <a:rPr lang="en-US" sz="2000" dirty="0"/>
              <a:t>30 -1.11</a:t>
            </a:r>
          </a:p>
          <a:p>
            <a:r>
              <a:rPr lang="en-US" sz="2000" dirty="0"/>
              <a:t>40 4.44</a:t>
            </a:r>
          </a:p>
          <a:p>
            <a:r>
              <a:rPr lang="en-US" sz="2000" dirty="0"/>
              <a:t>50 10.0</a:t>
            </a:r>
          </a:p>
          <a:p>
            <a:r>
              <a:rPr lang="en-US" sz="2000" dirty="0"/>
              <a:t>60 15.56</a:t>
            </a:r>
          </a:p>
          <a:p>
            <a:r>
              <a:rPr lang="en-US" sz="2000" dirty="0"/>
              <a:t>70 21.11</a:t>
            </a:r>
          </a:p>
          <a:p>
            <a:r>
              <a:rPr lang="en-US" sz="2000" dirty="0"/>
              <a:t>All done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  <p:sp>
        <p:nvSpPr>
          <p:cNvPr id="15" name="TextBox 14"/>
          <p:cNvSpPr txBox="1"/>
          <p:nvPr>
            <p:custDataLst>
              <p:tags r:id="rId7"/>
            </p:custDataLst>
          </p:nvPr>
        </p:nvSpPr>
        <p:spPr>
          <a:xfrm>
            <a:off x="6690097" y="144848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11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70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The range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5029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A typical for loop does not use an explicit list: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range(5):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body …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range(5)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  <a:sym typeface="Wingdings"/>
              </a:rPr>
              <a:t> will loop through </a:t>
            </a:r>
            <a:r>
              <a:rPr lang="en-US" dirty="0">
                <a:cs typeface="Courier New" pitchFamily="49" charset="0"/>
              </a:rPr>
              <a:t>[0, 1, 2, 3, 4]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range(1,5)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  <a:sym typeface="Wingdings"/>
              </a:rPr>
              <a:t> will loop through</a:t>
            </a:r>
            <a:r>
              <a:rPr lang="en-US" dirty="0">
                <a:cs typeface="Courier New" pitchFamily="49" charset="0"/>
              </a:rPr>
              <a:t> [1, 2, 3, 4]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range(1,10,2)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  <a:sym typeface="Wingdings"/>
              </a:rPr>
              <a:t> will loop through</a:t>
            </a:r>
            <a:r>
              <a:rPr lang="en-US" dirty="0">
                <a:cs typeface="Courier New" pitchFamily="49" charset="0"/>
              </a:rPr>
              <a:t> [1, 3, 5, 7, 9]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>
            <p:custDataLst>
              <p:tags r:id="rId3"/>
            </p:custDataLst>
          </p:nvPr>
        </p:nvSpPr>
        <p:spPr>
          <a:xfrm>
            <a:off x="5376949" y="2739571"/>
            <a:ext cx="2362200" cy="549212"/>
          </a:xfrm>
          <a:prstGeom prst="wedgeRectCallout">
            <a:avLst>
              <a:gd name="adj1" fmla="val -115193"/>
              <a:gd name="adj2" fmla="val -8816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Produces a range object</a:t>
            </a:r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2971800" y="3048000"/>
            <a:ext cx="1295400" cy="543585"/>
          </a:xfrm>
          <a:prstGeom prst="wedgeRectCallout">
            <a:avLst>
              <a:gd name="adj1" fmla="val -110455"/>
              <a:gd name="adj2" fmla="val 9784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Upper limit (</a:t>
            </a:r>
            <a:r>
              <a:rPr lang="en-US" i="1" dirty="0">
                <a:solidFill>
                  <a:schemeClr val="tx1"/>
                </a:solidFill>
              </a:rPr>
              <a:t>exclusive)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2438400" y="4333215"/>
            <a:ext cx="1295400" cy="543585"/>
          </a:xfrm>
          <a:prstGeom prst="wedgeRectCallout">
            <a:avLst>
              <a:gd name="adj1" fmla="val -69920"/>
              <a:gd name="adj2" fmla="val 5787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Lower limit (</a:t>
            </a:r>
            <a:r>
              <a:rPr lang="en-US" i="1" dirty="0">
                <a:solidFill>
                  <a:schemeClr val="tx1"/>
                </a:solidFill>
              </a:rPr>
              <a:t>inclusive)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>
            <p:custDataLst>
              <p:tags r:id="rId6"/>
            </p:custDataLst>
          </p:nvPr>
        </p:nvSpPr>
        <p:spPr>
          <a:xfrm>
            <a:off x="2324100" y="5334000"/>
            <a:ext cx="2019300" cy="543585"/>
          </a:xfrm>
          <a:prstGeom prst="wedgeRectCallout">
            <a:avLst>
              <a:gd name="adj1" fmla="val -3982"/>
              <a:gd name="adj2" fmla="val 8285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step (distance between elements)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078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Nested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[1, 2, 3]: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print("Before j loop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is",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for j in [50, 100]: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print("j is", j)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What is the output?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2961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14907</TotalTime>
  <Words>2620</Words>
  <Application>Microsoft Office PowerPoint</Application>
  <PresentationFormat>On-screen Show (4:3)</PresentationFormat>
  <Paragraphs>502</Paragraphs>
  <Slides>26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Courier New</vt:lpstr>
      <vt:lpstr>Times New Roman</vt:lpstr>
      <vt:lpstr>Office Theme</vt:lpstr>
      <vt:lpstr>Midterm Review</vt:lpstr>
      <vt:lpstr>Midterm Setup</vt:lpstr>
      <vt:lpstr>Are we really ready for this?</vt:lpstr>
      <vt:lpstr>You type expressions. Python computes their values.</vt:lpstr>
      <vt:lpstr>Variables hold values</vt:lpstr>
      <vt:lpstr>Types of values</vt:lpstr>
      <vt:lpstr>for Loop Explained</vt:lpstr>
      <vt:lpstr>The range function</vt:lpstr>
      <vt:lpstr>Nested Loops</vt:lpstr>
      <vt:lpstr>Using If to find absolute value</vt:lpstr>
      <vt:lpstr>Version 3 (Best)</vt:lpstr>
      <vt:lpstr>What Happens Here? (bad example)</vt:lpstr>
      <vt:lpstr>Creating a function</vt:lpstr>
      <vt:lpstr>How to look up a variable</vt:lpstr>
      <vt:lpstr>Local variables exist only while the function is executing</vt:lpstr>
      <vt:lpstr>How to design a function</vt:lpstr>
      <vt:lpstr>What is a list?</vt:lpstr>
      <vt:lpstr>List Creation</vt:lpstr>
      <vt:lpstr>List Querying</vt:lpstr>
      <vt:lpstr>More List Querying</vt:lpstr>
      <vt:lpstr>List Insertion</vt:lpstr>
      <vt:lpstr>List Removal</vt:lpstr>
      <vt:lpstr>List Replacement</vt:lpstr>
      <vt:lpstr>List expression examples</vt:lpstr>
      <vt:lpstr>Reading a file in python</vt:lpstr>
      <vt:lpstr>Writing to a file in python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Rob No</cp:lastModifiedBy>
  <cp:revision>99</cp:revision>
  <cp:lastPrinted>2020-02-05T23:04:36Z</cp:lastPrinted>
  <dcterms:created xsi:type="dcterms:W3CDTF">2012-11-24T16:40:29Z</dcterms:created>
  <dcterms:modified xsi:type="dcterms:W3CDTF">2021-02-01T23:00:37Z</dcterms:modified>
</cp:coreProperties>
</file>