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69" r:id="rId15"/>
    <p:sldId id="264" r:id="rId16"/>
    <p:sldId id="271" r:id="rId17"/>
    <p:sldId id="272" r:id="rId18"/>
    <p:sldId id="273" r:id="rId19"/>
    <p:sldId id="265" r:id="rId20"/>
    <p:sldId id="274" r:id="rId21"/>
    <p:sldId id="283" r:id="rId22"/>
    <p:sldId id="282" r:id="rId23"/>
    <p:sldId id="276" r:id="rId24"/>
  </p:sldIdLst>
  <p:sldSz cx="9144000" cy="6858000" type="screen4x3"/>
  <p:notesSz cx="7010400" cy="92964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/>
    <p:restoredTop sz="78590" autoAdjust="0"/>
  </p:normalViewPr>
  <p:slideViewPr>
    <p:cSldViewPr>
      <p:cViewPr varScale="1">
        <p:scale>
          <a:sx n="88" d="100"/>
          <a:sy n="88" d="100"/>
        </p:scale>
        <p:origin x="20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using  9.0</a:t>
            </a:r>
            <a:r>
              <a:rPr lang="en-US" baseline="0" dirty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out the current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Empty</a:t>
            </a:r>
            <a:r>
              <a:rPr lang="en-US" baseline="0" dirty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</a:t>
            </a:r>
            <a:r>
              <a:rPr lang="en-US" baseline="0" dirty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hyperlink" Target="https://goo.gl/pT4Dix" TargetMode="Externa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hyperlink" Target="http://pythontutor.com/" TargetMode="External"/><Relationship Id="rId5" Type="http://schemas.openxmlformats.org/officeDocument/2006/relationships/tags" Target="../tags/tag74.xml"/><Relationship Id="rId10" Type="http://schemas.openxmlformats.org/officeDocument/2006/relationships/hyperlink" Target="http://people.csail.mit.edu/pgbovine/python/tutor.html" TargetMode="External"/><Relationship Id="rId4" Type="http://schemas.openxmlformats.org/officeDocument/2006/relationships/tags" Target="../tags/tag73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hyperlink" Target="https://goo.gl/pT4Dix" TargetMode="Externa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hyperlink" Target="http://pythontutor.com/" TargetMode="Externa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hyperlink" Target="http://people.csail.mit.edu/pgbovine/python/tutor.html" TargetMode="Externa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hyperlink" Target="https://tinyurl.com/yyr5xne2" TargetMode="Externa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hyperlink" Target="https://tinyurl.com/y43g6nlv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hyperlink" Target="http://pythontutor.com/visualize.html#code=print%28%2215.0%20/%204.0%20is%3A%22,%2015.0%20/%204.0%29%0Aprint%28%2215%20/%204%20is%3A%22,%2015%20/%204%29%0Aprint%28%2215.0%20/%204%20is%3A%22,%2015.0%20/%204%29%0Aprint%28%2215%20/%204.0%20is%3A%22,%2015%20/%204.0%29%0Aprint%28%22float%2815%29%20is%3A%22,%20float%2815%29%29%0Aprint%28%22int%2815.0%29%20is%3A%22,%20int%2815.0%29%29%0Aprint%28%22int%2815.5%29%20is%3A%22,%20int%2815.5%29%29%0Aprint%28%22int%28'15'%29%20is%3A%22,%20int%28%2215%22%29%29%0Aprint%28%22str%2815.5%29%20is%3A%22,%20str%2815.5%29%29%0Aprint%28%22float%2815%29%20/%204%20is%3A%22,%20float%2815%29%20/%204%29&amp;cumulative=false&amp;heapPrimitives=false&amp;mode=edit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hyperlink" Target="https://tinyurl.com/y5gjqkc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hyperlink" Target="https://tinyurl.com/yypl5by8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image" Target="../media/image4.jpeg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image" Target="../media/image3.jpeg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image" Target="../media/image2.jpeg"/><Relationship Id="rId5" Type="http://schemas.openxmlformats.org/officeDocument/2006/relationships/tags" Target="../tags/tag14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and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existing variables</a:t>
            </a:r>
            <a:br>
              <a:rPr lang="en-US" dirty="0"/>
            </a:br>
            <a:r>
              <a:rPr lang="en-US" dirty="0"/>
              <a:t>(“re-binding” or “re-assigning”)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  <a:p>
            <a:pPr marL="514350" indent="-457200"/>
            <a:r>
              <a:rPr lang="en-US" dirty="0"/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” 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promise of eternal equality</a:t>
            </a:r>
          </a:p>
          <a:p>
            <a:pPr marL="914400" lvl="1" indent="-457200"/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different</a:t>
            </a:r>
            <a:r>
              <a:rPr lang="en-US" dirty="0"/>
              <a:t> than the mathematical meaning of “=”</a:t>
            </a:r>
          </a:p>
          <a:p>
            <a:pPr marL="514350" indent="-457200"/>
            <a:r>
              <a:rPr lang="en-US" dirty="0">
                <a:cs typeface="Courier New" pitchFamily="49" charset="0"/>
              </a:rPr>
              <a:t>Evaluating an expression gives a new (copy of a) number, rather than changing an existing one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an assignment is executed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 computer: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cs typeface="Courier New" pitchFamily="49" charset="0"/>
              </a:rPr>
              <a:t>To visualize a program’s execution:</a:t>
            </a:r>
            <a:br>
              <a:rPr lang="en-US" dirty="0">
                <a:hlinkClick r:id="rId10"/>
              </a:rPr>
            </a:br>
            <a:r>
              <a:rPr lang="en-US" dirty="0">
                <a:hlinkClick r:id="rId11"/>
              </a:rPr>
              <a:t>http://pythontutor.com</a:t>
            </a:r>
            <a:r>
              <a:rPr lang="en-US" dirty="0"/>
              <a:t>   Link to this code </a:t>
            </a:r>
            <a:r>
              <a:rPr lang="en-US" dirty="0">
                <a:hlinkClick r:id="rId12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an assignment is executed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 computer: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x: 2</a:t>
            </a:r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y: 2</a:t>
            </a:r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z: 3</a:t>
            </a:r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x: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 dirty="0"/>
          </a:p>
        </p:txBody>
      </p:sp>
      <p:sp>
        <p:nvSpPr>
          <p:cNvPr id="32" name="Rectangle 31"/>
          <p:cNvSpPr/>
          <p:nvPr>
            <p:custDataLst>
              <p:tags r:id="rId22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cs typeface="Courier New" pitchFamily="49" charset="0"/>
              </a:rPr>
              <a:t>To visualize a program’s execution:</a:t>
            </a:r>
            <a:br>
              <a:rPr lang="en-US" dirty="0">
                <a:hlinkClick r:id="rId24"/>
              </a:rPr>
            </a:br>
            <a:r>
              <a:rPr lang="en-US" dirty="0">
                <a:hlinkClick r:id="rId25"/>
              </a:rPr>
              <a:t>http://pythontutor.com</a:t>
            </a:r>
            <a:r>
              <a:rPr lang="en-US" dirty="0"/>
              <a:t>   Link to this code </a:t>
            </a:r>
            <a:r>
              <a:rPr lang="en-US" dirty="0">
                <a:hlinkClick r:id="rId26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expressions:  Conditionals</a:t>
            </a:r>
            <a:br>
              <a:rPr lang="en-US" dirty="0"/>
            </a:br>
            <a:r>
              <a:rPr lang="en-US" dirty="0"/>
              <a:t>(value 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4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not True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&lt; 4 and 5 &lt; 6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4 &lt; 3 or 5 &lt; 6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temp &gt; 32 and temp &lt; 212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Numeric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/>
          </a:p>
          <a:p>
            <a:r>
              <a:rPr lang="en-US" sz="2400" dirty="0"/>
              <a:t>Mixed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</a:p>
          <a:p>
            <a:r>
              <a:rPr lang="en-US" sz="2400" dirty="0"/>
              <a:t>Boolean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5600" y="1564743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expressions: 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string represents </a:t>
            </a:r>
            <a:r>
              <a:rPr lang="en-US" dirty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/>
              <a:t>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Operations on strings:</a:t>
            </a:r>
          </a:p>
          <a:p>
            <a:r>
              <a:rPr lang="en-US" dirty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Concatenation: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“Rob” + ‘Thompson’</a:t>
            </a:r>
          </a:p>
          <a:p>
            <a:r>
              <a:rPr lang="en-US" dirty="0"/>
              <a:t>Containment/searching: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'0'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"O"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compared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Types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1158" y="1541630"/>
            <a:ext cx="8686800" cy="48147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Integers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):		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exact</a:t>
            </a:r>
          </a:p>
          <a:p>
            <a:pPr lvl="1"/>
            <a:endParaRPr lang="en-US" sz="1500" dirty="0">
              <a:solidFill>
                <a:srgbClr val="FF0000"/>
              </a:solidFill>
            </a:endParaRPr>
          </a:p>
          <a:p>
            <a:r>
              <a:rPr lang="en-US" dirty="0"/>
              <a:t>Real numbers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float):	2.718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float,</a:t>
            </a:r>
            <a:r>
              <a:rPr lang="en-US" dirty="0"/>
              <a:t> for “floating point”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Strings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/>
              <a:t>): 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Truth values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): 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, for “Boolean”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behave differently</a:t>
            </a:r>
            <a:br>
              <a:rPr lang="en-US" dirty="0"/>
            </a:br>
            <a:r>
              <a:rPr lang="en-US" dirty="0"/>
              <a:t>on different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"4"</a:t>
            </a:r>
            <a:r>
              <a:rPr lang="en-US" dirty="0"/>
              <a:t>			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True</a:t>
            </a:r>
            <a:r>
              <a:rPr lang="en-US" dirty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Moral:  Python </a:t>
            </a:r>
            <a:r>
              <a:rPr lang="en-US" i="1" dirty="0"/>
              <a:t>sometimes</a:t>
            </a:r>
            <a:r>
              <a:rPr lang="en-US" dirty="0"/>
              <a:t> tells you when you do something that does not make sense.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behave differently</a:t>
            </a:r>
            <a:br>
              <a:rPr lang="en-US" dirty="0"/>
            </a:br>
            <a:r>
              <a:rPr lang="en-US" dirty="0"/>
              <a:t>on different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4</a:t>
            </a:r>
            <a:r>
              <a:rPr lang="en-US" dirty="0"/>
              <a:t>	# Would have been truncated in Python 2.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("15")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float(15) /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05600" y="1564743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recipe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1. Python 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2. A 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4. A 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Different types cannot 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is a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program is a sequence of instructions</a:t>
            </a:r>
          </a:p>
          <a:p>
            <a:r>
              <a:rPr lang="en-US" dirty="0"/>
              <a:t>The computer executes one after the other, as if they had been typed to the interpreter</a:t>
            </a:r>
          </a:p>
          <a:p>
            <a:r>
              <a:rPr lang="en-US" dirty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y = 2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+ y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print(x + y)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print("The sum of", x, "and", y, "is", x +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Interlude:  The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56624" cy="51212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 statement always prints one line</a:t>
            </a:r>
          </a:p>
          <a:p>
            <a:pPr lvl="1"/>
            <a:r>
              <a:rPr lang="en-US" dirty="0"/>
              <a:t>The next print statement prints below that one</a:t>
            </a:r>
          </a:p>
          <a:p>
            <a:pPr lvl="1"/>
            <a:r>
              <a:rPr lang="en-US" dirty="0"/>
              <a:t>For Python 3 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is followed by parentheses</a:t>
            </a:r>
          </a:p>
          <a:p>
            <a:pPr lvl="1"/>
            <a:r>
              <a:rPr lang="en-US" dirty="0"/>
              <a:t> Write 0 or more expressions after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, separated by commas</a:t>
            </a:r>
          </a:p>
          <a:p>
            <a:pPr lvl="1"/>
            <a:r>
              <a:rPr lang="en-US" dirty="0"/>
              <a:t>In the output, the values are separated by spaces</a:t>
            </a:r>
          </a:p>
          <a:p>
            <a:r>
              <a:rPr lang="en-US" dirty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print(3.1415)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print(2.718, 1.618)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print(20 + 2, 7 * 3, 4 * 5)</a:t>
            </a:r>
          </a:p>
          <a:p>
            <a:pPr marL="45720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print("The sum of", x, "and", y, "is", x +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104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Expressions, statements, and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expression</a:t>
            </a:r>
            <a:r>
              <a:rPr lang="en-US" dirty="0"/>
              <a:t> evaluates to a value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* r**2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statement</a:t>
            </a:r>
            <a:r>
              <a:rPr lang="en-US" dirty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print(pi)</a:t>
            </a:r>
          </a:p>
          <a:p>
            <a:r>
              <a:rPr lang="en-US" dirty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print(pi * r**2)</a:t>
            </a:r>
          </a:p>
          <a:p>
            <a:r>
              <a:rPr lang="en-US" dirty="0"/>
              <a:t>A statement may </a:t>
            </a:r>
            <a:r>
              <a:rPr lang="en-US" i="1" dirty="0"/>
              <a:t>not</a:t>
            </a:r>
            <a:r>
              <a:rPr lang="en-US" dirty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print(pi)</a:t>
            </a:r>
            <a:r>
              <a:rPr lang="en-US" dirty="0"/>
              <a:t>		# Error!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program</a:t>
            </a:r>
            <a:r>
              <a:rPr lang="en-US" dirty="0"/>
              <a:t> is made up of statements</a:t>
            </a:r>
          </a:p>
          <a:p>
            <a:pPr lvl="1"/>
            <a:r>
              <a:rPr lang="en-US" dirty="0"/>
              <a:t>A program should do something or communicate information</a:t>
            </a:r>
          </a:p>
          <a:p>
            <a:pPr lvl="1"/>
            <a:r>
              <a:rPr lang="en-US" dirty="0"/>
              <a:t>Just evaluating an expression does not accomplish either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1. Python 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2. A 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4. A 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Different types cannot 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0. Don’t panic!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CSE 160 is for beginners to programming</a:t>
            </a:r>
          </a:p>
          <a:p>
            <a:pPr lvl="1"/>
            <a:r>
              <a:rPr lang="en-US" dirty="0"/>
              <a:t>(If you know how to program, you don’t belong)</a:t>
            </a:r>
          </a:p>
          <a:p>
            <a:r>
              <a:rPr lang="en-US" dirty="0"/>
              <a:t>You can learn to program in 10 weeks</a:t>
            </a:r>
          </a:p>
          <a:p>
            <a:pPr lvl="1"/>
            <a:r>
              <a:rPr lang="en-US" dirty="0"/>
              <a:t>You will work hard</a:t>
            </a:r>
          </a:p>
          <a:p>
            <a:pPr lvl="1"/>
            <a:r>
              <a:rPr lang="en-US" dirty="0"/>
              <a:t>We will work hard to help you</a:t>
            </a:r>
          </a:p>
          <a:p>
            <a:r>
              <a:rPr lang="en-US" dirty="0"/>
              <a:t>Ask questions!</a:t>
            </a:r>
          </a:p>
          <a:p>
            <a:pPr lvl="1"/>
            <a:r>
              <a:rPr lang="en-US" dirty="0"/>
              <a:t>This is the best way to learn</a:t>
            </a:r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1. Python is a calculator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type </a:t>
            </a:r>
            <a:r>
              <a:rPr lang="en-US" i="1" dirty="0"/>
              <a:t>expressions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Python computes their </a:t>
            </a:r>
            <a:r>
              <a:rPr lang="en-US" i="1" dirty="0"/>
              <a:t>values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5</a:t>
            </a:r>
          </a:p>
          <a:p>
            <a:r>
              <a:rPr lang="en-US" dirty="0"/>
              <a:t>3 + 4</a:t>
            </a:r>
          </a:p>
          <a:p>
            <a:r>
              <a:rPr lang="en-US" dirty="0"/>
              <a:t>44 / 2</a:t>
            </a:r>
          </a:p>
          <a:p>
            <a:r>
              <a:rPr lang="en-US" dirty="0"/>
              <a:t>2 ** 3</a:t>
            </a:r>
          </a:p>
          <a:p>
            <a:r>
              <a:rPr lang="en-US" dirty="0"/>
              <a:t>3 * 4 + 5 * 6</a:t>
            </a:r>
          </a:p>
          <a:p>
            <a:pPr lvl="1"/>
            <a:r>
              <a:rPr lang="en-US" dirty="0"/>
              <a:t>If precedence is unclear, use parentheses</a:t>
            </a:r>
          </a:p>
          <a:p>
            <a:r>
              <a:rPr lang="en-US" dirty="0"/>
              <a:t>(72 – 32) / 9.0 *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expression is evaluated</a:t>
            </a:r>
            <a:br>
              <a:rPr lang="en-US" dirty="0"/>
            </a:br>
            <a:r>
              <a:rPr lang="en-US" dirty="0"/>
              <a:t>from the inside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How many expressions are in this Python code?    </a:t>
            </a:r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(72 – 32) / 9.0 * 5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expression</a:t>
            </a:r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values</a:t>
            </a: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72</a:t>
            </a:r>
            <a:r>
              <a:rPr lang="en-US" sz="3200" dirty="0">
                <a:solidFill>
                  <a:prstClr val="black"/>
                </a:solidFill>
              </a:rPr>
              <a:t> – </a:t>
            </a:r>
            <a:r>
              <a:rPr lang="en-US" sz="3200" b="1" dirty="0">
                <a:solidFill>
                  <a:srgbClr val="FF0000"/>
                </a:solidFill>
              </a:rPr>
              <a:t>32</a:t>
            </a:r>
            <a:r>
              <a:rPr lang="en-US" sz="3200" dirty="0">
                <a:solidFill>
                  <a:prstClr val="black"/>
                </a:solidFill>
              </a:rPr>
              <a:t>)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)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4.44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22.2</a:t>
            </a: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Another evaluation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72</a:t>
            </a:r>
            <a:r>
              <a:rPr lang="en-US" sz="3200" dirty="0">
                <a:solidFill>
                  <a:prstClr val="black"/>
                </a:solidFill>
              </a:rPr>
              <a:t> – </a:t>
            </a:r>
            <a:r>
              <a:rPr lang="en-US" sz="3200" b="1" dirty="0">
                <a:solidFill>
                  <a:srgbClr val="FF0000"/>
                </a:solidFill>
              </a:rPr>
              <a:t>32</a:t>
            </a:r>
            <a:r>
              <a:rPr lang="en-US" sz="3200" dirty="0">
                <a:solidFill>
                  <a:prstClr val="black"/>
                </a:solidFill>
              </a:rPr>
              <a:t>)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)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(</a:t>
            </a:r>
            <a:r>
              <a:rPr lang="en-US" sz="3200" b="1" dirty="0">
                <a:solidFill>
                  <a:srgbClr val="FF0000"/>
                </a:solidFill>
              </a:rPr>
              <a:t>45.0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>
                <a:solidFill>
                  <a:srgbClr val="FF0000"/>
                </a:solidFill>
              </a:rPr>
              <a:t>45.0</a:t>
            </a: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.888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container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Variables hold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/>
              <a:t>Recall variables from algebra:</a:t>
            </a:r>
          </a:p>
          <a:p>
            <a:pPr lvl="1"/>
            <a:r>
              <a:rPr lang="en-US" dirty="0"/>
              <a:t>Let x = 2 …</a:t>
            </a:r>
          </a:p>
          <a:p>
            <a:pPr lvl="1"/>
            <a:r>
              <a:rPr lang="en-US" dirty="0"/>
              <a:t>Let y = x …</a:t>
            </a:r>
          </a:p>
          <a:p>
            <a:r>
              <a:rPr lang="en-US" dirty="0"/>
              <a:t>In Python assign a variable: “</a:t>
            </a:r>
            <a:r>
              <a:rPr lang="en-US" i="1" dirty="0" err="1"/>
              <a:t>varname</a:t>
            </a:r>
            <a:r>
              <a:rPr lang="en-US" dirty="0"/>
              <a:t> = </a:t>
            </a:r>
            <a:r>
              <a:rPr lang="en-US" i="1" dirty="0"/>
              <a:t>expression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6 * 10 ** 23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 output from an assignment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5715</TotalTime>
  <Words>1332</Words>
  <Application>Microsoft Office PowerPoint</Application>
  <PresentationFormat>On-screen Show (4:3)</PresentationFormat>
  <Paragraphs>265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and programming</dc:title>
  <dc:creator>Ruth Anderson</dc:creator>
  <cp:lastModifiedBy>Rob No</cp:lastModifiedBy>
  <cp:revision>116</cp:revision>
  <cp:lastPrinted>2020-01-06T21:01:16Z</cp:lastPrinted>
  <dcterms:created xsi:type="dcterms:W3CDTF">2012-06-20T04:14:54Z</dcterms:created>
  <dcterms:modified xsi:type="dcterms:W3CDTF">2021-01-06T19:54:45Z</dcterms:modified>
</cp:coreProperties>
</file>