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8" r:id="rId2"/>
    <p:sldId id="299" r:id="rId3"/>
    <p:sldId id="290" r:id="rId4"/>
    <p:sldId id="291" r:id="rId5"/>
    <p:sldId id="297" r:id="rId6"/>
    <p:sldId id="266" r:id="rId7"/>
    <p:sldId id="261" r:id="rId8"/>
    <p:sldId id="286" r:id="rId9"/>
    <p:sldId id="257" r:id="rId10"/>
    <p:sldId id="258" r:id="rId11"/>
    <p:sldId id="267" r:id="rId12"/>
    <p:sldId id="296" r:id="rId13"/>
    <p:sldId id="293" r:id="rId14"/>
    <p:sldId id="298" r:id="rId15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09" autoAdjust="0"/>
  </p:normalViewPr>
  <p:slideViewPr>
    <p:cSldViewPr snapToGrid="0" snapToObjects="1">
      <p:cViewPr varScale="1">
        <p:scale>
          <a:sx n="86" d="100"/>
          <a:sy n="86" d="100"/>
        </p:scale>
        <p:origin x="23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F1D5-8E33-3C42-BFB4-DA676CCF1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10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Institute, his notes: </a:t>
            </a:r>
          </a:p>
          <a:p>
            <a:endParaRPr lang="en-US" dirty="0"/>
          </a:p>
          <a:p>
            <a:r>
              <a:rPr lang="en-US" dirty="0"/>
              <a:t>Drowning 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Washington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0" y="4416108"/>
            <a:ext cx="5607684" cy="418242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image" Target="../media/image12.png"/><Relationship Id="rId3" Type="http://schemas.openxmlformats.org/officeDocument/2006/relationships/tags" Target="../tags/tag39.xml"/><Relationship Id="rId21" Type="http://schemas.openxmlformats.org/officeDocument/2006/relationships/image" Target="../media/image15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11.jpeg"/><Relationship Id="rId2" Type="http://schemas.openxmlformats.org/officeDocument/2006/relationships/tags" Target="../tags/tag38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4.jpe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6.xml"/><Relationship Id="rId19" Type="http://schemas.openxmlformats.org/officeDocument/2006/relationships/image" Target="../media/image13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17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hyperlink" Target="http://www.cs.washington.edu/cse160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5.jpg"/><Relationship Id="rId18" Type="http://schemas.openxmlformats.org/officeDocument/2006/relationships/image" Target="../media/image10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.jpg"/><Relationship Id="rId17" Type="http://schemas.openxmlformats.org/officeDocument/2006/relationships/image" Target="../media/image9.jpg"/><Relationship Id="rId2" Type="http://schemas.openxmlformats.org/officeDocument/2006/relationships/tags" Target="../tags/tag28.xml"/><Relationship Id="rId16" Type="http://schemas.openxmlformats.org/officeDocument/2006/relationships/image" Target="../media/image8.jp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15" Type="http://schemas.openxmlformats.org/officeDocument/2006/relationships/image" Target="../media/image7.jp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Data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CSE 160</a:t>
            </a:r>
          </a:p>
          <a:p>
            <a:r>
              <a:rPr lang="en-US" dirty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>
                <a:solidFill>
                  <a:schemeClr val="tx1"/>
                </a:solidFill>
              </a:rPr>
              <a:t>Winter 2021</a:t>
            </a:r>
          </a:p>
          <a:p>
            <a:r>
              <a:rPr lang="en-US" dirty="0">
                <a:solidFill>
                  <a:schemeClr val="tx1"/>
                </a:solidFill>
              </a:rPr>
              <a:t>Rob Thompson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088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Slides based on previous versions by Ruth Anderson, Michael Ernst and Bill Howe</a:t>
            </a:r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198438" y="63563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treatment efficacy</a:t>
            </a:r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Python program to assess treatment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penultimate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codes, 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row to include.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The output contains the column headers and those 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from</a:t>
            </a:r>
            <a:r>
              <a:rPr lang="en-US" dirty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/>
              <a:t>gd</a:t>
            </a:r>
            <a:r>
              <a:rPr lang="en-US" dirty="0"/>
              <a:t> 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'dummy-Google-key'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wb</a:t>
            </a:r>
            <a:r>
              <a:rPr lang="en-US" dirty="0"/>
              <a:t> 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sheet 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row_limit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6"/>
                </a:solidFill>
              </a:rPr>
              <a:t>def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headers = </a:t>
            </a:r>
            <a:r>
              <a:rPr lang="en-US" dirty="0" err="1"/>
              <a:t>sheet.row_values</a:t>
            </a:r>
            <a:r>
              <a:rPr lang="en-US" dirty="0"/>
              <a:t>(0) + [</a:t>
            </a:r>
            <a:r>
              <a:rPr lang="en-US" dirty="0">
                <a:solidFill>
                  <a:srgbClr val="00B050"/>
                </a:solidFill>
              </a:rPr>
              <a:t>"distance"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(</a:t>
            </a:r>
            <a:r>
              <a:rPr lang="en-US" dirty="0" err="1"/>
              <a:t>first_row,row_limit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/>
              <a:t>sheet.row_values</a:t>
            </a:r>
            <a:r>
              <a:rPr lang="en-US" dirty="0"/>
              <a:t>(</a:t>
            </a:r>
            <a:r>
              <a:rPr lang="en-US" dirty="0" err="1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# Clean the data</a:t>
            </a:r>
          </a:p>
          <a:p>
            <a:pPr marL="0" indent="0">
              <a:buNone/>
            </a:pPr>
            <a:r>
              <a:rPr lang="en-US" dirty="0"/>
              <a:t>        zip1 = 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(zip1))</a:t>
            </a:r>
          </a:p>
          <a:p>
            <a:pPr marL="0" indent="0">
              <a:buNone/>
            </a:pPr>
            <a:r>
              <a:rPr lang="en-US" dirty="0"/>
              <a:t>        zip2 = 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(zip2))</a:t>
            </a:r>
          </a:p>
          <a:p>
            <a:pPr marL="0" indent="0">
              <a:buNone/>
            </a:pPr>
            <a:r>
              <a:rPr lang="en-US" dirty="0"/>
              <a:t>        row[-3:-1] = [zip1, zip2]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# Compute the distance via Google Maps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distance 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distance:"</a:t>
            </a:r>
            <a:r>
              <a:rPr lang="en-US" dirty="0"/>
              <a:t>, zip1, zip2</a:t>
            </a:r>
          </a:p>
          <a:p>
            <a:pPr marL="0" indent="0">
              <a:buNone/>
            </a:pPr>
            <a:r>
              <a:rPr lang="en-US" dirty="0"/>
              <a:t>            distance 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the row with the 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[distance])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/>
              <a:t>()+0.5)</a:t>
            </a: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 lines of executable code!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0826" cy="5021826"/>
          </a:xfrm>
        </p:spPr>
        <p:txBody>
          <a:bodyPr>
            <a:normAutofit/>
          </a:bodyPr>
          <a:lstStyle/>
          <a:p>
            <a:r>
              <a:rPr lang="en-US" dirty="0"/>
              <a:t>Website:  </a:t>
            </a:r>
            <a:r>
              <a:rPr lang="en-US" sz="2300" b="1" dirty="0">
                <a:latin typeface="Courier New" pitchFamily="49" charset="0"/>
                <a:hlinkClick r:id="rId6"/>
              </a:rPr>
              <a:t>http://www.cs.washington.edu/cse160</a:t>
            </a:r>
            <a:r>
              <a:rPr lang="en-US" sz="2300" b="1" dirty="0">
                <a:latin typeface="Courier New" pitchFamily="49" charset="0"/>
              </a:rPr>
              <a:t> 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See the website for all administrative details </a:t>
            </a:r>
          </a:p>
          <a:p>
            <a:r>
              <a:rPr lang="en-US" dirty="0"/>
              <a:t>Homework 0 - due Friday</a:t>
            </a:r>
          </a:p>
          <a:p>
            <a:pPr lvl="1"/>
            <a:r>
              <a:rPr lang="en-US" dirty="0"/>
              <a:t>Preliminary Survey are due Wednesday</a:t>
            </a:r>
          </a:p>
          <a:p>
            <a:pPr lvl="1"/>
            <a:r>
              <a:rPr lang="en-US" dirty="0"/>
              <a:t>All of this listed and detailed on the website</a:t>
            </a:r>
          </a:p>
          <a:p>
            <a:pPr lvl="0"/>
            <a:r>
              <a:rPr lang="en-US" sz="2900" dirty="0">
                <a:solidFill>
                  <a:prstClr val="black"/>
                </a:solidFill>
              </a:rPr>
              <a:t>Questions? robthomp@cs.washington.edu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/>
              <a:t>Introductions on Ed Board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Major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Interesting Fact or maybe what you did over break.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Feel free to try making a video!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E475-DC0C-4E4B-BE15-D7EDEB024E7A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Agenda for 	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What is this course?</a:t>
            </a:r>
          </a:p>
          <a:p>
            <a:r>
              <a:rPr lang="en-US" dirty="0"/>
              <a:t>Course logistics</a:t>
            </a:r>
          </a:p>
          <a:p>
            <a:r>
              <a:rPr lang="en-US" dirty="0"/>
              <a:t>Python!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 to CSE 160!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CSE 160 teaches </a:t>
            </a:r>
            <a:r>
              <a:rPr lang="en-US" dirty="0">
                <a:solidFill>
                  <a:srgbClr val="0000FF"/>
                </a:solidFill>
              </a:rPr>
              <a:t>basic, key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business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Goal</a:t>
            </a:r>
            <a:r>
              <a:rPr lang="en-US" dirty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description</a:t>
            </a:r>
            <a:r>
              <a:rPr lang="en-US" dirty="0"/>
              <a:t>, you can independently 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problem </a:t>
            </a:r>
            <a:r>
              <a:rPr lang="en-US" dirty="0"/>
              <a:t>(practical knowledge)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38866"/>
            <a:ext cx="8229600" cy="54826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Lecturer:</a:t>
            </a:r>
          </a:p>
          <a:p>
            <a:pPr lvl="1"/>
            <a:r>
              <a:rPr lang="en-US" dirty="0"/>
              <a:t>Rob Thompson</a:t>
            </a:r>
          </a:p>
          <a:p>
            <a:r>
              <a:rPr lang="en-US" dirty="0"/>
              <a:t>TAs:</a:t>
            </a:r>
          </a:p>
          <a:p>
            <a:pPr lvl="1"/>
            <a:r>
              <a:rPr lang="en-US" dirty="0"/>
              <a:t>David Chang</a:t>
            </a:r>
          </a:p>
          <a:p>
            <a:pPr lvl="1"/>
            <a:r>
              <a:rPr lang="en-US" dirty="0"/>
              <a:t>Niamh </a:t>
            </a:r>
            <a:r>
              <a:rPr lang="en-US" dirty="0" err="1"/>
              <a:t>Froelich</a:t>
            </a:r>
            <a:endParaRPr lang="en-US" dirty="0"/>
          </a:p>
          <a:p>
            <a:pPr lvl="1"/>
            <a:r>
              <a:rPr lang="en-US" dirty="0"/>
              <a:t>Zoe </a:t>
            </a:r>
            <a:r>
              <a:rPr lang="en-US" dirty="0" err="1"/>
              <a:t>Kaputa</a:t>
            </a:r>
            <a:endParaRPr lang="en-US" dirty="0"/>
          </a:p>
          <a:p>
            <a:pPr lvl="1"/>
            <a:r>
              <a:rPr lang="en-US" dirty="0"/>
              <a:t>Austin </a:t>
            </a:r>
            <a:r>
              <a:rPr lang="en-US" dirty="0" err="1"/>
              <a:t>Jenchi</a:t>
            </a:r>
            <a:endParaRPr lang="en-US" dirty="0"/>
          </a:p>
          <a:p>
            <a:pPr lvl="1"/>
            <a:r>
              <a:rPr lang="en-US" dirty="0" err="1"/>
              <a:t>Joely</a:t>
            </a:r>
            <a:r>
              <a:rPr lang="en-US" dirty="0"/>
              <a:t> Nelson</a:t>
            </a:r>
          </a:p>
          <a:p>
            <a:pPr lvl="1"/>
            <a:r>
              <a:rPr lang="en-US" dirty="0"/>
              <a:t>Wilson Tang</a:t>
            </a:r>
          </a:p>
          <a:p>
            <a:pPr lvl="1"/>
            <a:r>
              <a:rPr lang="en-US" dirty="0"/>
              <a:t>Amanda Ong</a:t>
            </a:r>
          </a:p>
          <a:p>
            <a:pPr lvl="1"/>
            <a:r>
              <a:rPr lang="en-US" dirty="0"/>
              <a:t>Jack </a:t>
            </a:r>
            <a:r>
              <a:rPr lang="en-US" dirty="0" err="1"/>
              <a:t>Venberg</a:t>
            </a:r>
            <a:endParaRPr lang="en-US" dirty="0"/>
          </a:p>
          <a:p>
            <a:pPr lvl="1"/>
            <a:r>
              <a:rPr lang="en-US" dirty="0"/>
              <a:t>Brian Zhu</a:t>
            </a:r>
          </a:p>
          <a:p>
            <a:pPr lvl="1"/>
            <a:r>
              <a:rPr lang="en-US" dirty="0" err="1"/>
              <a:t>Kushagra</a:t>
            </a:r>
            <a:r>
              <a:rPr lang="en-US" dirty="0"/>
              <a:t> Kumar</a:t>
            </a:r>
          </a:p>
          <a:p>
            <a:r>
              <a:rPr lang="en-US" dirty="0">
                <a:solidFill>
                  <a:srgbClr val="FF0000"/>
                </a:solidFill>
              </a:rPr>
              <a:t>We’re all here for you, so don’t hesitate to ask for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8449709-42EC-47E5-B50F-4E30F41E0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740" y="2381866"/>
            <a:ext cx="4906060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dirty="0"/>
              <a:t>About Rob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520253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Forever-Student at UW:</a:t>
            </a:r>
            <a:r>
              <a:rPr lang="en-US" altLang="en-US" sz="2600" dirty="0"/>
              <a:t> undergrad in Computer science and Physics, PhD in Computer Science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Teaching CS:</a:t>
            </a:r>
            <a:r>
              <a:rPr lang="en-US" altLang="en-US" sz="2600" dirty="0"/>
              <a:t> for ~4 years, 1 as lecturer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Research Focus</a:t>
            </a:r>
            <a:r>
              <a:rPr lang="en-US" altLang="en-US" sz="2600" dirty="0"/>
              <a:t>: Educational programming environments, effects of dyslexia on children learning to program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Fun Fact:</a:t>
            </a:r>
            <a:r>
              <a:rPr lang="en-US" altLang="en-US" sz="2600" dirty="0"/>
              <a:t> A big part of the data analysis presented in my defense used Python scripts, it’s relevant at all levels!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AA479-56BB-4720-8E1B-A331FE55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6970"/>
            <a:ext cx="3289610" cy="2467208"/>
          </a:xfrm>
          <a:prstGeom prst="rect">
            <a:avLst/>
          </a:prstGeom>
        </p:spPr>
      </p:pic>
      <p:pic>
        <p:nvPicPr>
          <p:cNvPr id="5" name="Picture 4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0CC6D028-96AA-4BA0-9645-8A8316877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463" y="5032954"/>
            <a:ext cx="4920824" cy="18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with real 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“programming language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/>
              <a:t>A “project” course</a:t>
            </a:r>
          </a:p>
          <a:p>
            <a:pPr lvl="1"/>
            <a:r>
              <a:rPr lang="en-US" dirty="0"/>
              <a:t>the assignments are “real,” but are intended to teach specific programming concepts</a:t>
            </a:r>
          </a:p>
          <a:p>
            <a:r>
              <a:rPr lang="en-US" dirty="0"/>
              <a:t>A 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to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 prerequisites</a:t>
            </a:r>
          </a:p>
          <a:p>
            <a:r>
              <a:rPr lang="en-US" b="1" u="sng" dirty="0"/>
              <a:t>Non</a:t>
            </a:r>
            <a:r>
              <a:rPr lang="en-US" dirty="0"/>
              <a:t>-predictors for success:</a:t>
            </a:r>
          </a:p>
          <a:p>
            <a:pPr lvl="1"/>
            <a:r>
              <a:rPr lang="en-US" dirty="0"/>
              <a:t>Past programming experience</a:t>
            </a:r>
          </a:p>
          <a:p>
            <a:pPr lvl="1"/>
            <a:r>
              <a:rPr lang="en-US" dirty="0"/>
              <a:t>Enthusiasm for games or computers</a:t>
            </a:r>
          </a:p>
          <a:p>
            <a:r>
              <a:rPr lang="en-US" dirty="0"/>
              <a:t>Programming and data analysis are challenging</a:t>
            </a:r>
          </a:p>
          <a:p>
            <a:r>
              <a:rPr lang="en-US" dirty="0"/>
              <a:t>Every one of you can succeed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/>
              <a:t>Work hard</a:t>
            </a:r>
          </a:p>
          <a:p>
            <a:pPr lvl="1"/>
            <a:r>
              <a:rPr lang="en-US" dirty="0"/>
              <a:t>Follow directions</a:t>
            </a:r>
          </a:p>
          <a:p>
            <a:pPr lvl="1"/>
            <a:r>
              <a:rPr lang="en-US" dirty="0"/>
              <a:t>Be methodical</a:t>
            </a:r>
          </a:p>
          <a:p>
            <a:pPr lvl="1"/>
            <a:r>
              <a:rPr lang="en-US" i="1" dirty="0"/>
              <a:t>Think</a:t>
            </a:r>
            <a:r>
              <a:rPr lang="en-US" dirty="0"/>
              <a:t> before you act</a:t>
            </a:r>
          </a:p>
          <a:p>
            <a:pPr lvl="1"/>
            <a:r>
              <a:rPr lang="en-US" dirty="0"/>
              <a:t>Try on your own, then ask for help</a:t>
            </a:r>
          </a:p>
          <a:p>
            <a:pPr lvl="1"/>
            <a:r>
              <a:rPr lang="en-US" dirty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“It’s a great time to be a data 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Roger </a:t>
            </a:r>
            <a:r>
              <a:rPr lang="en-US" sz="2000" i="1" dirty="0" err="1">
                <a:solidFill>
                  <a:srgbClr val="FF0000"/>
                </a:solidFill>
              </a:rPr>
              <a:t>Barga</a:t>
            </a:r>
            <a:r>
              <a:rPr lang="en-US" sz="2000" i="1" dirty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9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/>
          </a:p>
          <a:p>
            <a:r>
              <a:rPr lang="en-US" dirty="0"/>
              <a:t>“The greatest minds of my generation are trying </a:t>
            </a:r>
          </a:p>
          <a:p>
            <a:r>
              <a:rPr lang="en-US" dirty="0"/>
              <a:t>to 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1244</Words>
  <Application>Microsoft Office PowerPoint</Application>
  <PresentationFormat>On-screen Show (4:3)</PresentationFormat>
  <Paragraphs>183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Office Theme</vt:lpstr>
      <vt:lpstr>Introduction to Data Programming</vt:lpstr>
      <vt:lpstr>Agenda for  Today</vt:lpstr>
      <vt:lpstr>Welcome to CSE 160!</vt:lpstr>
      <vt:lpstr>Course staff</vt:lpstr>
      <vt:lpstr>About Rob</vt:lpstr>
      <vt:lpstr>Course Learning Objectives</vt:lpstr>
      <vt:lpstr>What this course is not</vt:lpstr>
      <vt:lpstr>How to succeed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Course logistics</vt:lpstr>
      <vt:lpstr>Introductions on Ed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Ruth Anderson</dc:creator>
  <cp:lastModifiedBy>Rob No</cp:lastModifiedBy>
  <cp:revision>99</cp:revision>
  <cp:lastPrinted>2020-01-06T21:33:13Z</cp:lastPrinted>
  <dcterms:created xsi:type="dcterms:W3CDTF">2012-06-18T01:23:12Z</dcterms:created>
  <dcterms:modified xsi:type="dcterms:W3CDTF">2021-01-04T22:13:20Z</dcterms:modified>
</cp:coreProperties>
</file>