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2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61" r:id="rId1"/>
  </p:sldMasterIdLst>
  <p:notesMasterIdLst>
    <p:notesMasterId r:id="rId13"/>
  </p:notesMasterIdLst>
  <p:sldIdLst>
    <p:sldId id="256" r:id="rId2"/>
    <p:sldId id="271" r:id="rId3"/>
    <p:sldId id="272" r:id="rId4"/>
    <p:sldId id="279" r:id="rId5"/>
    <p:sldId id="280" r:id="rId6"/>
    <p:sldId id="273" r:id="rId7"/>
    <p:sldId id="274" r:id="rId8"/>
    <p:sldId id="275" r:id="rId9"/>
    <p:sldId id="276" r:id="rId10"/>
    <p:sldId id="277" r:id="rId11"/>
    <p:sldId id="278" r:id="rId12"/>
  </p:sldIdLst>
  <p:sldSz cx="9144000" cy="6858000" type="screen4x3"/>
  <p:notesSz cx="7010400" cy="92964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65876" autoAdjust="0"/>
  </p:normalViewPr>
  <p:slideViewPr>
    <p:cSldViewPr snapToGrid="0">
      <p:cViewPr varScale="1">
        <p:scale>
          <a:sx n="84" d="100"/>
          <a:sy n="84" d="100"/>
        </p:scale>
        <p:origin x="272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38412" cy="466580"/>
          </a:xfrm>
          <a:prstGeom prst="rect">
            <a:avLst/>
          </a:prstGeom>
        </p:spPr>
        <p:txBody>
          <a:bodyPr vert="horz" lIns="83619" tIns="41810" rIns="83619" bIns="41810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556" y="2"/>
            <a:ext cx="3038412" cy="466580"/>
          </a:xfrm>
          <a:prstGeom prst="rect">
            <a:avLst/>
          </a:prstGeom>
        </p:spPr>
        <p:txBody>
          <a:bodyPr vert="horz" lIns="83619" tIns="41810" rIns="83619" bIns="41810" rtlCol="0"/>
          <a:lstStyle>
            <a:lvl1pPr algn="r">
              <a:defRPr sz="1100"/>
            </a:lvl1pPr>
          </a:lstStyle>
          <a:p>
            <a:fld id="{4A7EF492-9206-454E-A3C6-9161D6619A57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619" tIns="41810" rIns="83619" bIns="4181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14" y="4473600"/>
            <a:ext cx="5607175" cy="3660750"/>
          </a:xfrm>
          <a:prstGeom prst="rect">
            <a:avLst/>
          </a:prstGeom>
        </p:spPr>
        <p:txBody>
          <a:bodyPr vert="horz" lIns="83619" tIns="41810" rIns="83619" bIns="4181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820"/>
            <a:ext cx="3038412" cy="466580"/>
          </a:xfrm>
          <a:prstGeom prst="rect">
            <a:avLst/>
          </a:prstGeom>
        </p:spPr>
        <p:txBody>
          <a:bodyPr vert="horz" lIns="83619" tIns="41810" rIns="83619" bIns="41810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556" y="8829820"/>
            <a:ext cx="3038412" cy="466580"/>
          </a:xfrm>
          <a:prstGeom prst="rect">
            <a:avLst/>
          </a:prstGeom>
        </p:spPr>
        <p:txBody>
          <a:bodyPr vert="horz" lIns="83619" tIns="41810" rIns="83619" bIns="41810" rtlCol="0" anchor="b"/>
          <a:lstStyle>
            <a:lvl1pPr algn="r">
              <a:defRPr sz="1100"/>
            </a:lvl1pPr>
          </a:lstStyle>
          <a:p>
            <a:fld id="{7888E712-30A9-4C5C-B622-E7DB60AB6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673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E712-30A9-4C5C-B622-E7DB60AB6BD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996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the_list</a:t>
            </a:r>
            <a:r>
              <a:rPr lang="en-US" dirty="0" smtClean="0"/>
              <a:t> = [10 ** </a:t>
            </a:r>
            <a:r>
              <a:rPr lang="en-US" dirty="0" err="1" smtClean="0"/>
              <a:t>i</a:t>
            </a:r>
            <a:r>
              <a:rPr lang="en-US" dirty="0" smtClean="0"/>
              <a:t> for </a:t>
            </a:r>
            <a:r>
              <a:rPr lang="en-US" dirty="0" err="1" smtClean="0"/>
              <a:t>i</a:t>
            </a:r>
            <a:r>
              <a:rPr lang="en-US" dirty="0" smtClean="0"/>
              <a:t> in range(10)]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 in range(</a:t>
            </a:r>
            <a:r>
              <a:rPr lang="en-US" dirty="0" err="1" smtClean="0"/>
              <a:t>len</a:t>
            </a:r>
            <a:r>
              <a:rPr lang="en-US" dirty="0" smtClean="0"/>
              <a:t>(</a:t>
            </a:r>
            <a:r>
              <a:rPr lang="en-US" dirty="0" err="1" smtClean="0"/>
              <a:t>the_list</a:t>
            </a:r>
            <a:r>
              <a:rPr lang="en-US" dirty="0" smtClean="0"/>
              <a:t>)):</a:t>
            </a:r>
          </a:p>
          <a:p>
            <a:r>
              <a:rPr lang="en-US" dirty="0" smtClean="0"/>
              <a:t>    print(</a:t>
            </a:r>
            <a:r>
              <a:rPr lang="en-US" dirty="0" err="1" smtClean="0"/>
              <a:t>str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+ ': ' + </a:t>
            </a:r>
            <a:r>
              <a:rPr lang="en-US" dirty="0" err="1" smtClean="0"/>
              <a:t>str</a:t>
            </a:r>
            <a:r>
              <a:rPr lang="en-US" dirty="0" smtClean="0"/>
              <a:t>(</a:t>
            </a:r>
            <a:r>
              <a:rPr lang="en-US" dirty="0" err="1" smtClean="0"/>
              <a:t>the_list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]))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for index, value in enumerate(</a:t>
            </a:r>
            <a:r>
              <a:rPr lang="en-US" dirty="0" err="1" smtClean="0"/>
              <a:t>the_list</a:t>
            </a:r>
            <a:r>
              <a:rPr lang="en-US" dirty="0" smtClean="0"/>
              <a:t>):</a:t>
            </a:r>
          </a:p>
          <a:p>
            <a:r>
              <a:rPr lang="en-US" dirty="0" smtClean="0"/>
              <a:t>    print(</a:t>
            </a:r>
            <a:r>
              <a:rPr lang="en-US" dirty="0" err="1" smtClean="0"/>
              <a:t>tr</a:t>
            </a:r>
            <a:r>
              <a:rPr lang="en-US" dirty="0" smtClean="0"/>
              <a:t>(index) + ': ' + </a:t>
            </a:r>
            <a:r>
              <a:rPr lang="en-US" dirty="0" err="1" smtClean="0"/>
              <a:t>str</a:t>
            </a:r>
            <a:r>
              <a:rPr lang="en-US" dirty="0" smtClean="0"/>
              <a:t>(value))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E712-30A9-4C5C-B622-E7DB60AB6BD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D2B3-71EA-42C7-8818-3F36F95C3837}" type="datetime1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C6F9-38D3-4FDB-BEB2-73058EC6F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22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A1A1-2C15-4CDE-82AD-4422098E4321}" type="datetime1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C6F9-38D3-4FDB-BEB2-73058EC6F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451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A709E-B97D-460E-B52B-2A44140B082D}" type="datetime1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C6F9-38D3-4FDB-BEB2-73058EC6F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324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3BB91-2D08-44CE-8D4F-F5AF97207B92}" type="datetime1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C6F9-38D3-4FDB-BEB2-73058EC6F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170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70F05-304A-400F-800F-B07656BBBE94}" type="datetime1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C6F9-38D3-4FDB-BEB2-73058EC6F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68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3AEC3-7EBB-4E10-A23F-DD2969F0DFEF}" type="datetime1">
              <a:rPr lang="en-US" smtClean="0"/>
              <a:t>12/8/2021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C6F9-38D3-4FDB-BEB2-73058EC6F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242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43115-807B-4F3F-8602-8AF9E064FD61}" type="datetime1">
              <a:rPr lang="en-US" smtClean="0"/>
              <a:t>12/8/2021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C6F9-38D3-4FDB-BEB2-73058EC6F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000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E7F70-BE10-4E49-95ED-787BF454F689}" type="datetime1">
              <a:rPr lang="en-US" smtClean="0"/>
              <a:t>12/8/2021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C6F9-38D3-4FDB-BEB2-73058EC6F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346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BCBD-FA23-4FAD-9D93-102511F05EB0}" type="datetime1">
              <a:rPr lang="en-US" smtClean="0"/>
              <a:t>12/8/2021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C6F9-38D3-4FDB-BEB2-73058EC6F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033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603F8-19C3-4D60-9AA8-E27E001ED181}" type="datetime1">
              <a:rPr lang="en-US" smtClean="0"/>
              <a:t>12/8/2021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C6F9-38D3-4FDB-BEB2-73058EC6F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141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76DB9-C015-4EE8-8D6E-76393F1C0266}" type="datetime1">
              <a:rPr lang="en-US" smtClean="0"/>
              <a:t>12/8/2021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C6F9-38D3-4FDB-BEB2-73058EC6F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287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D5AC3-8A15-480B-9368-9233CF74962E}" type="datetime1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6C6F9-38D3-4FDB-BEB2-73058EC6F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533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4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48.xml"/><Relationship Id="rId1" Type="http://schemas.openxmlformats.org/officeDocument/2006/relationships/tags" Target="../tags/tag4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3" Type="http://schemas.openxmlformats.org/officeDocument/2006/relationships/tags" Target="../tags/tag6.xml"/><Relationship Id="rId7" Type="http://schemas.openxmlformats.org/officeDocument/2006/relationships/tags" Target="../tags/tag10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hyperlink" Target="https://tinyurl.com/5n74chnb" TargetMode="External"/><Relationship Id="rId5" Type="http://schemas.openxmlformats.org/officeDocument/2006/relationships/tags" Target="../tags/tag8.xml"/><Relationship Id="rId10" Type="http://schemas.openxmlformats.org/officeDocument/2006/relationships/notesSlide" Target="../notesSlides/notesSlide2.xml"/><Relationship Id="rId4" Type="http://schemas.openxmlformats.org/officeDocument/2006/relationships/tags" Target="../tags/tag7.xml"/><Relationship Id="rId9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hyperlink" Target="https://tinyurl.com/45kebp9s" TargetMode="Externa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hyperlink" Target="https://tinyurl.com/5eret6xa" TargetMode="Externa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2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7" Type="http://schemas.openxmlformats.org/officeDocument/2006/relationships/hyperlink" Target="https://tinyurl.com/4uxsym2j" TargetMode="Externa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30.xml"/><Relationship Id="rId4" Type="http://schemas.openxmlformats.org/officeDocument/2006/relationships/tags" Target="../tags/tag29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38.xml"/><Relationship Id="rId3" Type="http://schemas.openxmlformats.org/officeDocument/2006/relationships/tags" Target="../tags/tag33.xml"/><Relationship Id="rId7" Type="http://schemas.openxmlformats.org/officeDocument/2006/relationships/tags" Target="../tags/tag37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5" Type="http://schemas.openxmlformats.org/officeDocument/2006/relationships/tags" Target="../tags/tag35.xml"/><Relationship Id="rId10" Type="http://schemas.openxmlformats.org/officeDocument/2006/relationships/slideLayout" Target="../slideLayouts/slideLayout7.xml"/><Relationship Id="rId4" Type="http://schemas.openxmlformats.org/officeDocument/2006/relationships/tags" Target="../tags/tag34.xml"/><Relationship Id="rId9" Type="http://schemas.openxmlformats.org/officeDocument/2006/relationships/tags" Target="../tags/tag3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hyperlink" Target="https://tinyurl.com/ykrm2mvm" TargetMode="Externa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4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stomShape 1"/>
          <p:cNvSpPr/>
          <p:nvPr>
            <p:custDataLst>
              <p:tags r:id="rId1"/>
            </p:custDataLst>
          </p:nvPr>
        </p:nvSpPr>
        <p:spPr>
          <a:xfrm>
            <a:off x="685800" y="2130480"/>
            <a:ext cx="7769520" cy="1467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dirty="0" smtClean="0">
                <a:solidFill>
                  <a:srgbClr val="7030A0"/>
                </a:solidFill>
                <a:latin typeface="Calibri"/>
              </a:rPr>
              <a:t>A tiny bit more Python</a:t>
            </a:r>
            <a:endParaRPr dirty="0"/>
          </a:p>
        </p:txBody>
      </p:sp>
      <p:sp>
        <p:nvSpPr>
          <p:cNvPr id="73" name="CustomShape 2"/>
          <p:cNvSpPr/>
          <p:nvPr>
            <p:custDataLst>
              <p:tags r:id="rId2"/>
            </p:custDataLst>
          </p:nvPr>
        </p:nvSpPr>
        <p:spPr>
          <a:xfrm>
            <a:off x="1371600" y="3886200"/>
            <a:ext cx="6397920" cy="1749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Ruth Anderson</a:t>
            </a:r>
          </a:p>
          <a:p>
            <a:pPr algn="ctr">
              <a:lnSpc>
                <a:spcPct val="100000"/>
              </a:lnSpc>
            </a:pP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UW CSE 160</a:t>
            </a:r>
            <a:endParaRPr dirty="0" smtClean="0"/>
          </a:p>
          <a:p>
            <a:pPr algn="ctr">
              <a:lnSpc>
                <a:spcPct val="100000"/>
              </a:lnSpc>
            </a:pP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Autumn 2021</a:t>
            </a: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C6F9-38D3-4FDB-BEB2-73058EC6F096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Ternary Assignment  </a:t>
            </a:r>
            <a:endParaRPr/>
          </a:p>
        </p:txBody>
      </p:sp>
      <p:sp>
        <p:nvSpPr>
          <p:cNvPr id="180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82" name="CustomShape 4"/>
          <p:cNvSpPr/>
          <p:nvPr>
            <p:custDataLst>
              <p:tags r:id="rId3"/>
            </p:custDataLst>
          </p:nvPr>
        </p:nvSpPr>
        <p:spPr>
          <a:xfrm>
            <a:off x="313899" y="1554120"/>
            <a:ext cx="8631981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Goal: A list of 'odd' or 'even' if that index is odd or even.</a:t>
            </a:r>
            <a:endParaRPr sz="2800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sz="2200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en-US" sz="22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22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[]</a:t>
            </a:r>
            <a:endParaRPr sz="22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2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sz="22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range(8):</a:t>
            </a:r>
            <a:endParaRPr sz="22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if </a:t>
            </a:r>
            <a:r>
              <a:rPr lang="en-US" sz="22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% 2 </a:t>
            </a:r>
            <a:r>
              <a:rPr 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 0:</a:t>
            </a:r>
            <a:endParaRPr sz="22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22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lst.append</a:t>
            </a:r>
            <a:r>
              <a:rPr 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('even')</a:t>
            </a:r>
            <a:endParaRPr sz="22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else</a:t>
            </a:r>
            <a:r>
              <a:rPr 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sz="22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22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lst.append</a:t>
            </a:r>
            <a:r>
              <a:rPr 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('odd')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endParaRPr lang="en-US" dirty="0" smtClean="0"/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sz="2800" dirty="0" smtClean="0">
                <a:latin typeface="Calibri" panose="020F0502020204030204" pitchFamily="34" charset="0"/>
              </a:rPr>
              <a:t>Or with a list comprehension!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200" b="1" dirty="0" err="1" smtClean="0">
                <a:solidFill>
                  <a:srgbClr val="000000"/>
                </a:solidFill>
                <a:latin typeface="Courier New"/>
              </a:rPr>
              <a:t>lst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= ['even' if </a:t>
            </a:r>
            <a:r>
              <a:rPr lang="en-US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 % 2 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== 0 else 'odd' for </a:t>
            </a:r>
            <a:r>
              <a:rPr lang="en-US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in 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range(8)]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C6F9-38D3-4FDB-BEB2-73058EC6F096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Get more practice</a:t>
            </a:r>
            <a:endParaRPr/>
          </a:p>
        </p:txBody>
      </p:sp>
      <p:sp>
        <p:nvSpPr>
          <p:cNvPr id="184" name="CustomShape 2"/>
          <p:cNvSpPr/>
          <p:nvPr>
            <p:custDataLst>
              <p:tags r:id="rId2"/>
            </p:custDataLst>
          </p:nvPr>
        </p:nvSpPr>
        <p:spPr>
          <a:xfrm>
            <a:off x="245661" y="1600200"/>
            <a:ext cx="8801062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660066"/>
                </a:solidFill>
                <a:latin typeface="Calibri" panose="020F0502020204030204" pitchFamily="34" charset="0"/>
              </a:rPr>
              <a:t>List </a:t>
            </a:r>
            <a:r>
              <a:rPr lang="en-US" sz="2800" b="1" dirty="0" smtClean="0">
                <a:solidFill>
                  <a:srgbClr val="660066"/>
                </a:solidFill>
                <a:latin typeface="Calibri" panose="020F0502020204030204" pitchFamily="34" charset="0"/>
              </a:rPr>
              <a:t>Comprehensions:</a:t>
            </a:r>
            <a:endParaRPr dirty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 [</a:t>
            </a:r>
            <a:r>
              <a:rPr lang="en-US" sz="2600" b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x</a:t>
            </a:r>
            <a:r>
              <a:rPr lang="en-US" sz="2600" b="1" dirty="0" smtClean="0">
                <a:solidFill>
                  <a:srgbClr val="000000"/>
                </a:solidFill>
                <a:latin typeface="Courier New"/>
              </a:rPr>
              <a:t>, y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) </a:t>
            </a:r>
            <a:r>
              <a:rPr lang="en-US" sz="2600" b="1" dirty="0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 x </a:t>
            </a:r>
            <a:r>
              <a:rPr lang="en-US" sz="2600" b="1" dirty="0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 seq1 </a:t>
            </a:r>
            <a:r>
              <a:rPr lang="en-US" sz="2600" b="1" dirty="0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 y </a:t>
            </a:r>
            <a:r>
              <a:rPr lang="en-US" sz="2600" b="1" dirty="0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 seq2 </a:t>
            </a:r>
            <a:r>
              <a:rPr lang="en-US" sz="2600" b="1" dirty="0">
                <a:solidFill>
                  <a:srgbClr val="859040"/>
                </a:solidFill>
                <a:latin typeface="Courier New"/>
              </a:rPr>
              <a:t>if </a:t>
            </a:r>
            <a:r>
              <a:rPr lang="en-US" sz="2600" b="1" dirty="0" smtClean="0">
                <a:solidFill>
                  <a:srgbClr val="859040"/>
                </a:solidFill>
                <a:latin typeface="Courier New"/>
              </a:rPr>
              <a:t>				       </a:t>
            </a:r>
            <a:r>
              <a:rPr lang="en-US" sz="2600" b="1" dirty="0" smtClean="0">
                <a:solidFill>
                  <a:srgbClr val="000000"/>
                </a:solidFill>
                <a:latin typeface="Courier New"/>
              </a:rPr>
              <a:t>sim(x, y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) &gt; threshold]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660066"/>
                </a:solidFill>
                <a:latin typeface="Calibri" panose="020F0502020204030204" pitchFamily="34" charset="0"/>
              </a:rPr>
              <a:t>Enumerate:</a:t>
            </a:r>
            <a:endParaRPr sz="2800" b="1" dirty="0">
              <a:solidFill>
                <a:srgbClr val="660066"/>
              </a:solidFill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600" b="1" dirty="0" smtClean="0">
                <a:solidFill>
                  <a:srgbClr val="000000"/>
                </a:solidFill>
                <a:latin typeface="Courier New"/>
              </a:rPr>
              <a:t>  for </a:t>
            </a:r>
            <a:r>
              <a:rPr lang="en-US" sz="2600" b="1" dirty="0">
                <a:solidFill>
                  <a:srgbClr val="859040"/>
                </a:solidFill>
                <a:latin typeface="Courier New"/>
              </a:rPr>
              <a:t>index</a:t>
            </a:r>
            <a:r>
              <a:rPr lang="en-US" sz="2600" b="1" dirty="0" smtClean="0">
                <a:solidFill>
                  <a:srgbClr val="000000"/>
                </a:solidFill>
                <a:latin typeface="Courier New"/>
              </a:rPr>
              <a:t>, </a:t>
            </a:r>
            <a:r>
              <a:rPr lang="en-US" sz="2600" b="1" dirty="0" smtClean="0">
                <a:solidFill>
                  <a:srgbClr val="859040"/>
                </a:solidFill>
                <a:latin typeface="Courier New"/>
              </a:rPr>
              <a:t>value</a:t>
            </a:r>
            <a:r>
              <a:rPr lang="en-US" sz="26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in </a:t>
            </a:r>
            <a:r>
              <a:rPr lang="en-US" sz="2600" b="1" dirty="0">
                <a:solidFill>
                  <a:srgbClr val="859040"/>
                </a:solidFill>
                <a:latin typeface="Courier New"/>
              </a:rPr>
              <a:t>enumerate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600" b="1" dirty="0" err="1">
                <a:solidFill>
                  <a:srgbClr val="000000"/>
                </a:solidFill>
                <a:latin typeface="Courier New"/>
              </a:rPr>
              <a:t>seq</a:t>
            </a:r>
            <a:r>
              <a:rPr lang="en-US" sz="2600" b="1" dirty="0" smtClean="0">
                <a:solidFill>
                  <a:srgbClr val="000000"/>
                </a:solidFill>
                <a:latin typeface="Courier New"/>
              </a:rPr>
              <a:t>):</a:t>
            </a:r>
          </a:p>
          <a:p>
            <a:pPr>
              <a:lnSpc>
                <a:spcPct val="100000"/>
              </a:lnSpc>
            </a:pPr>
            <a:r>
              <a:rPr lang="en-US" sz="2600" b="1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600" b="1" dirty="0" smtClean="0">
                <a:solidFill>
                  <a:srgbClr val="000000"/>
                </a:solidFill>
                <a:latin typeface="Courier New"/>
              </a:rPr>
              <a:t>…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660066"/>
                </a:solidFill>
                <a:latin typeface="Calibri" panose="020F0502020204030204" pitchFamily="34" charset="0"/>
              </a:rPr>
              <a:t>Ternary If Statement:</a:t>
            </a:r>
            <a:endParaRPr sz="2800" b="1" dirty="0">
              <a:solidFill>
                <a:srgbClr val="660066"/>
              </a:solidFill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600" b="1" dirty="0">
                <a:solidFill>
                  <a:srgbClr val="000000"/>
                </a:solidFill>
                <a:latin typeface="Courier New"/>
              </a:rPr>
              <a:t> </a:t>
            </a:r>
            <a:endParaRPr dirty="0"/>
          </a:p>
          <a:p>
            <a:r>
              <a:rPr lang="en-US" sz="26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flag 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=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"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Over" if</a:t>
            </a:r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x &gt; threshold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else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"Under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"</a:t>
            </a:r>
            <a:endParaRPr lang="en-US" sz="28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C6F9-38D3-4FDB-BEB2-73058EC6F096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Enumerate a list</a:t>
            </a:r>
            <a:endParaRPr/>
          </a:p>
        </p:txBody>
      </p:sp>
      <p:sp>
        <p:nvSpPr>
          <p:cNvPr id="145" name="CustomShape 2"/>
          <p:cNvSpPr/>
          <p:nvPr>
            <p:custDataLst>
              <p:tags r:id="rId2"/>
            </p:custDataLst>
          </p:nvPr>
        </p:nvSpPr>
        <p:spPr>
          <a:xfrm>
            <a:off x="274320" y="1585151"/>
            <a:ext cx="8912234" cy="4000309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24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[</a:t>
            </a:r>
            <a:r>
              <a:rPr lang="en-US" sz="24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 ** </a:t>
            </a:r>
            <a:r>
              <a:rPr lang="en-US" sz="24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4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 range(10</a:t>
            </a:r>
            <a:r>
              <a:rPr lang="en-US" sz="24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)]</a:t>
            </a:r>
          </a:p>
          <a:p>
            <a:pPr>
              <a:lnSpc>
                <a:spcPct val="100000"/>
              </a:lnSpc>
            </a:pPr>
            <a:endParaRPr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sz="24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range(</a:t>
            </a:r>
            <a:r>
              <a:rPr lang="en-US" sz="24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4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)):</a:t>
            </a:r>
            <a:endParaRPr sz="24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print('value at index', </a:t>
            </a:r>
            <a:r>
              <a:rPr lang="en-US" sz="24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'is</a:t>
            </a:r>
            <a:r>
              <a:rPr lang="en-US" sz="24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', </a:t>
            </a:r>
            <a:r>
              <a:rPr lang="en-US" sz="24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24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4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  <a:endParaRPr sz="24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lang="en-US" dirty="0" smtClean="0"/>
          </a:p>
          <a:p>
            <a:pPr>
              <a:lnSpc>
                <a:spcPct val="100000"/>
              </a:lnSpc>
            </a:pPr>
            <a:r>
              <a:rPr lang="en-US" sz="2800" dirty="0" smtClean="0"/>
              <a:t>Or: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for index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, value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in </a:t>
            </a:r>
            <a:r>
              <a:rPr lang="en-US" sz="2400" b="1" dirty="0" smtClean="0">
                <a:solidFill>
                  <a:srgbClr val="0070C0"/>
                </a:solidFill>
                <a:latin typeface="Courier New"/>
              </a:rPr>
              <a:t>enumerate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lst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):</a:t>
            </a:r>
            <a:endParaRPr sz="24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print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'value at index',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index,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'is', </a:t>
            </a:r>
            <a:r>
              <a:rPr lang="en-US" sz="24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value)</a:t>
            </a:r>
            <a:endParaRPr sz="24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endParaRPr sz="2400" dirty="0">
              <a:solidFill>
                <a:srgbClr val="000000"/>
              </a:solidFill>
              <a:latin typeface="Courier New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189219" y="3296391"/>
            <a:ext cx="798061" cy="550280"/>
            <a:chOff x="2522219" y="3320681"/>
            <a:chExt cx="798061" cy="550280"/>
          </a:xfrm>
        </p:grpSpPr>
        <p:sp>
          <p:nvSpPr>
            <p:cNvPr id="147" name="CustomShape 4"/>
            <p:cNvSpPr/>
            <p:nvPr>
              <p:custDataLst>
                <p:tags r:id="rId7"/>
              </p:custDataLst>
            </p:nvPr>
          </p:nvSpPr>
          <p:spPr>
            <a:xfrm rot="5400000">
              <a:off x="2795747" y="3182983"/>
              <a:ext cx="166092" cy="441488"/>
            </a:xfrm>
            <a:prstGeom prst="rightBrace">
              <a:avLst>
                <a:gd name="adj1" fmla="val 8333"/>
                <a:gd name="adj2" fmla="val 50000"/>
              </a:avLst>
            </a:prstGeom>
            <a:noFill/>
            <a:ln w="25560">
              <a:solidFill>
                <a:srgbClr val="4F81BD"/>
              </a:solidFill>
              <a:round/>
            </a:ln>
          </p:spPr>
        </p:sp>
        <p:sp>
          <p:nvSpPr>
            <p:cNvPr id="148" name="CustomShape 5"/>
            <p:cNvSpPr/>
            <p:nvPr>
              <p:custDataLst>
                <p:tags r:id="rId8"/>
              </p:custDataLst>
            </p:nvPr>
          </p:nvSpPr>
          <p:spPr>
            <a:xfrm>
              <a:off x="2522219" y="3468785"/>
              <a:ext cx="798061" cy="402176"/>
            </a:xfrm>
            <a:prstGeom prst="rect">
              <a:avLst/>
            </a:prstGeom>
            <a:noFill/>
            <a:ln>
              <a:noFill/>
            </a:ln>
          </p:spPr>
          <p:txBody>
            <a:bodyPr lIns="90000" tIns="45000" rIns="90000" bIns="45000"/>
            <a:lstStyle/>
            <a:p>
              <a:pPr algn="ctr">
                <a:lnSpc>
                  <a:spcPct val="100000"/>
                </a:lnSpc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index</a:t>
              </a:r>
              <a:endParaRPr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7223760" y="3430407"/>
            <a:ext cx="913858" cy="577714"/>
            <a:chOff x="5382955" y="2874424"/>
            <a:chExt cx="2754663" cy="1089321"/>
          </a:xfrm>
        </p:grpSpPr>
        <p:sp>
          <p:nvSpPr>
            <p:cNvPr id="149" name="CustomShape 6"/>
            <p:cNvSpPr/>
            <p:nvPr>
              <p:custDataLst>
                <p:tags r:id="rId5"/>
              </p:custDataLst>
            </p:nvPr>
          </p:nvSpPr>
          <p:spPr>
            <a:xfrm rot="5400000">
              <a:off x="6671026" y="1586353"/>
              <a:ext cx="178521" cy="2754663"/>
            </a:xfrm>
            <a:prstGeom prst="rightBrace">
              <a:avLst>
                <a:gd name="adj1" fmla="val 0"/>
                <a:gd name="adj2" fmla="val 50000"/>
              </a:avLst>
            </a:prstGeom>
            <a:noFill/>
            <a:ln w="25560">
              <a:solidFill>
                <a:srgbClr val="4F81BD"/>
              </a:solidFill>
              <a:round/>
            </a:ln>
          </p:spPr>
        </p:sp>
        <p:sp>
          <p:nvSpPr>
            <p:cNvPr id="150" name="CustomShape 7"/>
            <p:cNvSpPr/>
            <p:nvPr>
              <p:custDataLst>
                <p:tags r:id="rId6"/>
              </p:custDataLst>
            </p:nvPr>
          </p:nvSpPr>
          <p:spPr>
            <a:xfrm>
              <a:off x="5382955" y="3052944"/>
              <a:ext cx="2754663" cy="910801"/>
            </a:xfrm>
            <a:prstGeom prst="rect">
              <a:avLst/>
            </a:prstGeom>
            <a:noFill/>
            <a:ln>
              <a:noFill/>
            </a:ln>
          </p:spPr>
          <p:txBody>
            <a:bodyPr lIns="90000" tIns="45000" rIns="90000" bIns="45000"/>
            <a:lstStyle/>
            <a:p>
              <a:pPr algn="ctr">
                <a:lnSpc>
                  <a:spcPct val="100000"/>
                </a:lnSpc>
              </a:pPr>
              <a:r>
                <a:rPr lang="en-US" dirty="0">
                  <a:solidFill>
                    <a:srgbClr val="000000"/>
                  </a:solidFill>
                  <a:latin typeface="Calibri"/>
                </a:rPr>
                <a:t>value</a:t>
              </a:r>
              <a:endParaRPr dirty="0"/>
            </a:p>
          </p:txBody>
        </p:sp>
      </p:grpSp>
      <p:sp>
        <p:nvSpPr>
          <p:cNvPr id="151" name="CustomShape 8"/>
          <p:cNvSpPr/>
          <p:nvPr>
            <p:custDataLst>
              <p:tags r:id="rId3"/>
            </p:custDataLst>
          </p:nvPr>
        </p:nvSpPr>
        <p:spPr>
          <a:xfrm>
            <a:off x="3320280" y="5710680"/>
            <a:ext cx="3172320" cy="794880"/>
          </a:xfrm>
          <a:prstGeom prst="wedgeRoundRectCallout">
            <a:avLst>
              <a:gd name="adj1" fmla="val 7049"/>
              <a:gd name="adj2" fmla="val -33102"/>
              <a:gd name="adj3" fmla="val 16667"/>
            </a:avLst>
          </a:prstGeom>
          <a:solidFill>
            <a:srgbClr val="729FCF"/>
          </a:solidFill>
          <a:ln>
            <a:solidFill>
              <a:srgbClr val="3465A4"/>
            </a:solidFill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2200" b="1" dirty="0">
                <a:latin typeface="Arial"/>
              </a:rPr>
              <a:t>Like </a:t>
            </a:r>
            <a:r>
              <a:rPr lang="en-US" sz="2200" b="1" dirty="0" err="1">
                <a:latin typeface="Arial"/>
              </a:rPr>
              <a:t>dict.items</a:t>
            </a:r>
            <a:r>
              <a:rPr lang="en-US" sz="2200" b="1" dirty="0">
                <a:latin typeface="Arial"/>
              </a:rPr>
              <a:t>()</a:t>
            </a:r>
            <a:endParaRPr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C6F9-38D3-4FDB-BEB2-73058EC6F096}" type="slidenum">
              <a:rPr lang="en-US" smtClean="0"/>
              <a:t>2</a:t>
            </a:fld>
            <a:endParaRPr lang="en-US" dirty="0"/>
          </a:p>
        </p:txBody>
      </p:sp>
      <p:sp>
        <p:nvSpPr>
          <p:cNvPr id="17" name="TextBox 16"/>
          <p:cNvSpPr txBox="1"/>
          <p:nvPr>
            <p:custDataLst>
              <p:tags r:id="rId4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1"/>
              </a:rPr>
              <a:t>See in python tutor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Enumerate a list</a:t>
            </a:r>
            <a:endParaRPr/>
          </a:p>
        </p:txBody>
      </p:sp>
      <p:sp>
        <p:nvSpPr>
          <p:cNvPr id="153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55" name="CustomShape 4"/>
          <p:cNvSpPr/>
          <p:nvPr>
            <p:custDataLst>
              <p:tags r:id="rId3"/>
            </p:custDataLst>
          </p:nvPr>
        </p:nvSpPr>
        <p:spPr>
          <a:xfrm>
            <a:off x="457200" y="1542549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alibri"/>
              </a:rPr>
              <a:t>Goal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: add each </a:t>
            </a: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element’s 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index itself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lst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= 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[x for x in range(10)]</a:t>
            </a:r>
            <a:endParaRPr sz="2000" b="1" dirty="0"/>
          </a:p>
          <a:p>
            <a:pPr>
              <a:lnSpc>
                <a:spcPct val="100000"/>
              </a:lnSpc>
            </a:pP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new_lst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= []</a:t>
            </a:r>
            <a:endParaRPr sz="2000" b="1"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000000"/>
                </a:solidFill>
                <a:latin typeface="Courier New"/>
              </a:rPr>
              <a:t>for 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, v 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in 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enumerate(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lst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):</a:t>
            </a:r>
            <a:endParaRPr sz="2000" b="1"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new_lst.append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+ v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)</a:t>
            </a:r>
            <a:endParaRPr sz="2000" b="1"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3200" dirty="0">
                <a:solidFill>
                  <a:srgbClr val="000090"/>
                </a:solidFill>
                <a:latin typeface="Calibri"/>
              </a:rPr>
              <a:t>With a list comprehension</a:t>
            </a:r>
            <a:r>
              <a:rPr lang="en-US" sz="3200" dirty="0" smtClean="0">
                <a:solidFill>
                  <a:srgbClr val="000090"/>
                </a:solidFill>
                <a:latin typeface="Calibri"/>
              </a:rPr>
              <a:t>: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lst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= [x for x in range(10)]</a:t>
            </a:r>
            <a:endParaRPr lang="en-US" sz="2000" b="1" dirty="0"/>
          </a:p>
          <a:p>
            <a:pPr>
              <a:lnSpc>
                <a:spcPct val="100000"/>
              </a:lnSpc>
            </a:pP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new_lst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= 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[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+ v 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for 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, v in 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enumerate(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lst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)] </a:t>
            </a:r>
            <a:endParaRPr sz="2000" b="1" dirty="0"/>
          </a:p>
          <a:p>
            <a:pPr>
              <a:lnSpc>
                <a:spcPct val="100000"/>
              </a:lnSpc>
            </a:pPr>
            <a:endParaRPr sz="2000" b="1"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C6F9-38D3-4FDB-BEB2-73058EC6F096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dirty="0" smtClean="0">
                <a:solidFill>
                  <a:srgbClr val="7030A0"/>
                </a:solidFill>
                <a:latin typeface="Calibri"/>
              </a:rPr>
              <a:t>Activity: Enumerate </a:t>
            </a:r>
            <a:r>
              <a:rPr lang="en-US" sz="4400" b="1" dirty="0">
                <a:solidFill>
                  <a:srgbClr val="7030A0"/>
                </a:solidFill>
                <a:latin typeface="Calibri"/>
              </a:rPr>
              <a:t>a list</a:t>
            </a:r>
            <a:endParaRPr dirty="0"/>
          </a:p>
        </p:txBody>
      </p:sp>
      <p:sp>
        <p:nvSpPr>
          <p:cNvPr id="153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55" name="CustomShape 4"/>
          <p:cNvSpPr/>
          <p:nvPr>
            <p:custDataLst>
              <p:tags r:id="rId3"/>
            </p:custDataLst>
          </p:nvPr>
        </p:nvSpPr>
        <p:spPr>
          <a:xfrm>
            <a:off x="457200" y="1542549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alibri"/>
              </a:rPr>
              <a:t>Goal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: </a:t>
            </a: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Given a list of participants, in the order they finished a race, create a dictionary that maps their name to their finishing place.</a:t>
            </a:r>
          </a:p>
          <a:p>
            <a:pPr>
              <a:lnSpc>
                <a:spcPct val="100000"/>
              </a:lnSpc>
            </a:pPr>
            <a:endParaRPr lang="en-US" sz="2800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Racers 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racers 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= 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['Dino', 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'Wilma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'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, 'Barney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'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, 'Fred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']</a:t>
            </a:r>
            <a:endParaRPr sz="2000" b="1" dirty="0"/>
          </a:p>
          <a:p>
            <a:pPr>
              <a:lnSpc>
                <a:spcPct val="100000"/>
              </a:lnSpc>
            </a:pP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race_dict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= {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'Dino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'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:1, 'Wilma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'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:2, 'Barney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'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:3, 'Fred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'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:4}</a:t>
            </a:r>
            <a:endParaRPr sz="2000" b="1"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3200" dirty="0">
                <a:solidFill>
                  <a:srgbClr val="000090"/>
                </a:solidFill>
                <a:latin typeface="Calibri"/>
              </a:rPr>
              <a:t>With a list comprehension</a:t>
            </a:r>
            <a:r>
              <a:rPr lang="en-US" sz="3200" dirty="0" smtClean="0">
                <a:solidFill>
                  <a:srgbClr val="000090"/>
                </a:solidFill>
                <a:latin typeface="Calibri"/>
              </a:rPr>
              <a:t>:</a:t>
            </a:r>
          </a:p>
          <a:p>
            <a:pPr>
              <a:lnSpc>
                <a:spcPct val="100000"/>
              </a:lnSpc>
            </a:pP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race_dict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 </a:t>
            </a:r>
            <a:endParaRPr sz="2000" b="1" dirty="0"/>
          </a:p>
          <a:p>
            <a:pPr>
              <a:lnSpc>
                <a:spcPct val="100000"/>
              </a:lnSpc>
            </a:pPr>
            <a:endParaRPr sz="2000" b="1"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C6F9-38D3-4FDB-BEB2-73058EC6F096}" type="slidenum">
              <a:rPr lang="en-US" smtClean="0"/>
              <a:t>4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32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dirty="0" smtClean="0">
                <a:solidFill>
                  <a:srgbClr val="7030A0"/>
                </a:solidFill>
                <a:latin typeface="Calibri"/>
              </a:rPr>
              <a:t>Activity: Enumerate </a:t>
            </a:r>
            <a:r>
              <a:rPr lang="en-US" sz="4400" b="1" dirty="0">
                <a:solidFill>
                  <a:srgbClr val="7030A0"/>
                </a:solidFill>
                <a:latin typeface="Calibri"/>
              </a:rPr>
              <a:t>a list</a:t>
            </a:r>
            <a:endParaRPr dirty="0"/>
          </a:p>
        </p:txBody>
      </p:sp>
      <p:sp>
        <p:nvSpPr>
          <p:cNvPr id="153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55" name="CustomShape 4"/>
          <p:cNvSpPr/>
          <p:nvPr>
            <p:custDataLst>
              <p:tags r:id="rId3"/>
            </p:custDataLst>
          </p:nvPr>
        </p:nvSpPr>
        <p:spPr>
          <a:xfrm>
            <a:off x="457200" y="1542549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alibri"/>
              </a:rPr>
              <a:t>Goal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: </a:t>
            </a: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Given a list of participants, in the order they finished a race, create a dictionary that maps their name to their finishing place.</a:t>
            </a:r>
          </a:p>
          <a:p>
            <a:pPr>
              <a:lnSpc>
                <a:spcPct val="100000"/>
              </a:lnSpc>
            </a:pPr>
            <a:endParaRPr lang="en-US" sz="2800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Racers 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racers 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= 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['Dino', 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'Wilma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'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, 'Barney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'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, 'Fred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']</a:t>
            </a:r>
            <a:endParaRPr sz="2000" b="1" dirty="0"/>
          </a:p>
          <a:p>
            <a:pPr>
              <a:lnSpc>
                <a:spcPct val="100000"/>
              </a:lnSpc>
            </a:pP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race_dict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= {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'Dino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'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:1, 'Wilma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'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:2, 'Barney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'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:3, 'Fred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'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:4}</a:t>
            </a:r>
            <a:endParaRPr sz="2000" b="1"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3200" dirty="0">
                <a:solidFill>
                  <a:srgbClr val="000090"/>
                </a:solidFill>
                <a:latin typeface="Calibri"/>
              </a:rPr>
              <a:t>With a list comprehension</a:t>
            </a:r>
            <a:r>
              <a:rPr lang="en-US" sz="3200" dirty="0" smtClean="0">
                <a:solidFill>
                  <a:srgbClr val="000090"/>
                </a:solidFill>
                <a:latin typeface="Calibri"/>
              </a:rPr>
              <a:t>:</a:t>
            </a:r>
          </a:p>
          <a:p>
            <a:pPr>
              <a:lnSpc>
                <a:spcPct val="100000"/>
              </a:lnSpc>
            </a:pP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race_dict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= 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{v: 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+ 1 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for 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, v in 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enumerate(racers)} </a:t>
            </a:r>
            <a:endParaRPr sz="2000" b="1" dirty="0"/>
          </a:p>
          <a:p>
            <a:pPr>
              <a:lnSpc>
                <a:spcPct val="100000"/>
              </a:lnSpc>
            </a:pPr>
            <a:endParaRPr sz="2000" b="1"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C6F9-38D3-4FDB-BEB2-73058EC6F096}" type="slidenum">
              <a:rPr lang="en-US" smtClean="0"/>
              <a:t>5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640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Ternary Assignment  </a:t>
            </a:r>
            <a:endParaRPr/>
          </a:p>
        </p:txBody>
      </p:sp>
      <p:sp>
        <p:nvSpPr>
          <p:cNvPr id="157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59" name="CustomShape 4"/>
          <p:cNvSpPr/>
          <p:nvPr>
            <p:custDataLst>
              <p:tags r:id="rId3"/>
            </p:custDataLst>
          </p:nvPr>
        </p:nvSpPr>
        <p:spPr>
          <a:xfrm>
            <a:off x="651960" y="155412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A common pattern in python</a:t>
            </a:r>
            <a:endParaRPr sz="2800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if x &gt; threshold:</a:t>
            </a:r>
            <a:endParaRPr sz="28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   flag = 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"Over"</a:t>
            </a:r>
            <a:endParaRPr sz="28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else: </a:t>
            </a:r>
            <a:endParaRPr sz="2800" b="1" dirty="0">
              <a:solidFill>
                <a:srgbClr val="000000"/>
              </a:solidFill>
              <a:latin typeface="Courier New"/>
            </a:endParaRPr>
          </a:p>
          <a:p>
            <a:r>
              <a:rPr lang="en-US" sz="2800" b="1" dirty="0">
                <a:solidFill>
                  <a:srgbClr val="000000"/>
                </a:solidFill>
                <a:latin typeface="Courier New"/>
              </a:rPr>
              <a:t>	flag = 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"Under"</a:t>
            </a:r>
            <a:endParaRPr b="1" dirty="0"/>
          </a:p>
          <a:p>
            <a:pPr>
              <a:lnSpc>
                <a:spcPct val="100000"/>
              </a:lnSpc>
            </a:pPr>
            <a:endParaRPr lang="en-US" b="1" dirty="0" smtClean="0"/>
          </a:p>
          <a:p>
            <a:pPr>
              <a:lnSpc>
                <a:spcPct val="100000"/>
              </a:lnSpc>
            </a:pPr>
            <a:r>
              <a:rPr lang="en-US" sz="2800" b="1" dirty="0" smtClean="0">
                <a:latin typeface="Calibri" panose="020F0502020204030204" pitchFamily="34" charset="0"/>
              </a:rPr>
              <a:t>Or</a:t>
            </a:r>
          </a:p>
          <a:p>
            <a:pPr>
              <a:lnSpc>
                <a:spcPct val="100000"/>
              </a:lnSpc>
            </a:pPr>
            <a:endParaRPr b="1" dirty="0"/>
          </a:p>
          <a:p>
            <a:r>
              <a:rPr lang="en-US" sz="2800" b="1" dirty="0">
                <a:solidFill>
                  <a:srgbClr val="000000"/>
                </a:solidFill>
                <a:latin typeface="Courier New"/>
              </a:rPr>
              <a:t>flag = "Under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"</a:t>
            </a:r>
            <a:endParaRPr b="1"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if x &gt; threshold:</a:t>
            </a:r>
            <a:endParaRPr b="1" dirty="0"/>
          </a:p>
          <a:p>
            <a:r>
              <a:rPr lang="en-US" sz="2800" b="1" dirty="0">
                <a:solidFill>
                  <a:srgbClr val="000000"/>
                </a:solidFill>
                <a:latin typeface="Courier New"/>
              </a:rPr>
              <a:t>	flag = "Over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"</a:t>
            </a:r>
            <a:endParaRPr b="1"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C6F9-38D3-4FDB-BEB2-73058EC6F096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Ternary Assignment  </a:t>
            </a:r>
            <a:endParaRPr/>
          </a:p>
        </p:txBody>
      </p:sp>
      <p:sp>
        <p:nvSpPr>
          <p:cNvPr id="161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63" name="CustomShape 4"/>
          <p:cNvSpPr/>
          <p:nvPr>
            <p:custDataLst>
              <p:tags r:id="rId3"/>
            </p:custDataLst>
          </p:nvPr>
        </p:nvSpPr>
        <p:spPr>
          <a:xfrm>
            <a:off x="300251" y="1554120"/>
            <a:ext cx="9035629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A common pattern in python</a:t>
            </a:r>
            <a:endParaRPr sz="2800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if x &gt; threshold:</a:t>
            </a:r>
            <a:endParaRPr sz="2400" b="1" dirty="0">
              <a:solidFill>
                <a:srgbClr val="000000"/>
              </a:solidFill>
              <a:latin typeface="Courier New"/>
            </a:endParaRPr>
          </a:p>
          <a:p>
            <a:r>
              <a:rPr lang="en-US" sz="2400" b="1" dirty="0">
                <a:solidFill>
                  <a:srgbClr val="000000"/>
                </a:solidFill>
                <a:latin typeface="Courier New"/>
              </a:rPr>
              <a:t>    flag = "Over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"</a:t>
            </a:r>
            <a:endParaRPr sz="24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else: </a:t>
            </a:r>
            <a:endParaRPr sz="2400" b="1" dirty="0">
              <a:solidFill>
                <a:srgbClr val="000000"/>
              </a:solidFill>
              <a:latin typeface="Courier New"/>
            </a:endParaRPr>
          </a:p>
          <a:p>
            <a:r>
              <a:rPr lang="en-US" sz="2400" b="1" dirty="0">
                <a:solidFill>
                  <a:srgbClr val="000000"/>
                </a:solidFill>
                <a:latin typeface="Courier New"/>
              </a:rPr>
              <a:t>	flag = "Under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"</a:t>
            </a:r>
            <a:endParaRPr sz="1600" b="1" dirty="0"/>
          </a:p>
          <a:p>
            <a:pPr>
              <a:lnSpc>
                <a:spcPct val="100000"/>
              </a:lnSpc>
            </a:pPr>
            <a:endParaRPr lang="en-US" sz="1600" b="1" dirty="0" smtClean="0"/>
          </a:p>
          <a:p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With a ternary expression:</a:t>
            </a:r>
            <a:endParaRPr lang="en-US" sz="2800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sz="1600" b="1" dirty="0"/>
          </a:p>
          <a:p>
            <a:r>
              <a:rPr lang="en-US" sz="2400" b="1" dirty="0">
                <a:solidFill>
                  <a:srgbClr val="000000"/>
                </a:solidFill>
                <a:latin typeface="Courier New"/>
              </a:rPr>
              <a:t>flag = "Over" if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x &gt; threshold else "Under"</a:t>
            </a:r>
            <a:endParaRPr lang="en-US" sz="2400" b="1"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64" name="CustomShape 5"/>
          <p:cNvSpPr/>
          <p:nvPr>
            <p:custDataLst>
              <p:tags r:id="rId4"/>
            </p:custDataLst>
          </p:nvPr>
        </p:nvSpPr>
        <p:spPr>
          <a:xfrm>
            <a:off x="2716560" y="5357520"/>
            <a:ext cx="3836520" cy="118008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2200" dirty="0">
                <a:latin typeface="Arial"/>
              </a:rPr>
              <a:t>Ternary Expression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en-US" sz="2200" dirty="0" smtClean="0">
                <a:latin typeface="Arial"/>
              </a:rPr>
              <a:t>"Three elements” </a:t>
            </a: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C6F9-38D3-4FDB-BEB2-73058EC6F096}" type="slidenum">
              <a:rPr lang="en-US" smtClean="0"/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5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Ternary Assignment  </a:t>
            </a:r>
            <a:endParaRPr/>
          </a:p>
        </p:txBody>
      </p:sp>
      <p:sp>
        <p:nvSpPr>
          <p:cNvPr id="166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68" name="CustomShape 4"/>
          <p:cNvSpPr/>
          <p:nvPr>
            <p:custDataLst>
              <p:tags r:id="rId3"/>
            </p:custDataLst>
          </p:nvPr>
        </p:nvSpPr>
        <p:spPr>
          <a:xfrm>
            <a:off x="327960" y="144612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2500" b="1" dirty="0">
                <a:solidFill>
                  <a:srgbClr val="000000"/>
                </a:solidFill>
                <a:latin typeface="Courier New"/>
              </a:rPr>
              <a:t>flag = "</a:t>
            </a:r>
            <a:r>
              <a:rPr lang="en-US" sz="2500" b="1" dirty="0" smtClean="0">
                <a:solidFill>
                  <a:srgbClr val="000000"/>
                </a:solidFill>
                <a:latin typeface="Courier New"/>
              </a:rPr>
              <a:t>Over" if </a:t>
            </a:r>
            <a:r>
              <a:rPr lang="en-US" sz="2500" b="1" dirty="0">
                <a:solidFill>
                  <a:srgbClr val="000000"/>
                </a:solidFill>
                <a:latin typeface="Courier New"/>
              </a:rPr>
              <a:t>x &gt; threshold else "Under"</a:t>
            </a:r>
            <a:endParaRPr lang="en-US" sz="2500" b="1" dirty="0"/>
          </a:p>
          <a:p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 marL="342900" indent="-342900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Only works for single expressions as results.</a:t>
            </a:r>
            <a:endParaRPr sz="2800" dirty="0">
              <a:latin typeface="Calibri" panose="020F0502020204030204" pitchFamily="34" charset="0"/>
            </a:endParaRPr>
          </a:p>
          <a:p>
            <a:pPr marL="342900" indent="-342900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Only works for if and else (no </a:t>
            </a:r>
            <a:r>
              <a:rPr lang="en-US" sz="2800" dirty="0" err="1">
                <a:solidFill>
                  <a:srgbClr val="000000"/>
                </a:solidFill>
                <a:latin typeface="Calibri" panose="020F0502020204030204" pitchFamily="34" charset="0"/>
              </a:rPr>
              <a:t>elif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  <a:endParaRPr sz="2800" dirty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69" name="CustomShape 5"/>
          <p:cNvSpPr/>
          <p:nvPr>
            <p:custDataLst>
              <p:tags r:id="rId4"/>
            </p:custDataLst>
          </p:nvPr>
        </p:nvSpPr>
        <p:spPr>
          <a:xfrm rot="5400000">
            <a:off x="4477680" y="571135"/>
            <a:ext cx="185760" cy="2766240"/>
          </a:xfrm>
          <a:prstGeom prst="rightBrace">
            <a:avLst>
              <a:gd name="adj1" fmla="val 8333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170" name="CustomShape 6"/>
          <p:cNvSpPr/>
          <p:nvPr>
            <p:custDataLst>
              <p:tags r:id="rId5"/>
            </p:custDataLst>
          </p:nvPr>
        </p:nvSpPr>
        <p:spPr>
          <a:xfrm>
            <a:off x="3954600" y="2150815"/>
            <a:ext cx="1791720" cy="414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Condition</a:t>
            </a:r>
            <a:endParaRPr/>
          </a:p>
        </p:txBody>
      </p:sp>
      <p:sp>
        <p:nvSpPr>
          <p:cNvPr id="171" name="CustomShape 7"/>
          <p:cNvSpPr/>
          <p:nvPr>
            <p:custDataLst>
              <p:tags r:id="rId6"/>
            </p:custDataLst>
          </p:nvPr>
        </p:nvSpPr>
        <p:spPr>
          <a:xfrm rot="5400000">
            <a:off x="2167560" y="1707115"/>
            <a:ext cx="149400" cy="530640"/>
          </a:xfrm>
          <a:prstGeom prst="rightBrace">
            <a:avLst>
              <a:gd name="adj1" fmla="val 8333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172" name="CustomShape 8"/>
          <p:cNvSpPr/>
          <p:nvPr>
            <p:custDataLst>
              <p:tags r:id="rId7"/>
            </p:custDataLst>
          </p:nvPr>
        </p:nvSpPr>
        <p:spPr>
          <a:xfrm>
            <a:off x="1296000" y="2054515"/>
            <a:ext cx="2094840" cy="910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Result if true</a:t>
            </a:r>
            <a:endParaRPr/>
          </a:p>
        </p:txBody>
      </p:sp>
      <p:sp>
        <p:nvSpPr>
          <p:cNvPr id="173" name="CustomShape 9"/>
          <p:cNvSpPr/>
          <p:nvPr>
            <p:custDataLst>
              <p:tags r:id="rId8"/>
            </p:custDataLst>
          </p:nvPr>
        </p:nvSpPr>
        <p:spPr>
          <a:xfrm rot="5400000">
            <a:off x="7912080" y="1594868"/>
            <a:ext cx="149400" cy="788040"/>
          </a:xfrm>
          <a:prstGeom prst="rightBrace">
            <a:avLst>
              <a:gd name="adj1" fmla="val 8333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174" name="CustomShape 10"/>
          <p:cNvSpPr/>
          <p:nvPr>
            <p:custDataLst>
              <p:tags r:id="rId9"/>
            </p:custDataLst>
          </p:nvPr>
        </p:nvSpPr>
        <p:spPr>
          <a:xfrm>
            <a:off x="6917040" y="2070788"/>
            <a:ext cx="2094840" cy="910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Result if false</a:t>
            </a:r>
            <a:endParaRPr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C6F9-38D3-4FDB-BEB2-73058EC6F096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Ternary Assignment  </a:t>
            </a:r>
            <a:endParaRPr/>
          </a:p>
        </p:txBody>
      </p:sp>
      <p:sp>
        <p:nvSpPr>
          <p:cNvPr id="176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78" name="CustomShape 4"/>
          <p:cNvSpPr/>
          <p:nvPr>
            <p:custDataLst>
              <p:tags r:id="rId3"/>
            </p:custDataLst>
          </p:nvPr>
        </p:nvSpPr>
        <p:spPr>
          <a:xfrm>
            <a:off x="313899" y="1554120"/>
            <a:ext cx="9021981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Goal: A list of 'odd' or 'even' if that index is odd or even.</a:t>
            </a:r>
            <a:endParaRPr sz="2800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200" b="1" dirty="0" err="1" smtClean="0">
                <a:solidFill>
                  <a:srgbClr val="000000"/>
                </a:solidFill>
                <a:latin typeface="Courier New"/>
              </a:rPr>
              <a:t>lst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= 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[]</a:t>
            </a:r>
            <a:endParaRPr sz="22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for </a:t>
            </a:r>
            <a:r>
              <a:rPr lang="en-US" sz="22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in 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range(8):</a:t>
            </a:r>
            <a:endParaRPr sz="22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   if </a:t>
            </a:r>
            <a:r>
              <a:rPr lang="en-US" sz="22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 % 2 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== 0:</a:t>
            </a:r>
            <a:endParaRPr sz="22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2200" b="1" dirty="0" err="1" smtClean="0">
                <a:solidFill>
                  <a:srgbClr val="000000"/>
                </a:solidFill>
                <a:latin typeface="Courier New"/>
              </a:rPr>
              <a:t>lst.append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('even')</a:t>
            </a:r>
            <a:endParaRPr sz="22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   else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:</a:t>
            </a:r>
            <a:endParaRPr sz="22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       </a:t>
            </a:r>
            <a:r>
              <a:rPr lang="en-US" sz="2200" b="1" dirty="0" err="1" smtClean="0">
                <a:solidFill>
                  <a:srgbClr val="000000"/>
                </a:solidFill>
                <a:latin typeface="Courier New"/>
              </a:rPr>
              <a:t>lst.append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('odd')</a:t>
            </a:r>
            <a:endParaRPr sz="2200" b="1" dirty="0">
              <a:solidFill>
                <a:srgbClr val="000000"/>
              </a:solidFill>
              <a:latin typeface="Courier New"/>
            </a:endParaRPr>
          </a:p>
          <a:p>
            <a:endParaRPr lang="en-US" dirty="0" smtClean="0"/>
          </a:p>
          <a:p>
            <a:r>
              <a:rPr lang="en-US" sz="2800" dirty="0">
                <a:solidFill>
                  <a:srgbClr val="000000"/>
                </a:solidFill>
                <a:latin typeface="Calibri"/>
              </a:rPr>
              <a:t>or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2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22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[]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2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sz="22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range(8):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2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lst.append</a:t>
            </a:r>
            <a:r>
              <a:rPr 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('even' if </a:t>
            </a:r>
            <a:r>
              <a:rPr lang="en-US" sz="22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% 2 </a:t>
            </a:r>
            <a:r>
              <a:rPr 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 0 else 'odd')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C6F9-38D3-4FDB-BEB2-73058EC6F096}" type="slidenum">
              <a:rPr lang="en-US" smtClean="0"/>
              <a:t>9</a:t>
            </a:fld>
            <a:endParaRPr lang="en-US"/>
          </a:p>
        </p:txBody>
      </p:sp>
      <p:sp>
        <p:nvSpPr>
          <p:cNvPr id="7" name="TextBox 6"/>
          <p:cNvSpPr txBox="1"/>
          <p:nvPr>
            <p:custDataLst>
              <p:tags r:id="rId4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python tutor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2223</TotalTime>
  <Words>705</Words>
  <Application>Microsoft Office PowerPoint</Application>
  <PresentationFormat>On-screen Show (4:3)</PresentationFormat>
  <Paragraphs>157</Paragraphs>
  <Slides>11</Slides>
  <Notes>2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</dc:creator>
  <cp:lastModifiedBy>Ruth Anderson</cp:lastModifiedBy>
  <cp:revision>100</cp:revision>
  <cp:lastPrinted>2018-05-17T21:51:24Z</cp:lastPrinted>
  <dcterms:modified xsi:type="dcterms:W3CDTF">2021-12-08T23:09:33Z</dcterms:modified>
</cp:coreProperties>
</file>