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4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5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6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7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8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9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10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26"/>
  </p:notesMasterIdLst>
  <p:sldIdLst>
    <p:sldId id="256" r:id="rId2"/>
    <p:sldId id="257" r:id="rId3"/>
    <p:sldId id="277" r:id="rId4"/>
    <p:sldId id="258" r:id="rId5"/>
    <p:sldId id="262" r:id="rId6"/>
    <p:sldId id="263" r:id="rId7"/>
    <p:sldId id="272" r:id="rId8"/>
    <p:sldId id="275" r:id="rId9"/>
    <p:sldId id="278" r:id="rId10"/>
    <p:sldId id="276" r:id="rId11"/>
    <p:sldId id="264" r:id="rId12"/>
    <p:sldId id="271" r:id="rId13"/>
    <p:sldId id="259" r:id="rId14"/>
    <p:sldId id="260" r:id="rId15"/>
    <p:sldId id="261" r:id="rId16"/>
    <p:sldId id="273" r:id="rId17"/>
    <p:sldId id="279" r:id="rId18"/>
    <p:sldId id="274" r:id="rId19"/>
    <p:sldId id="265" r:id="rId20"/>
    <p:sldId id="266" r:id="rId21"/>
    <p:sldId id="267" r:id="rId22"/>
    <p:sldId id="268" r:id="rId23"/>
    <p:sldId id="269" r:id="rId24"/>
    <p:sldId id="270" r:id="rId25"/>
  </p:sldIdLst>
  <p:sldSz cx="9144000" cy="6858000" type="screen4x3"/>
  <p:notesSz cx="7010400" cy="92964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81021" autoAdjust="0"/>
  </p:normalViewPr>
  <p:slideViewPr>
    <p:cSldViewPr snapToGrid="0">
      <p:cViewPr varScale="1">
        <p:scale>
          <a:sx n="101" d="100"/>
          <a:sy n="101" d="100"/>
        </p:scale>
        <p:origin x="223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556" y="2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/>
          <a:lstStyle>
            <a:lvl1pPr algn="r">
              <a:defRPr sz="1100"/>
            </a:lvl1pPr>
          </a:lstStyle>
          <a:p>
            <a:fld id="{4A7EF492-9206-454E-A3C6-9161D6619A57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619" tIns="41810" rIns="83619" bIns="4181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14" y="4473600"/>
            <a:ext cx="5607175" cy="3660750"/>
          </a:xfrm>
          <a:prstGeom prst="rect">
            <a:avLst/>
          </a:prstGeom>
        </p:spPr>
        <p:txBody>
          <a:bodyPr vert="horz" lIns="83619" tIns="41810" rIns="83619" bIns="4181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820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556" y="8829820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 anchor="b"/>
          <a:lstStyle>
            <a:lvl1pPr algn="r">
              <a:defRPr sz="1100"/>
            </a:lvl1pPr>
          </a:lstStyle>
          <a:p>
            <a:fld id="{7888E712-30A9-4C5C-B622-E7DB60AB6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73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965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59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79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https://tinyurl.com/2p8hssd5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95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colors = ["red", "blue", "purple", "gold", "orange"]</a:t>
            </a:r>
            <a:br>
              <a:rPr lang="en-US" sz="1200" b="1" dirty="0" smtClean="0">
                <a:solidFill>
                  <a:srgbClr val="000000"/>
                </a:solidFill>
                <a:latin typeface="Courier New"/>
              </a:rPr>
            </a:b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lengths = [**your expression goes here**]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>
              <a:solidFill>
                <a:srgbClr val="000000"/>
              </a:solidFill>
              <a:latin typeface="Courier New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>
              <a:solidFill>
                <a:srgbClr val="000000"/>
              </a:solidFill>
              <a:latin typeface="Courier New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dirty="0" err="1" smtClean="0"/>
              <a:t>len</a:t>
            </a:r>
            <a:r>
              <a:rPr lang="en-US" dirty="0" smtClean="0"/>
              <a:t>(x) for x in colors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65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colors = ["red", "blue", "purple", "gold", "orange"]</a:t>
            </a:r>
            <a:br>
              <a:rPr lang="en-US" sz="1200" b="1" dirty="0" smtClean="0">
                <a:solidFill>
                  <a:srgbClr val="000000"/>
                </a:solidFill>
                <a:latin typeface="Courier New"/>
              </a:rPr>
            </a:b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lengths = [**your expression goes here**]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>
              <a:solidFill>
                <a:srgbClr val="000000"/>
              </a:solidFill>
              <a:latin typeface="Courier New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>
              <a:solidFill>
                <a:srgbClr val="000000"/>
              </a:solidFill>
              <a:latin typeface="Courier New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dirty="0" err="1" smtClean="0"/>
              <a:t>len</a:t>
            </a:r>
            <a:r>
              <a:rPr lang="en-US" dirty="0" smtClean="0"/>
              <a:t>(x) for x in colors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23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813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nums = [3, 1, 4, 1, 5, 9, 2, 6, 5]</a:t>
            </a:r>
          </a:p>
          <a:p>
            <a:r>
              <a:rPr lang="en-US" dirty="0" smtClean="0"/>
              <a:t>evens = [**your expression goes here**]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x for x in nums if x % 2 ==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53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nums = [3, 1, 4, 5, 9, 2, 6, 7]</a:t>
            </a:r>
          </a:p>
          <a:p>
            <a:r>
              <a:rPr lang="en-US" dirty="0" err="1" smtClean="0"/>
              <a:t>square_dict</a:t>
            </a:r>
            <a:r>
              <a:rPr lang="en-US" dirty="0" smtClean="0"/>
              <a:t> = {**your expression goes here**}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x: x ** 2 for x in nums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93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nums = [3, 1, 4, 5, 9, 2, 6, 7]</a:t>
            </a:r>
          </a:p>
          <a:p>
            <a:r>
              <a:rPr lang="en-US" dirty="0" err="1" smtClean="0"/>
              <a:t>square_dict</a:t>
            </a:r>
            <a:r>
              <a:rPr lang="en-US" dirty="0" smtClean="0"/>
              <a:t> = {**your expression goes here**}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x: x ** 2 for x in nums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0" name="Picture 69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Picture 70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667E9-D58B-4B86-B385-E096D917C5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slideLayout" Target="../slideLayouts/slideLayout1.xml"/><Relationship Id="rId3" Type="http://schemas.openxmlformats.org/officeDocument/2006/relationships/tags" Target="../tags/tag40.xml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5" Type="http://schemas.openxmlformats.org/officeDocument/2006/relationships/tags" Target="../tags/tag42.xml"/><Relationship Id="rId10" Type="http://schemas.openxmlformats.org/officeDocument/2006/relationships/tags" Target="../tags/tag47.xml"/><Relationship Id="rId4" Type="http://schemas.openxmlformats.org/officeDocument/2006/relationships/tags" Target="../tags/tag41.xml"/><Relationship Id="rId9" Type="http://schemas.openxmlformats.org/officeDocument/2006/relationships/tags" Target="../tags/tag4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57.xml"/><Relationship Id="rId13" Type="http://schemas.openxmlformats.org/officeDocument/2006/relationships/tags" Target="../tags/tag62.xml"/><Relationship Id="rId3" Type="http://schemas.openxmlformats.org/officeDocument/2006/relationships/tags" Target="../tags/tag52.xml"/><Relationship Id="rId7" Type="http://schemas.openxmlformats.org/officeDocument/2006/relationships/tags" Target="../tags/tag56.xml"/><Relationship Id="rId12" Type="http://schemas.openxmlformats.org/officeDocument/2006/relationships/tags" Target="../tags/tag61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11" Type="http://schemas.openxmlformats.org/officeDocument/2006/relationships/tags" Target="../tags/tag60.xml"/><Relationship Id="rId5" Type="http://schemas.openxmlformats.org/officeDocument/2006/relationships/tags" Target="../tags/tag54.xml"/><Relationship Id="rId15" Type="http://schemas.openxmlformats.org/officeDocument/2006/relationships/slideLayout" Target="../slideLayouts/slideLayout1.xml"/><Relationship Id="rId10" Type="http://schemas.openxmlformats.org/officeDocument/2006/relationships/tags" Target="../tags/tag59.xml"/><Relationship Id="rId4" Type="http://schemas.openxmlformats.org/officeDocument/2006/relationships/tags" Target="../tags/tag53.xml"/><Relationship Id="rId9" Type="http://schemas.openxmlformats.org/officeDocument/2006/relationships/tags" Target="../tags/tag58.xml"/><Relationship Id="rId14" Type="http://schemas.openxmlformats.org/officeDocument/2006/relationships/tags" Target="../tags/tag6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5.xml"/><Relationship Id="rId1" Type="http://schemas.openxmlformats.org/officeDocument/2006/relationships/tags" Target="../tags/tag6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4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2.xml"/><Relationship Id="rId1" Type="http://schemas.openxmlformats.org/officeDocument/2006/relationships/tags" Target="../tags/tag7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4.xml"/><Relationship Id="rId1" Type="http://schemas.openxmlformats.org/officeDocument/2006/relationships/tags" Target="../tags/tag7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6.xml"/><Relationship Id="rId1" Type="http://schemas.openxmlformats.org/officeDocument/2006/relationships/tags" Target="../tags/tag7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8.xml"/><Relationship Id="rId1" Type="http://schemas.openxmlformats.org/officeDocument/2006/relationships/tags" Target="../tags/tag7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4" Type="http://schemas.openxmlformats.org/officeDocument/2006/relationships/notesSlide" Target="../notesSlides/notesSlide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82.xml"/><Relationship Id="rId1" Type="http://schemas.openxmlformats.org/officeDocument/2006/relationships/tags" Target="../tags/tag8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84.xml"/><Relationship Id="rId1" Type="http://schemas.openxmlformats.org/officeDocument/2006/relationships/tags" Target="../tags/tag8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hyperlink" Target="https://tinyurl.com/2p8hssd5" TargetMode="Externa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>
            <p:custDataLst>
              <p:tags r:id="rId1"/>
            </p:custDataLst>
          </p:nvPr>
        </p:nvSpPr>
        <p:spPr>
          <a:xfrm>
            <a:off x="685800" y="2130480"/>
            <a:ext cx="7769520" cy="1467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List 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comprehensions</a:t>
            </a:r>
            <a:endParaRPr dirty="0"/>
          </a:p>
        </p:txBody>
      </p:sp>
      <p:sp>
        <p:nvSpPr>
          <p:cNvPr id="73" name="CustomShape 2"/>
          <p:cNvSpPr/>
          <p:nvPr>
            <p:custDataLst>
              <p:tags r:id="rId2"/>
            </p:custDataLst>
          </p:nvPr>
        </p:nvSpPr>
        <p:spPr>
          <a:xfrm>
            <a:off x="1371600" y="3886200"/>
            <a:ext cx="6397920" cy="1749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Ruth Anderson</a:t>
            </a:r>
          </a:p>
          <a:p>
            <a:pPr algn="ctr">
              <a:lnSpc>
                <a:spcPct val="10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UW CSE 160</a:t>
            </a:r>
            <a:endParaRPr dirty="0" smtClean="0"/>
          </a:p>
          <a:p>
            <a:pPr algn="ctr">
              <a:lnSpc>
                <a:spcPct val="10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Autumn 2021</a:t>
            </a:r>
            <a:endParaRPr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>
            <p:custDataLst>
              <p:tags r:id="rId1"/>
            </p:custDataLst>
          </p:nvPr>
        </p:nvSpPr>
        <p:spPr>
          <a:xfrm>
            <a:off x="177421" y="274680"/>
            <a:ext cx="8816453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Extract values greater than 10</a:t>
            </a:r>
            <a:endParaRPr dirty="0"/>
          </a:p>
        </p:txBody>
      </p:sp>
      <p:sp>
        <p:nvSpPr>
          <p:cNvPr id="118" name="CustomShape 2"/>
          <p:cNvSpPr/>
          <p:nvPr>
            <p:custDataLst>
              <p:tags r:id="rId2"/>
            </p:custDataLst>
          </p:nvPr>
        </p:nvSpPr>
        <p:spPr>
          <a:xfrm>
            <a:off x="460080" y="1231711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</a:t>
            </a:r>
            <a:r>
              <a:rPr lang="en-US" sz="3200" b="1" dirty="0" smtClean="0">
                <a:solidFill>
                  <a:srgbClr val="000000"/>
                </a:solidFill>
                <a:latin typeface="Calibri"/>
              </a:rPr>
              <a:t>: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 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Given a list, create a list containing ONLY the values from the original list that are greater than 10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loop</a:t>
            </a:r>
            <a:r>
              <a:rPr lang="en-US" sz="3200" b="1" dirty="0" smtClean="0">
                <a:solidFill>
                  <a:srgbClr val="000090"/>
                </a:solidFill>
                <a:latin typeface="Calibri"/>
              </a:rPr>
              <a:t>: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 err="1" smtClean="0">
                <a:solidFill>
                  <a:srgbClr val="000000"/>
                </a:solidFill>
                <a:latin typeface="Courier New"/>
              </a:rPr>
              <a:t>big_vals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= []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for x in </a:t>
            </a:r>
            <a:r>
              <a:rPr lang="en-US" sz="2800" b="1" dirty="0" err="1" smtClean="0">
                <a:solidFill>
                  <a:srgbClr val="000000"/>
                </a:solidFill>
                <a:latin typeface="Courier New"/>
              </a:rPr>
              <a:t>input_list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: </a:t>
            </a:r>
          </a:p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if x &gt; 10: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Courier New"/>
              </a:rPr>
              <a:t>big_vals.append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(x)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list comprehension</a:t>
            </a:r>
            <a:r>
              <a:rPr lang="en-US" sz="3200" b="1" dirty="0" smtClean="0">
                <a:solidFill>
                  <a:srgbClr val="000090"/>
                </a:solidFill>
                <a:latin typeface="Calibri"/>
              </a:rPr>
              <a:t>:</a:t>
            </a: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TextBox 1"/>
          <p:cNvSpPr txBox="1"/>
          <p:nvPr>
            <p:custDataLst>
              <p:tags r:id="rId3"/>
            </p:custDataLst>
          </p:nvPr>
        </p:nvSpPr>
        <p:spPr>
          <a:xfrm>
            <a:off x="580172" y="5754751"/>
            <a:ext cx="8262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  <a:latin typeface="Courier New"/>
              </a:rPr>
              <a:t>big_vals</a:t>
            </a:r>
            <a:r>
              <a:rPr lang="en-US" sz="2400" b="1" dirty="0">
                <a:solidFill>
                  <a:srgbClr val="C00000"/>
                </a:solidFill>
                <a:latin typeface="Courier New"/>
              </a:rPr>
              <a:t> = [x </a:t>
            </a:r>
            <a:r>
              <a:rPr lang="en-US" sz="2400" b="1" dirty="0" smtClean="0">
                <a:solidFill>
                  <a:srgbClr val="C00000"/>
                </a:solidFill>
                <a:latin typeface="Courier New"/>
              </a:rPr>
              <a:t>for </a:t>
            </a:r>
            <a:r>
              <a:rPr lang="en-US" sz="2400" b="1" dirty="0">
                <a:solidFill>
                  <a:srgbClr val="C00000"/>
                </a:solidFill>
                <a:latin typeface="Courier New"/>
              </a:rPr>
              <a:t>x in </a:t>
            </a:r>
            <a:r>
              <a:rPr lang="en-US" sz="2400" b="1" dirty="0" err="1" smtClean="0">
                <a:solidFill>
                  <a:srgbClr val="C00000"/>
                </a:solidFill>
                <a:latin typeface="Courier New"/>
              </a:rPr>
              <a:t>input_list</a:t>
            </a:r>
            <a:r>
              <a:rPr lang="en-US" sz="2400" b="1" dirty="0" smtClean="0">
                <a:solidFill>
                  <a:srgbClr val="C00000"/>
                </a:solidFill>
                <a:latin typeface="Courier New"/>
              </a:rPr>
              <a:t> if x &gt; 10]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2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u="sng" dirty="0">
                <a:solidFill>
                  <a:srgbClr val="7030A0"/>
                </a:solidFill>
                <a:latin typeface="Calibri"/>
              </a:rPr>
              <a:t>Even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 elements of a list</a:t>
            </a:r>
            <a:endParaRPr dirty="0"/>
          </a:p>
        </p:txBody>
      </p:sp>
      <p:sp>
        <p:nvSpPr>
          <p:cNvPr id="124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48868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 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Given an input list 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/>
            </a:r>
            <a:br>
              <a:rPr lang="en-US" sz="3200" dirty="0" smtClean="0">
                <a:solidFill>
                  <a:srgbClr val="000000"/>
                </a:solidFill>
                <a:latin typeface="Calibri"/>
              </a:rPr>
            </a:b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produce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a list of the even numbers in 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nums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nums = [3, 1, 4, 1, 5, 9, 2, 6, 5]</a:t>
            </a:r>
            <a:br>
              <a:rPr lang="en-US" sz="2800" b="1" dirty="0">
                <a:solidFill>
                  <a:srgbClr val="000000"/>
                </a:solidFill>
                <a:latin typeface="Courier New"/>
              </a:rPr>
            </a:br>
            <a:r>
              <a:rPr lang="en-US" sz="2800" b="1" dirty="0">
                <a:solidFill>
                  <a:srgbClr val="000000"/>
                </a:solidFill>
                <a:latin typeface="Courier New"/>
              </a:rPr>
              <a:t>evens = [**your expression goes here**]</a:t>
            </a:r>
            <a:endParaRPr dirty="0"/>
          </a:p>
          <a:p>
            <a:pPr>
              <a:lnSpc>
                <a:spcPct val="100000"/>
              </a:lnSpc>
            </a:pPr>
            <a:endParaRPr lang="en-US" sz="3200" dirty="0" smtClean="0">
              <a:solidFill>
                <a:srgbClr val="000000"/>
              </a:solidFill>
              <a:latin typeface="Symbol"/>
            </a:endParaRPr>
          </a:p>
          <a:p>
            <a:pPr>
              <a:lnSpc>
                <a:spcPct val="10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Symbol"/>
              </a:rPr>
              <a:t>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[4, 2, 6]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1"/>
            </p:custDataLst>
          </p:nvPr>
        </p:nvSpPr>
        <p:spPr>
          <a:xfrm>
            <a:off x="289580" y="5716575"/>
            <a:ext cx="8561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rgbClr val="C00000"/>
                </a:solidFill>
                <a:latin typeface="Courier New"/>
              </a:rPr>
              <a:t>evens = [x</a:t>
            </a:r>
            <a:r>
              <a:rPr lang="pt-BR" sz="2800" b="1" dirty="0">
                <a:solidFill>
                  <a:srgbClr val="C00000"/>
                </a:solidFill>
                <a:latin typeface="Courier New"/>
              </a:rPr>
              <a:t> for </a:t>
            </a:r>
            <a:r>
              <a:rPr lang="pt-BR" sz="2800" b="1" dirty="0" smtClean="0">
                <a:solidFill>
                  <a:srgbClr val="C00000"/>
                </a:solidFill>
                <a:latin typeface="Courier New"/>
              </a:rPr>
              <a:t>x</a:t>
            </a:r>
            <a:r>
              <a:rPr lang="pt-BR" sz="2800" b="1" dirty="0">
                <a:solidFill>
                  <a:srgbClr val="C00000"/>
                </a:solidFill>
                <a:latin typeface="Courier New"/>
              </a:rPr>
              <a:t> in nums if </a:t>
            </a:r>
            <a:r>
              <a:rPr lang="pt-BR" sz="2800" b="1" dirty="0" smtClean="0">
                <a:solidFill>
                  <a:srgbClr val="C00000"/>
                </a:solidFill>
                <a:latin typeface="Courier New"/>
              </a:rPr>
              <a:t>x</a:t>
            </a:r>
            <a:r>
              <a:rPr lang="pt-BR" sz="2800" b="1" dirty="0">
                <a:solidFill>
                  <a:srgbClr val="C00000"/>
                </a:solidFill>
                <a:latin typeface="Courier New"/>
              </a:rPr>
              <a:t> % 2 == 0</a:t>
            </a:r>
            <a:r>
              <a:rPr lang="pt-BR" sz="2800" b="1" dirty="0" smtClean="0">
                <a:solidFill>
                  <a:srgbClr val="C00000"/>
                </a:solidFill>
                <a:latin typeface="Courier New"/>
              </a:rPr>
              <a:t>]</a:t>
            </a:r>
            <a:endParaRPr lang="pt-BR" sz="2800" dirty="0">
              <a:solidFill>
                <a:srgbClr val="C00000"/>
              </a:solidFill>
            </a:endParaRPr>
          </a:p>
        </p:txBody>
      </p:sp>
      <p:sp>
        <p:nvSpPr>
          <p:cNvPr id="123" name="CustomShape 1"/>
          <p:cNvSpPr/>
          <p:nvPr>
            <p:custDataLst>
              <p:tags r:id="rId2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u="sng" dirty="0">
                <a:solidFill>
                  <a:srgbClr val="7030A0"/>
                </a:solidFill>
                <a:latin typeface="Calibri"/>
              </a:rPr>
              <a:t>Even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 elements of a list</a:t>
            </a:r>
            <a:endParaRPr dirty="0"/>
          </a:p>
        </p:txBody>
      </p:sp>
      <p:sp>
        <p:nvSpPr>
          <p:cNvPr id="124" name="CustomShape 2"/>
          <p:cNvSpPr/>
          <p:nvPr>
            <p:custDataLst>
              <p:tags r:id="rId3"/>
            </p:custDataLst>
          </p:nvPr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 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Given an input list 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/>
            </a:r>
            <a:br>
              <a:rPr lang="en-US" sz="3200" dirty="0" smtClean="0">
                <a:solidFill>
                  <a:srgbClr val="000000"/>
                </a:solidFill>
                <a:latin typeface="Calibri"/>
              </a:rPr>
            </a:b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produce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a list of the even numbers in 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nums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nums = [3, 1, 4, 1, 5, 9, 2, 6, 5]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Symbol"/>
              </a:rPr>
              <a:t>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 [4, 2, 6]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36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Syntax of a comprehension</a:t>
            </a:r>
            <a:endParaRPr/>
          </a:p>
        </p:txBody>
      </p:sp>
      <p:sp>
        <p:nvSpPr>
          <p:cNvPr id="87" name="CustomShape 2"/>
          <p:cNvSpPr/>
          <p:nvPr>
            <p:custDataLst>
              <p:tags r:id="rId2"/>
            </p:custDataLst>
          </p:nvPr>
        </p:nvSpPr>
        <p:spPr>
          <a:xfrm rot="5400000">
            <a:off x="2908080" y="3489840"/>
            <a:ext cx="149400" cy="5306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88" name="CustomShape 3"/>
          <p:cNvSpPr/>
          <p:nvPr>
            <p:custDataLst>
              <p:tags r:id="rId3"/>
            </p:custDataLst>
          </p:nvPr>
        </p:nvSpPr>
        <p:spPr>
          <a:xfrm>
            <a:off x="2362320" y="3837240"/>
            <a:ext cx="1445040" cy="910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something that can be iterated</a:t>
            </a:r>
            <a:endParaRPr/>
          </a:p>
        </p:txBody>
      </p:sp>
      <p:sp>
        <p:nvSpPr>
          <p:cNvPr id="89" name="CustomShape 4"/>
          <p:cNvSpPr/>
          <p:nvPr>
            <p:custDataLst>
              <p:tags r:id="rId4"/>
            </p:custDataLst>
          </p:nvPr>
        </p:nvSpPr>
        <p:spPr>
          <a:xfrm rot="5400000">
            <a:off x="912240" y="2139120"/>
            <a:ext cx="225720" cy="51948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90" name="CustomShape 5"/>
          <p:cNvSpPr/>
          <p:nvPr>
            <p:custDataLst>
              <p:tags r:id="rId5"/>
            </p:custDataLst>
          </p:nvPr>
        </p:nvSpPr>
        <p:spPr>
          <a:xfrm>
            <a:off x="148430" y="2535474"/>
            <a:ext cx="1192210" cy="63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dirty="0" smtClean="0">
                <a:solidFill>
                  <a:srgbClr val="000000"/>
                </a:solidFill>
                <a:latin typeface="Calibri"/>
              </a:rPr>
              <a:t>expression</a:t>
            </a:r>
            <a:endParaRPr dirty="0"/>
          </a:p>
        </p:txBody>
      </p:sp>
      <p:sp>
        <p:nvSpPr>
          <p:cNvPr id="91" name="CustomShape 6"/>
          <p:cNvSpPr/>
          <p:nvPr>
            <p:custDataLst>
              <p:tags r:id="rId6"/>
            </p:custDataLst>
          </p:nvPr>
        </p:nvSpPr>
        <p:spPr>
          <a:xfrm rot="5400000">
            <a:off x="6808320" y="813960"/>
            <a:ext cx="225720" cy="31694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92" name="CustomShape 7"/>
          <p:cNvSpPr/>
          <p:nvPr>
            <p:custDataLst>
              <p:tags r:id="rId7"/>
            </p:custDataLst>
          </p:nvPr>
        </p:nvSpPr>
        <p:spPr>
          <a:xfrm>
            <a:off x="5601240" y="2590920"/>
            <a:ext cx="2614320" cy="635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zero or more 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if</a:t>
            </a:r>
            <a:r>
              <a:rPr lang="en-US">
                <a:solidFill>
                  <a:srgbClr val="000000"/>
                </a:solidFill>
                <a:latin typeface="Calibri"/>
              </a:rPr>
              <a:t> clauses</a:t>
            </a:r>
            <a:endParaRPr/>
          </a:p>
        </p:txBody>
      </p:sp>
      <p:sp>
        <p:nvSpPr>
          <p:cNvPr id="93" name="CustomShape 8"/>
          <p:cNvSpPr/>
          <p:nvPr>
            <p:custDataLst>
              <p:tags r:id="rId8"/>
            </p:custDataLst>
          </p:nvPr>
        </p:nvSpPr>
        <p:spPr>
          <a:xfrm rot="5400000">
            <a:off x="2298600" y="1485720"/>
            <a:ext cx="225720" cy="182592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94" name="CustomShape 9"/>
          <p:cNvSpPr/>
          <p:nvPr>
            <p:custDataLst>
              <p:tags r:id="rId9"/>
            </p:custDataLst>
          </p:nvPr>
        </p:nvSpPr>
        <p:spPr>
          <a:xfrm>
            <a:off x="1371600" y="2590920"/>
            <a:ext cx="2283120" cy="1184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for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clause (required)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assigns value to the variable x</a:t>
            </a:r>
            <a:endParaRPr dirty="0"/>
          </a:p>
        </p:txBody>
      </p:sp>
      <p:sp>
        <p:nvSpPr>
          <p:cNvPr id="95" name="CustomShape 10"/>
          <p:cNvSpPr/>
          <p:nvPr>
            <p:custDataLst>
              <p:tags r:id="rId10"/>
            </p:custDataLst>
          </p:nvPr>
        </p:nvSpPr>
        <p:spPr>
          <a:xfrm>
            <a:off x="457200" y="1752480"/>
            <a:ext cx="8683920" cy="362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[(x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x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seq1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y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seq2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sim(x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 &gt; threshold]</a:t>
            </a:r>
            <a:endParaRPr dirty="0"/>
          </a:p>
        </p:txBody>
      </p:sp>
      <p:sp>
        <p:nvSpPr>
          <p:cNvPr id="96" name="CustomShape 11"/>
          <p:cNvSpPr/>
          <p:nvPr>
            <p:custDataLst>
              <p:tags r:id="rId11"/>
            </p:custDataLst>
          </p:nvPr>
        </p:nvSpPr>
        <p:spPr>
          <a:xfrm rot="5400000">
            <a:off x="4269960" y="1591200"/>
            <a:ext cx="149400" cy="16736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97" name="CustomShape 12"/>
          <p:cNvSpPr/>
          <p:nvPr>
            <p:custDataLst>
              <p:tags r:id="rId12"/>
            </p:custDataLst>
          </p:nvPr>
        </p:nvSpPr>
        <p:spPr>
          <a:xfrm>
            <a:off x="3685680" y="2581920"/>
            <a:ext cx="1445040" cy="1458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zero or more additional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for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clauses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>
            <p:custDataLst>
              <p:tags r:id="rId1"/>
            </p:custDataLst>
          </p:nvPr>
        </p:nvSpPr>
        <p:spPr>
          <a:xfrm>
            <a:off x="4191120" y="3522600"/>
            <a:ext cx="22572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0" name="CustomShape 2"/>
          <p:cNvSpPr/>
          <p:nvPr>
            <p:custDataLst>
              <p:tags r:id="rId2"/>
            </p:custDataLst>
          </p:nvPr>
        </p:nvSpPr>
        <p:spPr>
          <a:xfrm>
            <a:off x="1295280" y="3504960"/>
            <a:ext cx="205452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1" name="CustomShape 3"/>
          <p:cNvSpPr/>
          <p:nvPr>
            <p:custDataLst>
              <p:tags r:id="rId3"/>
            </p:custDataLst>
          </p:nvPr>
        </p:nvSpPr>
        <p:spPr>
          <a:xfrm>
            <a:off x="533520" y="2385360"/>
            <a:ext cx="152100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2" name="CustomShape 4"/>
          <p:cNvSpPr/>
          <p:nvPr>
            <p:custDataLst>
              <p:tags r:id="rId4"/>
            </p:custDataLst>
          </p:nvPr>
        </p:nvSpPr>
        <p:spPr>
          <a:xfrm>
            <a:off x="3429000" y="3505320"/>
            <a:ext cx="68292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3" name="CustomShape 5"/>
          <p:cNvSpPr/>
          <p:nvPr>
            <p:custDataLst>
              <p:tags r:id="rId5"/>
            </p:custDataLst>
          </p:nvPr>
        </p:nvSpPr>
        <p:spPr>
          <a:xfrm>
            <a:off x="685800" y="1752480"/>
            <a:ext cx="68292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4" name="CustomShape 6"/>
          <p:cNvSpPr/>
          <p:nvPr>
            <p:custDataLst>
              <p:tags r:id="rId6"/>
            </p:custDataLst>
          </p:nvPr>
        </p:nvSpPr>
        <p:spPr>
          <a:xfrm>
            <a:off x="1066680" y="3200400"/>
            <a:ext cx="334980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5" name="CustomShape 7"/>
          <p:cNvSpPr/>
          <p:nvPr>
            <p:custDataLst>
              <p:tags r:id="rId7"/>
            </p:custDataLst>
          </p:nvPr>
        </p:nvSpPr>
        <p:spPr>
          <a:xfrm>
            <a:off x="5257800" y="1752480"/>
            <a:ext cx="327384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6" name="CustomShape 8"/>
          <p:cNvSpPr/>
          <p:nvPr>
            <p:custDataLst>
              <p:tags r:id="rId8"/>
            </p:custDataLst>
          </p:nvPr>
        </p:nvSpPr>
        <p:spPr>
          <a:xfrm>
            <a:off x="838080" y="2918880"/>
            <a:ext cx="190224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7" name="CustomShape 9"/>
          <p:cNvSpPr/>
          <p:nvPr>
            <p:custDataLst>
              <p:tags r:id="rId9"/>
            </p:custDataLst>
          </p:nvPr>
        </p:nvSpPr>
        <p:spPr>
          <a:xfrm>
            <a:off x="3352680" y="1752480"/>
            <a:ext cx="190224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8" name="CustomShape 10"/>
          <p:cNvSpPr/>
          <p:nvPr>
            <p:custDataLst>
              <p:tags r:id="rId10"/>
            </p:custDataLst>
          </p:nvPr>
        </p:nvSpPr>
        <p:spPr>
          <a:xfrm>
            <a:off x="533520" y="2690280"/>
            <a:ext cx="1902240" cy="27864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9" name="CustomShape 11"/>
          <p:cNvSpPr/>
          <p:nvPr>
            <p:custDataLst>
              <p:tags r:id="rId11"/>
            </p:custDataLst>
          </p:nvPr>
        </p:nvSpPr>
        <p:spPr>
          <a:xfrm>
            <a:off x="1447920" y="1764360"/>
            <a:ext cx="190224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10" name="CustomShape 12"/>
          <p:cNvSpPr/>
          <p:nvPr>
            <p:custDataLst>
              <p:tags r:id="rId12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Semantics of a comprehension</a:t>
            </a:r>
            <a:endParaRPr/>
          </a:p>
        </p:txBody>
      </p:sp>
      <p:sp>
        <p:nvSpPr>
          <p:cNvPr id="111" name="CustomShape 13"/>
          <p:cNvSpPr/>
          <p:nvPr>
            <p:custDataLst>
              <p:tags r:id="rId13"/>
            </p:custDataLst>
          </p:nvPr>
        </p:nvSpPr>
        <p:spPr>
          <a:xfrm>
            <a:off x="390525" y="1752480"/>
            <a:ext cx="8683920" cy="362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[(x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, y)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x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seq1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y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seq2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sim(x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 &gt; threshold]</a:t>
            </a:r>
            <a:endParaRPr dirty="0"/>
          </a:p>
        </p:txBody>
      </p:sp>
      <p:sp>
        <p:nvSpPr>
          <p:cNvPr id="112" name="CustomShape 14"/>
          <p:cNvSpPr/>
          <p:nvPr>
            <p:custDataLst>
              <p:tags r:id="rId14"/>
            </p:custDataLst>
          </p:nvPr>
        </p:nvSpPr>
        <p:spPr>
          <a:xfrm>
            <a:off x="457200" y="2373840"/>
            <a:ext cx="8683920" cy="1733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result = []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x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seq1: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y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seq2: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sim(x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 &gt; threshold: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result.append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((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x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, y))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… </a:t>
            </a:r>
            <a:r>
              <a:rPr lang="en-US" b="1" i="1" dirty="0">
                <a:solidFill>
                  <a:srgbClr val="000000"/>
                </a:solidFill>
                <a:latin typeface="Times New Roman"/>
              </a:rPr>
              <a:t>use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result …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133568" y="1392080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result = 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Types of 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comprehensions</a:t>
            </a:r>
            <a:endParaRPr dirty="0"/>
          </a:p>
        </p:txBody>
      </p:sp>
      <p:sp>
        <p:nvSpPr>
          <p:cNvPr id="115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 smtClean="0">
                <a:solidFill>
                  <a:srgbClr val="000000"/>
                </a:solidFill>
                <a:latin typeface="Calibri"/>
              </a:rPr>
              <a:t>List</a:t>
            </a:r>
          </a:p>
          <a:p>
            <a:pPr>
              <a:lnSpc>
                <a:spcPct val="100000"/>
              </a:lnSpc>
            </a:pPr>
            <a:endParaRPr b="1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	[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* 2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in range(3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)]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 smtClean="0">
                <a:solidFill>
                  <a:srgbClr val="000000"/>
                </a:solidFill>
                <a:latin typeface="Calibri"/>
              </a:rPr>
              <a:t>Set</a:t>
            </a:r>
          </a:p>
          <a:p>
            <a:pPr>
              <a:lnSpc>
                <a:spcPct val="100000"/>
              </a:lnSpc>
            </a:pPr>
            <a:endParaRPr b="1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	{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* 2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for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 in range(3)}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 smtClean="0">
                <a:solidFill>
                  <a:srgbClr val="000000"/>
                </a:solidFill>
                <a:latin typeface="Calibri"/>
              </a:rPr>
              <a:t>Dictionary</a:t>
            </a:r>
          </a:p>
          <a:p>
            <a:pPr>
              <a:lnSpc>
                <a:spcPct val="100000"/>
              </a:lnSpc>
            </a:pPr>
            <a:endParaRPr b="1" dirty="0"/>
          </a:p>
          <a:p>
            <a:pPr>
              <a:lnSpc>
                <a:spcPct val="100000"/>
              </a:lnSpc>
            </a:pP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	{ </a:t>
            </a:r>
            <a:r>
              <a:rPr lang="en-US" sz="2800" i="1" dirty="0" smtClean="0">
                <a:solidFill>
                  <a:srgbClr val="000000"/>
                </a:solidFill>
                <a:latin typeface="Calibri"/>
              </a:rPr>
              <a:t>key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: </a:t>
            </a:r>
            <a:r>
              <a:rPr lang="en-US" sz="2800" i="1" dirty="0">
                <a:solidFill>
                  <a:srgbClr val="000000"/>
                </a:solidFill>
                <a:latin typeface="Calibri"/>
              </a:rPr>
              <a:t>value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 for </a:t>
            </a:r>
            <a:r>
              <a:rPr lang="en-US" sz="2800" i="1" dirty="0">
                <a:solidFill>
                  <a:srgbClr val="000000"/>
                </a:solidFill>
                <a:latin typeface="Calibri"/>
              </a:rPr>
              <a:t>item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 in </a:t>
            </a:r>
            <a:r>
              <a:rPr lang="en-US" sz="2800" i="1" dirty="0">
                <a:solidFill>
                  <a:srgbClr val="000000"/>
                </a:solidFill>
                <a:latin typeface="Calibri"/>
              </a:rPr>
              <a:t>sequence …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	{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: 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* 2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for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 in range(3)}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u="sng" dirty="0" smtClean="0">
                <a:solidFill>
                  <a:srgbClr val="7030A0"/>
                </a:solidFill>
                <a:latin typeface="Calibri"/>
              </a:rPr>
              <a:t>Dictionary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 of squares</a:t>
            </a:r>
            <a:endParaRPr dirty="0"/>
          </a:p>
        </p:txBody>
      </p:sp>
      <p:sp>
        <p:nvSpPr>
          <p:cNvPr id="124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48868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 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Given an input list nums, produce a dictionary that maps each number to the square of that number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nums = [3, 1, 4, 5, 9, 2, 6, 7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]</a:t>
            </a:r>
          </a:p>
          <a:p>
            <a:pPr>
              <a:lnSpc>
                <a:spcPct val="100000"/>
              </a:lnSpc>
            </a:pP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square_dict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= {**your expression goes here**}</a:t>
            </a:r>
            <a:endParaRPr lang="en-US" sz="2800" dirty="0" smtClean="0">
              <a:solidFill>
                <a:srgbClr val="000000"/>
              </a:solidFill>
              <a:latin typeface="Symbol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74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>
            <p:custDataLst>
              <p:tags r:id="rId1"/>
            </p:custDataLst>
          </p:nvPr>
        </p:nvSpPr>
        <p:spPr>
          <a:xfrm>
            <a:off x="289580" y="5861630"/>
            <a:ext cx="8561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rgbClr val="C00000"/>
                </a:solidFill>
                <a:latin typeface="Courier New"/>
              </a:rPr>
              <a:t>square_dict </a:t>
            </a:r>
            <a:r>
              <a:rPr lang="pt-BR" sz="2800" b="1" dirty="0" smtClean="0">
                <a:solidFill>
                  <a:srgbClr val="C00000"/>
                </a:solidFill>
                <a:latin typeface="Courier New"/>
              </a:rPr>
              <a:t>= </a:t>
            </a:r>
            <a:r>
              <a:rPr lang="pt-BR" sz="2800" b="1" dirty="0">
                <a:solidFill>
                  <a:srgbClr val="C00000"/>
                </a:solidFill>
                <a:latin typeface="Courier New"/>
              </a:rPr>
              <a:t>{</a:t>
            </a:r>
            <a:r>
              <a:rPr lang="pt-BR" sz="2800" b="1" dirty="0" smtClean="0">
                <a:solidFill>
                  <a:srgbClr val="C00000"/>
                </a:solidFill>
                <a:latin typeface="Courier New"/>
              </a:rPr>
              <a:t>x: </a:t>
            </a:r>
            <a:r>
              <a:rPr lang="pt-BR" sz="2800" b="1" dirty="0">
                <a:solidFill>
                  <a:srgbClr val="C00000"/>
                </a:solidFill>
                <a:latin typeface="Courier New"/>
              </a:rPr>
              <a:t>x ** 2 for x in </a:t>
            </a:r>
            <a:r>
              <a:rPr lang="pt-BR" sz="2800" b="1" dirty="0" smtClean="0">
                <a:solidFill>
                  <a:srgbClr val="C00000"/>
                </a:solidFill>
                <a:latin typeface="Courier New"/>
              </a:rPr>
              <a:t>nums}</a:t>
            </a:r>
            <a:endParaRPr lang="pt-BR" sz="2800" dirty="0">
              <a:solidFill>
                <a:srgbClr val="C00000"/>
              </a:solidFill>
            </a:endParaRPr>
          </a:p>
        </p:txBody>
      </p:sp>
      <p:sp>
        <p:nvSpPr>
          <p:cNvPr id="123" name="CustomShape 1"/>
          <p:cNvSpPr/>
          <p:nvPr>
            <p:custDataLst>
              <p:tags r:id="rId2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u="sng" dirty="0" smtClean="0">
                <a:solidFill>
                  <a:srgbClr val="7030A0"/>
                </a:solidFill>
                <a:latin typeface="Calibri"/>
              </a:rPr>
              <a:t>Dictionary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 of squares</a:t>
            </a:r>
            <a:endParaRPr dirty="0"/>
          </a:p>
        </p:txBody>
      </p:sp>
      <p:sp>
        <p:nvSpPr>
          <p:cNvPr id="124" name="CustomShape 2"/>
          <p:cNvSpPr/>
          <p:nvPr>
            <p:custDataLst>
              <p:tags r:id="rId3"/>
            </p:custDataLst>
          </p:nvPr>
        </p:nvSpPr>
        <p:spPr>
          <a:xfrm>
            <a:off x="457200" y="1600200"/>
            <a:ext cx="848868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 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Given an input list nums, produce a dictionary that maps each number to the square of that number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nums = [3, 1, 4, 5, 9, 2, 6, 7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]</a:t>
            </a:r>
          </a:p>
          <a:p>
            <a:pPr>
              <a:lnSpc>
                <a:spcPct val="100000"/>
              </a:lnSpc>
            </a:pP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square_dict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= {**your expression goes here**}</a:t>
            </a:r>
            <a:endParaRPr lang="en-US" sz="2800" dirty="0" smtClean="0">
              <a:solidFill>
                <a:srgbClr val="000000"/>
              </a:solidFill>
              <a:latin typeface="Symbol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7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Normalize a list</a:t>
            </a:r>
            <a:endParaRPr dirty="0"/>
          </a:p>
        </p:txBody>
      </p:sp>
      <p:sp>
        <p:nvSpPr>
          <p:cNvPr id="127" name="CustomShape 2"/>
          <p:cNvSpPr/>
          <p:nvPr>
            <p:custDataLst>
              <p:tags r:id="rId2"/>
            </p:custDataLst>
          </p:nvPr>
        </p:nvSpPr>
        <p:spPr>
          <a:xfrm>
            <a:off x="191069" y="1600200"/>
            <a:ext cx="8950051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2400" b="1" dirty="0">
                <a:solidFill>
                  <a:srgbClr val="000000"/>
                </a:solidFill>
                <a:latin typeface="Courier New"/>
              </a:rPr>
              <a:t>num_list = [6, 4, 2, 8, 9, 10, 3, 2, 1, 3]</a:t>
            </a:r>
          </a:p>
          <a:p>
            <a:pPr>
              <a:lnSpc>
                <a:spcPct val="100000"/>
              </a:lnSpc>
            </a:pPr>
            <a:r>
              <a:rPr lang="pt-BR" sz="2400" b="1" dirty="0">
                <a:solidFill>
                  <a:srgbClr val="000000"/>
                </a:solidFill>
                <a:latin typeface="Courier New"/>
              </a:rPr>
              <a:t>total = sum(num_list</a:t>
            </a:r>
            <a:r>
              <a:rPr lang="pt-BR" sz="2400" b="1" dirty="0" smtClean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>
              <a:lnSpc>
                <a:spcPct val="100000"/>
              </a:lnSpc>
            </a:pPr>
            <a:endParaRPr lang="pt-BR" sz="24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3200" b="1" dirty="0" smtClean="0">
                <a:solidFill>
                  <a:srgbClr val="000090"/>
                </a:solidFill>
                <a:latin typeface="Calibri"/>
              </a:rPr>
              <a:t>With </a:t>
            </a:r>
            <a:r>
              <a:rPr lang="en-US" sz="3200" b="1" dirty="0">
                <a:solidFill>
                  <a:srgbClr val="000090"/>
                </a:solidFill>
                <a:latin typeface="Calibri"/>
              </a:rPr>
              <a:t>a loop:</a:t>
            </a:r>
            <a:endParaRPr b="1" dirty="0"/>
          </a:p>
          <a:p>
            <a:pPr>
              <a:lnSpc>
                <a:spcPct val="100000"/>
              </a:lnSpc>
            </a:pPr>
            <a:endParaRPr lang="pt-BR" sz="2400" b="1" dirty="0" smtClean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pt-BR" sz="2400" b="1" dirty="0" smtClean="0">
                <a:solidFill>
                  <a:srgbClr val="000000"/>
                </a:solidFill>
                <a:latin typeface="Courier New"/>
              </a:rPr>
              <a:t>for </a:t>
            </a:r>
            <a:r>
              <a:rPr lang="pt-BR" sz="2400" b="1" dirty="0">
                <a:solidFill>
                  <a:srgbClr val="000000"/>
                </a:solidFill>
                <a:latin typeface="Courier New"/>
              </a:rPr>
              <a:t>i in range(len(num_list)):</a:t>
            </a:r>
          </a:p>
          <a:p>
            <a:pPr>
              <a:lnSpc>
                <a:spcPct val="100000"/>
              </a:lnSpc>
            </a:pPr>
            <a:r>
              <a:rPr lang="pt-BR" sz="2400" b="1" dirty="0">
                <a:solidFill>
                  <a:srgbClr val="000000"/>
                </a:solidFill>
                <a:latin typeface="Courier New"/>
              </a:rPr>
              <a:t>    num_list[i] = num_list[i] / total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list comprehension</a:t>
            </a:r>
            <a:r>
              <a:rPr lang="en-US" sz="3200" b="1" dirty="0" smtClean="0">
                <a:solidFill>
                  <a:srgbClr val="000090"/>
                </a:solidFill>
                <a:latin typeface="Calibri"/>
              </a:rPr>
              <a:t>:</a:t>
            </a:r>
          </a:p>
          <a:p>
            <a:pPr>
              <a:lnSpc>
                <a:spcPct val="100000"/>
              </a:lnSpc>
            </a:pPr>
            <a:endParaRPr b="1" dirty="0"/>
          </a:p>
          <a:p>
            <a:pPr>
              <a:lnSpc>
                <a:spcPct val="100000"/>
              </a:lnSpc>
            </a:pP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num_list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[</a:t>
            </a:r>
            <a:r>
              <a:rPr lang="pt-BR" sz="2400" b="1" dirty="0" smtClean="0">
                <a:solidFill>
                  <a:srgbClr val="000000"/>
                </a:solidFill>
                <a:latin typeface="Courier New"/>
              </a:rPr>
              <a:t>num </a:t>
            </a:r>
            <a:r>
              <a:rPr lang="pt-BR" sz="2400" b="1" dirty="0">
                <a:solidFill>
                  <a:srgbClr val="000000"/>
                </a:solidFill>
                <a:latin typeface="Courier New"/>
              </a:rPr>
              <a:t>/ total for num in num_list</a:t>
            </a:r>
            <a:r>
              <a:rPr lang="pt-BR" sz="2400" b="1" dirty="0" smtClean="0">
                <a:solidFill>
                  <a:srgbClr val="000000"/>
                </a:solidFill>
                <a:latin typeface="Courier New"/>
              </a:rPr>
              <a:t>]</a:t>
            </a:r>
            <a:endParaRPr lang="en-US" sz="2400" b="1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Dice Rolls</a:t>
            </a:r>
            <a:endParaRPr/>
          </a:p>
        </p:txBody>
      </p:sp>
      <p:sp>
        <p:nvSpPr>
          <p:cNvPr id="127" name="CustomShape 2"/>
          <p:cNvSpPr/>
          <p:nvPr>
            <p:custDataLst>
              <p:tags r:id="rId2"/>
            </p:custDataLst>
          </p:nvPr>
        </p:nvSpPr>
        <p:spPr>
          <a:xfrm>
            <a:off x="191069" y="1600200"/>
            <a:ext cx="8950051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: A list of all possible dice rolls.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loop:</a:t>
            </a:r>
            <a:endParaRPr b="1"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rolls = []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for r1 in range(1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, 7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):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for r2 in range(1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, 7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  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rolls.append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((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r1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, r2))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list comprehension:</a:t>
            </a:r>
            <a:endParaRPr b="1"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rolls = 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[(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r1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, r2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 for r1 in range(1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, 7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			     for r2 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in range(1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, 7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)]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Three Ways 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to 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Define a List</a:t>
            </a:r>
            <a:endParaRPr dirty="0"/>
          </a:p>
        </p:txBody>
      </p:sp>
      <p:sp>
        <p:nvSpPr>
          <p:cNvPr id="76" name="CustomShape 2"/>
          <p:cNvSpPr/>
          <p:nvPr>
            <p:custDataLst>
              <p:tags r:id="rId2"/>
            </p:custDataLst>
          </p:nvPr>
        </p:nvSpPr>
        <p:spPr>
          <a:xfrm>
            <a:off x="457200" y="1311134"/>
            <a:ext cx="860760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Explicitly write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out the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whole thing: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squares =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[0, 1, 4, 9, 16, 25, 36, 49, 64, 81, 100]</a:t>
            </a:r>
            <a:endParaRPr sz="1600" dirty="0"/>
          </a:p>
          <a:p>
            <a:pPr>
              <a:lnSpc>
                <a:spcPct val="100000"/>
              </a:lnSpc>
            </a:pPr>
            <a:endParaRPr sz="1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Write a loop to create it: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squares = []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in range(11):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squares.append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*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</a:t>
            </a:r>
            <a:endParaRPr sz="2400" dirty="0"/>
          </a:p>
          <a:p>
            <a:pPr>
              <a:lnSpc>
                <a:spcPct val="100000"/>
              </a:lnSpc>
            </a:pPr>
            <a:endParaRPr sz="1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Write a </a:t>
            </a:r>
            <a:r>
              <a:rPr lang="en-US" sz="2800" b="1" u="sng" dirty="0">
                <a:solidFill>
                  <a:srgbClr val="FF0000"/>
                </a:solidFill>
                <a:latin typeface="Calibri"/>
              </a:rPr>
              <a:t>list comprehension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: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squares = 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*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in range(11)]</a:t>
            </a:r>
            <a:endParaRPr sz="2400" dirty="0"/>
          </a:p>
          <a:p>
            <a:pPr>
              <a:lnSpc>
                <a:spcPct val="100000"/>
              </a:lnSpc>
            </a:pPr>
            <a:endParaRPr sz="1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A list comprehension is a concise description of a list</a:t>
            </a:r>
            <a:endParaRPr sz="1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A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list comprehension is shorthand for a loop</a:t>
            </a:r>
            <a:endParaRPr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All above-average 2-die rolls</a:t>
            </a:r>
            <a:endParaRPr/>
          </a:p>
        </p:txBody>
      </p:sp>
      <p:sp>
        <p:nvSpPr>
          <p:cNvPr id="130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37900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alibri"/>
              </a:rPr>
              <a:t>Goal: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 Result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list should be a list of 2-tuples: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[(2, 6), (3, 5), (3, 6), (4, 4), (4, 5), (4, 6), (5, 3), (5, 4), (5, 5), (5, 6), (6, 2), (6, 3), (6, 4), (6, 5), (6, 6)]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[(r1, r2) for r1 in range(1, 7)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        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r2 in range(1, 7)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        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if r1 + r2 &gt; 7]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FF0000"/>
                </a:solidFill>
                <a:latin typeface="Courier New"/>
              </a:rPr>
              <a:t>OR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[(r1, r2) for r1 in range(1, 7)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for r2 in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range(8 - r1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, 7)]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u="sng" dirty="0" smtClean="0">
                <a:solidFill>
                  <a:srgbClr val="7030A0"/>
                </a:solidFill>
                <a:latin typeface="Calibri"/>
              </a:rPr>
              <a:t>Sum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 of above-average 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2-die rolls</a:t>
            </a:r>
            <a:endParaRPr dirty="0"/>
          </a:p>
        </p:txBody>
      </p:sp>
      <p:sp>
        <p:nvSpPr>
          <p:cNvPr id="133" name="CustomShape 2"/>
          <p:cNvSpPr/>
          <p:nvPr>
            <p:custDataLst>
              <p:tags r:id="rId2"/>
            </p:custDataLst>
          </p:nvPr>
        </p:nvSpPr>
        <p:spPr>
          <a:xfrm>
            <a:off x="457199" y="1600200"/>
            <a:ext cx="8509379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alibri"/>
              </a:rPr>
              <a:t>Goal: 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Result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list should be a list of 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integers: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[r1 </a:t>
            </a:r>
            <a:r>
              <a:rPr lang="en-US" sz="2400" b="1" dirty="0" smtClean="0">
                <a:solidFill>
                  <a:srgbClr val="FF0000"/>
                </a:solidFill>
                <a:latin typeface="Courier New"/>
              </a:rPr>
              <a:t>+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r2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r1 in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range(1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, 7)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        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r2 in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range(1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, 7)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        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if r1 + r2 &gt; 7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]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Symbol"/>
              </a:rPr>
              <a:t>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[8, 8, 9, 8, 9, 10, 8, 9, 10, 11, 8, 9, 10, 11, 12]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FF0000"/>
                </a:solidFill>
                <a:latin typeface="Calibri"/>
              </a:rPr>
              <a:t>Remove Duplicates: Use Set Comprehensions</a:t>
            </a:r>
            <a:endParaRPr sz="2400" b="1" dirty="0">
              <a:solidFill>
                <a:srgbClr val="FF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{r1 </a:t>
            </a:r>
            <a:r>
              <a:rPr lang="en-US" sz="2400" b="1" dirty="0" smtClean="0">
                <a:solidFill>
                  <a:srgbClr val="FF0000"/>
                </a:solidFill>
                <a:latin typeface="Courier New"/>
              </a:rPr>
              <a:t>+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r2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r1 in range(1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, 7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for r2 in range(1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, 7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if r1 + r2 &gt; 7}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Symbol"/>
              </a:rPr>
              <a:t>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{8, 9, 10, 11, 12}</a:t>
            </a:r>
            <a:endParaRPr sz="2400"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Making a 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Grid</a:t>
            </a:r>
            <a:endParaRPr dirty="0"/>
          </a:p>
        </p:txBody>
      </p:sp>
      <p:sp>
        <p:nvSpPr>
          <p:cNvPr id="136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alibri"/>
              </a:rPr>
              <a:t>Goal:</a:t>
            </a:r>
            <a:r>
              <a:rPr lang="en-US" sz="2200" dirty="0">
                <a:solidFill>
                  <a:srgbClr val="000000"/>
                </a:solidFill>
                <a:latin typeface="Calibri"/>
              </a:rPr>
              <a:t> A </a:t>
            </a:r>
            <a:r>
              <a:rPr lang="en-US" sz="2200" dirty="0" smtClean="0">
                <a:solidFill>
                  <a:srgbClr val="000000"/>
                </a:solidFill>
                <a:latin typeface="Calibri"/>
              </a:rPr>
              <a:t>grid were </a:t>
            </a:r>
            <a:r>
              <a:rPr lang="en-US" sz="2200" dirty="0">
                <a:solidFill>
                  <a:srgbClr val="000000"/>
                </a:solidFill>
                <a:latin typeface="Calibri"/>
              </a:rPr>
              <a:t>each element is the sum of it's row </a:t>
            </a:r>
            <a:r>
              <a:rPr lang="en-US" sz="2200" dirty="0" smtClean="0">
                <a:solidFill>
                  <a:srgbClr val="000000"/>
                </a:solidFill>
                <a:latin typeface="Calibri"/>
              </a:rPr>
              <a:t># and column #.</a:t>
            </a:r>
          </a:p>
          <a:p>
            <a:pPr>
              <a:lnSpc>
                <a:spcPct val="100000"/>
              </a:lnSpc>
            </a:pPr>
            <a:r>
              <a:rPr lang="en-US" sz="2200" dirty="0" smtClean="0">
                <a:solidFill>
                  <a:srgbClr val="000000"/>
                </a:solidFill>
                <a:latin typeface="Calibri"/>
              </a:rPr>
              <a:t>	 (</a:t>
            </a:r>
            <a:r>
              <a:rPr lang="en-US" sz="2200" dirty="0">
                <a:solidFill>
                  <a:srgbClr val="000000"/>
                </a:solidFill>
                <a:latin typeface="Calibri"/>
              </a:rPr>
              <a:t>e.g</a:t>
            </a:r>
            <a:r>
              <a:rPr lang="en-US" sz="2200" dirty="0" smtClean="0">
                <a:solidFill>
                  <a:srgbClr val="000000"/>
                </a:solidFill>
                <a:latin typeface="Calibri"/>
              </a:rPr>
              <a:t>.   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[[0, 1, 2], [1, 2, 3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]]</a:t>
            </a:r>
            <a:r>
              <a:rPr lang="en-US" sz="2200" dirty="0" smtClean="0">
                <a:solidFill>
                  <a:srgbClr val="000000"/>
                </a:solidFill>
                <a:latin typeface="Calibri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endParaRPr sz="900"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90"/>
                </a:solidFill>
                <a:latin typeface="Calibri"/>
              </a:rPr>
              <a:t>With a loop:</a:t>
            </a:r>
            <a:endParaRPr b="1" dirty="0"/>
          </a:p>
          <a:p>
            <a:pPr>
              <a:lnSpc>
                <a:spcPct val="100000"/>
              </a:lnSpc>
            </a:pPr>
            <a:endParaRPr lang="en-US" sz="1000" b="1" dirty="0" smtClean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g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rid = 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[]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in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range(2):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 row 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= []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 for 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j in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range(3):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sz="2200" b="1" dirty="0" err="1" smtClean="0">
                <a:solidFill>
                  <a:srgbClr val="000000"/>
                </a:solidFill>
                <a:latin typeface="Courier New"/>
              </a:rPr>
              <a:t>row.append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2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+ j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200" b="1" dirty="0" err="1" smtClean="0">
                <a:solidFill>
                  <a:srgbClr val="000000"/>
                </a:solidFill>
                <a:latin typeface="Courier New"/>
              </a:rPr>
              <a:t>grid.append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(row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90"/>
                </a:solidFill>
                <a:latin typeface="Calibri"/>
              </a:rPr>
              <a:t>With a list comprehension:</a:t>
            </a:r>
            <a:endParaRPr b="1" dirty="0"/>
          </a:p>
          <a:p>
            <a:pPr>
              <a:lnSpc>
                <a:spcPct val="100000"/>
              </a:lnSpc>
            </a:pP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</a:rPr>
              <a:t>g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rid = [[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+ j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for j in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range(3)]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in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range(2)]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 word of caution</a:t>
            </a:r>
            <a:endParaRPr/>
          </a:p>
        </p:txBody>
      </p:sp>
      <p:sp>
        <p:nvSpPr>
          <p:cNvPr id="139" name="CustomShape 2"/>
          <p:cNvSpPr/>
          <p:nvPr>
            <p:custDataLst>
              <p:tags r:id="rId2"/>
            </p:custDataLst>
          </p:nvPr>
        </p:nvSpPr>
        <p:spPr>
          <a:xfrm>
            <a:off x="311888" y="1600200"/>
            <a:ext cx="8829232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List comprehensions are great, but they can get confusing. 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Err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on the side of readability.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nums = [n for n in range(100) if 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       sum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(j) for j in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str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(n)]) % 7 == 0]</a:t>
            </a:r>
            <a:endParaRPr sz="1600" dirty="0"/>
          </a:p>
          <a:p>
            <a:r>
              <a:rPr lang="en-US" b="1" dirty="0">
                <a:solidFill>
                  <a:srgbClr val="FF0000"/>
                </a:solidFill>
              </a:rPr>
              <a:t>or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nums = []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n in range(100):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digit_sum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= sum([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(j) for j in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str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(n)])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if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digit_sum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% 7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== 0: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nums.append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(n)</a:t>
            </a:r>
            <a:endParaRPr sz="2400"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 word of caution</a:t>
            </a:r>
            <a:endParaRPr/>
          </a:p>
        </p:txBody>
      </p:sp>
      <p:sp>
        <p:nvSpPr>
          <p:cNvPr id="142" name="CustomShape 2"/>
          <p:cNvSpPr/>
          <p:nvPr>
            <p:custDataLst>
              <p:tags r:id="rId2"/>
            </p:custDataLst>
          </p:nvPr>
        </p:nvSpPr>
        <p:spPr>
          <a:xfrm>
            <a:off x="289560" y="1600200"/>
            <a:ext cx="885156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List comprehensions are great, but they can get confusing. 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Err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on the side of readability.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nums = [n for n in range(100) if 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       sum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(j) for j in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str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(n)]) % 7 == 0]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or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def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sum_digits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(n):</a:t>
            </a:r>
            <a:endParaRPr sz="2400" dirty="0" smtClean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digit_list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= [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) for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in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str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(n)]</a:t>
            </a:r>
            <a:endParaRPr sz="2400" b="1" dirty="0" smtClean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	return sum(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digit_list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>
              <a:lnSpc>
                <a:spcPct val="100000"/>
              </a:lnSpc>
            </a:pPr>
            <a:endParaRPr sz="2400" b="1" dirty="0" smtClean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nums = [n for n in range(100) if </a:t>
            </a:r>
            <a:endParaRPr sz="2400" b="1" dirty="0" smtClean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       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sum_digits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(n) % 7 == 0]</a:t>
            </a:r>
            <a:endParaRPr sz="2400" b="1" dirty="0" smtClean="0"/>
          </a:p>
          <a:p>
            <a:pPr>
              <a:lnSpc>
                <a:spcPct val="100000"/>
              </a:lnSpc>
            </a:pPr>
            <a:endParaRPr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List Comprehensions</a:t>
            </a:r>
            <a:endParaRPr dirty="0"/>
          </a:p>
        </p:txBody>
      </p:sp>
      <p:sp>
        <p:nvSpPr>
          <p:cNvPr id="76" name="CustomShape 2"/>
          <p:cNvSpPr/>
          <p:nvPr>
            <p:custDataLst>
              <p:tags r:id="rId2"/>
            </p:custDataLst>
          </p:nvPr>
        </p:nvSpPr>
        <p:spPr>
          <a:xfrm>
            <a:off x="457200" y="1311134"/>
            <a:ext cx="860760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Simplest Form:</a:t>
            </a:r>
          </a:p>
          <a:p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Courier New"/>
              </a:rPr>
              <a:t>result </a:t>
            </a:r>
            <a:r>
              <a:rPr lang="en-US" sz="2400" b="1" dirty="0">
                <a:solidFill>
                  <a:srgbClr val="FF0000"/>
                </a:solidFill>
                <a:latin typeface="Courier New"/>
              </a:rPr>
              <a:t>= </a:t>
            </a:r>
            <a:r>
              <a:rPr lang="en-US" sz="2000" b="1" dirty="0">
                <a:solidFill>
                  <a:srgbClr val="FF0000"/>
                </a:solidFill>
                <a:latin typeface="Courier New"/>
              </a:rPr>
              <a:t>[&lt;expression&gt; for &lt;item&gt; in &lt;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</a:rPr>
              <a:t>sequence&gt;]</a:t>
            </a:r>
            <a:endParaRPr sz="16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endParaRPr lang="en-US" sz="1600" dirty="0" smtClean="0"/>
          </a:p>
          <a:p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Examples:</a:t>
            </a:r>
            <a:endParaRPr lang="en-US"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squares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= 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*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in range(11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)]</a:t>
            </a:r>
          </a:p>
          <a:p>
            <a:pPr>
              <a:lnSpc>
                <a:spcPct val="100000"/>
              </a:lnSpc>
            </a:pPr>
            <a:endParaRPr lang="en-US" sz="2400" b="1" dirty="0" smtClean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tens = [x * 10 for x in range(1, 11)]</a:t>
            </a:r>
          </a:p>
          <a:p>
            <a:pPr>
              <a:lnSpc>
                <a:spcPct val="100000"/>
              </a:lnSpc>
            </a:pPr>
            <a:endParaRPr lang="en-US" sz="2400" b="1" dirty="0" smtClean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hundreds = [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* 10 for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in tens]</a:t>
            </a:r>
          </a:p>
          <a:p>
            <a:pPr>
              <a:lnSpc>
                <a:spcPct val="100000"/>
              </a:lnSpc>
            </a:pPr>
            <a:endParaRPr lang="en-US" sz="24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letters = [x for x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in "snow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"]</a:t>
            </a:r>
            <a:endParaRPr sz="2400" dirty="0"/>
          </a:p>
          <a:p>
            <a:pPr>
              <a:lnSpc>
                <a:spcPct val="100000"/>
              </a:lnSpc>
            </a:pPr>
            <a:endParaRPr sz="1600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968671" y="227940"/>
            <a:ext cx="2121093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34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Convert Centigrade 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to Fahrenheit</a:t>
            </a:r>
            <a:endParaRPr dirty="0"/>
          </a:p>
        </p:txBody>
      </p:sp>
      <p:sp>
        <p:nvSpPr>
          <p:cNvPr id="79" name="CustomShape 2"/>
          <p:cNvSpPr/>
          <p:nvPr>
            <p:custDataLst>
              <p:tags r:id="rId2"/>
            </p:custDataLst>
          </p:nvPr>
        </p:nvSpPr>
        <p:spPr>
          <a:xfrm>
            <a:off x="533520" y="1600200"/>
            <a:ext cx="6474240" cy="1825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ctemps = [17.1, 22.3, 18.4, 19.1]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80" name="CustomShape 3"/>
          <p:cNvSpPr/>
          <p:nvPr>
            <p:custDataLst>
              <p:tags r:id="rId3"/>
            </p:custDataLst>
          </p:nvPr>
        </p:nvSpPr>
        <p:spPr>
          <a:xfrm>
            <a:off x="609480" y="2743200"/>
            <a:ext cx="4569120" cy="1185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ftemps = []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 c </a:t>
            </a:r>
            <a:r>
              <a:rPr lang="en-US" b="1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 ctemps: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  f = celsius_to_farenheit(c)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  ftemps.append(f)</a:t>
            </a:r>
            <a:endParaRPr/>
          </a:p>
        </p:txBody>
      </p:sp>
      <p:sp>
        <p:nvSpPr>
          <p:cNvPr id="81" name="CustomShape 4"/>
          <p:cNvSpPr/>
          <p:nvPr>
            <p:custDataLst>
              <p:tags r:id="rId4"/>
            </p:custDataLst>
          </p:nvPr>
        </p:nvSpPr>
        <p:spPr>
          <a:xfrm>
            <a:off x="609480" y="4876920"/>
            <a:ext cx="8226720" cy="362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ftemps = [celsius_to_farenheit(c) </a:t>
            </a:r>
            <a:r>
              <a:rPr lang="en-US" b="1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 c </a:t>
            </a:r>
            <a:r>
              <a:rPr lang="en-US" b="1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 ctemps]</a:t>
            </a:r>
            <a:endParaRPr/>
          </a:p>
        </p:txBody>
      </p:sp>
      <p:sp>
        <p:nvSpPr>
          <p:cNvPr id="82" name="CustomShape 5"/>
          <p:cNvSpPr/>
          <p:nvPr>
            <p:custDataLst>
              <p:tags r:id="rId5"/>
            </p:custDataLst>
          </p:nvPr>
        </p:nvSpPr>
        <p:spPr>
          <a:xfrm>
            <a:off x="304920" y="2362320"/>
            <a:ext cx="4874040" cy="392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90"/>
                </a:solidFill>
                <a:latin typeface="Calibri"/>
              </a:rPr>
              <a:t>With a loop:</a:t>
            </a:r>
            <a:endParaRPr b="1" dirty="0"/>
          </a:p>
        </p:txBody>
      </p:sp>
      <p:sp>
        <p:nvSpPr>
          <p:cNvPr id="83" name="CustomShape 6"/>
          <p:cNvSpPr/>
          <p:nvPr>
            <p:custDataLst>
              <p:tags r:id="rId6"/>
            </p:custDataLst>
          </p:nvPr>
        </p:nvSpPr>
        <p:spPr>
          <a:xfrm>
            <a:off x="304920" y="4324320"/>
            <a:ext cx="4874040" cy="392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90"/>
                </a:solidFill>
                <a:latin typeface="Calibri"/>
              </a:rPr>
              <a:t>With a list comprehension:</a:t>
            </a:r>
            <a:endParaRPr b="1" dirty="0"/>
          </a:p>
        </p:txBody>
      </p:sp>
      <p:sp>
        <p:nvSpPr>
          <p:cNvPr id="84" name="CustomShape 7"/>
          <p:cNvSpPr/>
          <p:nvPr>
            <p:custDataLst>
              <p:tags r:id="rId7"/>
            </p:custDataLst>
          </p:nvPr>
        </p:nvSpPr>
        <p:spPr>
          <a:xfrm>
            <a:off x="304920" y="5619600"/>
            <a:ext cx="7693200" cy="69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0090"/>
                </a:solidFill>
                <a:latin typeface="Calibri"/>
              </a:rPr>
              <a:t>The comprehension is usually shorter, more readable, and more efficient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>
            <p:custDataLst>
              <p:tags r:id="rId1"/>
            </p:custDataLst>
          </p:nvPr>
        </p:nvSpPr>
        <p:spPr>
          <a:xfrm>
            <a:off x="177421" y="274680"/>
            <a:ext cx="8816453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Cubes of the first 10 natural numbers</a:t>
            </a:r>
            <a:endParaRPr dirty="0"/>
          </a:p>
        </p:txBody>
      </p:sp>
      <p:sp>
        <p:nvSpPr>
          <p:cNvPr id="118" name="CustomShape 2"/>
          <p:cNvSpPr/>
          <p:nvPr>
            <p:custDataLst>
              <p:tags r:id="rId2"/>
            </p:custDataLst>
          </p:nvPr>
        </p:nvSpPr>
        <p:spPr>
          <a:xfrm>
            <a:off x="460080" y="1231711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</a:t>
            </a:r>
            <a:endParaRPr b="1" dirty="0"/>
          </a:p>
          <a:p>
            <a:pPr>
              <a:lnSpc>
                <a:spcPct val="10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  Produce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:  [0, 1, 8, 27, 64, 125, 216, 343, 512, 729]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loop</a:t>
            </a:r>
            <a:r>
              <a:rPr lang="en-US" sz="3200" b="1" dirty="0" smtClean="0">
                <a:solidFill>
                  <a:srgbClr val="000090"/>
                </a:solidFill>
                <a:latin typeface="Calibri"/>
              </a:rPr>
              <a:t>: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cubes = []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for x in range(10):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800" b="1" dirty="0" err="1" smtClean="0">
                <a:solidFill>
                  <a:srgbClr val="000000"/>
                </a:solidFill>
                <a:latin typeface="Courier New"/>
              </a:rPr>
              <a:t>cubes.append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(x ** 3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list comprehension</a:t>
            </a:r>
            <a:r>
              <a:rPr lang="en-US" sz="3200" b="1" dirty="0" smtClean="0">
                <a:solidFill>
                  <a:srgbClr val="000090"/>
                </a:solidFill>
                <a:latin typeface="Calibri"/>
              </a:rPr>
              <a:t>:</a:t>
            </a: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19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TextBox 1"/>
          <p:cNvSpPr txBox="1"/>
          <p:nvPr>
            <p:custDataLst>
              <p:tags r:id="rId4"/>
            </p:custDataLst>
          </p:nvPr>
        </p:nvSpPr>
        <p:spPr>
          <a:xfrm>
            <a:off x="557585" y="6014380"/>
            <a:ext cx="8056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ourier New"/>
              </a:rPr>
              <a:t>cubes = [x ** 3 for x in range(10</a:t>
            </a:r>
            <a:r>
              <a:rPr lang="en-US" sz="2800" b="1" dirty="0" smtClean="0">
                <a:solidFill>
                  <a:srgbClr val="C00000"/>
                </a:solidFill>
                <a:latin typeface="Courier New"/>
              </a:rPr>
              <a:t>)]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Powers of 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2: ( 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2</a:t>
            </a:r>
            <a:r>
              <a:rPr lang="en-US" sz="4400" b="1" baseline="30000" dirty="0">
                <a:solidFill>
                  <a:srgbClr val="7030A0"/>
                </a:solidFill>
                <a:latin typeface="Calibri"/>
              </a:rPr>
              <a:t>0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 through 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2</a:t>
            </a:r>
            <a:r>
              <a:rPr lang="en-US" sz="4400" b="1" baseline="30000" dirty="0" smtClean="0">
                <a:solidFill>
                  <a:srgbClr val="7030A0"/>
                </a:solidFill>
                <a:latin typeface="Calibri"/>
              </a:rPr>
              <a:t>10 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)</a:t>
            </a:r>
            <a:endParaRPr dirty="0"/>
          </a:p>
        </p:txBody>
      </p:sp>
      <p:sp>
        <p:nvSpPr>
          <p:cNvPr id="121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 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[1, 2, 4, 8, 16, 32, 64, 128, 256, 512, 1024]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TextBox 1"/>
          <p:cNvSpPr txBox="1"/>
          <p:nvPr>
            <p:custDataLst>
              <p:tags r:id="rId3"/>
            </p:custDataLst>
          </p:nvPr>
        </p:nvSpPr>
        <p:spPr>
          <a:xfrm>
            <a:off x="580030" y="5839771"/>
            <a:ext cx="8103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Courier New"/>
              </a:rPr>
              <a:t>powers = [2 </a:t>
            </a:r>
            <a:r>
              <a:rPr lang="en-US" sz="2800" b="1" dirty="0">
                <a:solidFill>
                  <a:srgbClr val="C00000"/>
                </a:solidFill>
                <a:latin typeface="Courier New"/>
              </a:rPr>
              <a:t>** </a:t>
            </a:r>
            <a:r>
              <a:rPr lang="en-US" sz="2800" b="1" dirty="0" err="1">
                <a:solidFill>
                  <a:srgbClr val="C00000"/>
                </a:solidFill>
                <a:latin typeface="Courier New"/>
              </a:rPr>
              <a:t>i</a:t>
            </a:r>
            <a:r>
              <a:rPr lang="en-US" sz="2800" b="1" dirty="0">
                <a:solidFill>
                  <a:srgbClr val="C00000"/>
                </a:solidFill>
                <a:latin typeface="Courier New"/>
              </a:rPr>
              <a:t> for </a:t>
            </a:r>
            <a:r>
              <a:rPr lang="en-US" sz="2800" b="1" dirty="0" err="1">
                <a:solidFill>
                  <a:srgbClr val="C00000"/>
                </a:solidFill>
                <a:latin typeface="Courier New"/>
              </a:rPr>
              <a:t>i</a:t>
            </a:r>
            <a:r>
              <a:rPr lang="en-US" sz="2800" b="1" dirty="0">
                <a:solidFill>
                  <a:srgbClr val="C00000"/>
                </a:solidFill>
                <a:latin typeface="Courier New"/>
              </a:rPr>
              <a:t> in range(11</a:t>
            </a:r>
            <a:r>
              <a:rPr lang="en-US" sz="2800" b="1" dirty="0" smtClean="0">
                <a:solidFill>
                  <a:srgbClr val="C00000"/>
                </a:solidFill>
                <a:latin typeface="Courier New"/>
              </a:rPr>
              <a:t>)]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u="sng" dirty="0" smtClean="0">
                <a:solidFill>
                  <a:srgbClr val="7030A0"/>
                </a:solidFill>
                <a:latin typeface="Calibri"/>
              </a:rPr>
              <a:t>Lengths of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 elements 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of a list</a:t>
            </a:r>
            <a:endParaRPr dirty="0"/>
          </a:p>
        </p:txBody>
      </p:sp>
      <p:sp>
        <p:nvSpPr>
          <p:cNvPr id="124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 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Write a list comprehension that computes the length of each string in the list colors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</a:rPr>
              <a:t>colors = ["red", "blue", "purple", "gold", "orange"]</a:t>
            </a:r>
            <a:br>
              <a:rPr lang="en-US" sz="2000" b="1" dirty="0">
                <a:solidFill>
                  <a:srgbClr val="000000"/>
                </a:solidFill>
                <a:latin typeface="Courier New"/>
              </a:rPr>
            </a:br>
            <a:r>
              <a:rPr lang="en-US" sz="2000" b="1" dirty="0">
                <a:solidFill>
                  <a:srgbClr val="000000"/>
                </a:solidFill>
                <a:latin typeface="Courier New"/>
              </a:rPr>
              <a:t>lengths = [**your expression goes here**]</a:t>
            </a: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endParaRPr lang="en-US" sz="2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Symbol"/>
              </a:rPr>
              <a:t>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 [3, 4, 6, 4, 6]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1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u="sng" dirty="0" smtClean="0">
                <a:solidFill>
                  <a:srgbClr val="7030A0"/>
                </a:solidFill>
                <a:latin typeface="Calibri"/>
              </a:rPr>
              <a:t>Lengths of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 elements 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of a list</a:t>
            </a:r>
            <a:endParaRPr dirty="0"/>
          </a:p>
        </p:txBody>
      </p:sp>
      <p:sp>
        <p:nvSpPr>
          <p:cNvPr id="124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 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Write a list comprehension that computes the length of each string in the list colors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</a:rPr>
              <a:t>colors = ["red", "blue", "purple", "gold", "orange"]</a:t>
            </a:r>
            <a:br>
              <a:rPr lang="en-US" sz="2000" b="1" dirty="0">
                <a:solidFill>
                  <a:srgbClr val="000000"/>
                </a:solidFill>
                <a:latin typeface="Courier New"/>
              </a:rPr>
            </a:br>
            <a:r>
              <a:rPr lang="en-US" sz="2000" b="1" dirty="0">
                <a:solidFill>
                  <a:srgbClr val="000000"/>
                </a:solidFill>
                <a:latin typeface="Courier New"/>
              </a:rPr>
              <a:t>lengths = [**your expression goes here**]</a:t>
            </a: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endParaRPr lang="en-US" sz="2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Symbol"/>
              </a:rPr>
              <a:t>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 [3, 4, 6, 4, 6]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289580" y="6123240"/>
            <a:ext cx="74879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rgbClr val="C00000"/>
                </a:solidFill>
                <a:latin typeface="Courier New"/>
              </a:rPr>
              <a:t>lengths = [</a:t>
            </a:r>
            <a:r>
              <a:rPr lang="en-US" sz="2800" b="1" dirty="0" err="1">
                <a:solidFill>
                  <a:srgbClr val="C00000"/>
                </a:solidFill>
                <a:latin typeface="Courier New"/>
              </a:rPr>
              <a:t>len</a:t>
            </a:r>
            <a:r>
              <a:rPr lang="en-US" sz="2800" b="1" dirty="0">
                <a:solidFill>
                  <a:srgbClr val="C00000"/>
                </a:solidFill>
                <a:latin typeface="Courier New"/>
              </a:rPr>
              <a:t>(x) for x in </a:t>
            </a:r>
            <a:r>
              <a:rPr lang="en-US" sz="2800" b="1" dirty="0" smtClean="0">
                <a:solidFill>
                  <a:srgbClr val="C00000"/>
                </a:solidFill>
                <a:latin typeface="Courier New"/>
              </a:rPr>
              <a:t>colors</a:t>
            </a:r>
            <a:r>
              <a:rPr lang="pt-BR" sz="2800" b="1" dirty="0" smtClean="0">
                <a:solidFill>
                  <a:srgbClr val="C00000"/>
                </a:solidFill>
                <a:latin typeface="Courier New"/>
              </a:rPr>
              <a:t>]</a:t>
            </a:r>
            <a:endParaRPr lang="pt-BR" sz="2800" dirty="0">
              <a:solidFill>
                <a:srgbClr val="C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7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>
            <p:custDataLst>
              <p:tags r:id="rId1"/>
            </p:custDataLst>
          </p:nvPr>
        </p:nvSpPr>
        <p:spPr>
          <a:xfrm>
            <a:off x="259493" y="274680"/>
            <a:ext cx="8674442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List Comprehensions with Conditionals</a:t>
            </a:r>
            <a:endParaRPr dirty="0"/>
          </a:p>
        </p:txBody>
      </p:sp>
      <p:sp>
        <p:nvSpPr>
          <p:cNvPr id="76" name="CustomShape 2"/>
          <p:cNvSpPr/>
          <p:nvPr>
            <p:custDataLst>
              <p:tags r:id="rId2"/>
            </p:custDataLst>
          </p:nvPr>
        </p:nvSpPr>
        <p:spPr>
          <a:xfrm>
            <a:off x="457200" y="1643448"/>
            <a:ext cx="8607600" cy="419072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Can add conditionals: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FF0000"/>
                </a:solidFill>
                <a:latin typeface="Courier New"/>
              </a:rPr>
              <a:t>result </a:t>
            </a:r>
            <a:r>
              <a:rPr lang="en-US" b="1" dirty="0">
                <a:solidFill>
                  <a:srgbClr val="FF0000"/>
                </a:solidFill>
                <a:latin typeface="Courier New"/>
              </a:rPr>
              <a:t>= </a:t>
            </a:r>
            <a:r>
              <a:rPr lang="en-US" sz="1600" b="1" dirty="0">
                <a:solidFill>
                  <a:srgbClr val="FF0000"/>
                </a:solidFill>
                <a:latin typeface="Courier New"/>
              </a:rPr>
              <a:t>[&lt;expression&gt; for &lt;item&gt; in &lt;sequence&gt; if  &lt;condition&gt;]</a:t>
            </a:r>
            <a:endParaRPr sz="12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endParaRPr lang="en-US" sz="1600" dirty="0" smtClean="0"/>
          </a:p>
          <a:p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Example:</a:t>
            </a:r>
            <a:endParaRPr lang="en-US"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squares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= 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*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in range(11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)]</a:t>
            </a:r>
          </a:p>
          <a:p>
            <a:pPr>
              <a:lnSpc>
                <a:spcPct val="100000"/>
              </a:lnSpc>
            </a:pP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sq_over_ten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= [x for x in squares if x &gt; 10]</a:t>
            </a:r>
          </a:p>
          <a:p>
            <a:pPr>
              <a:lnSpc>
                <a:spcPct val="100000"/>
              </a:lnSpc>
            </a:pPr>
            <a:endParaRPr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8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3757</TotalTime>
  <Words>1888</Words>
  <Application>Microsoft Office PowerPoint</Application>
  <PresentationFormat>On-screen Show (4:3)</PresentationFormat>
  <Paragraphs>300</Paragraphs>
  <Slides>24</Slides>
  <Notes>10</Notes>
  <HiddenSlides>3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Courier New</vt:lpstr>
      <vt:lpstr>DejaVu Sans</vt:lpstr>
      <vt:lpstr>StarSymbol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</dc:creator>
  <cp:lastModifiedBy>Ruth Anderson</cp:lastModifiedBy>
  <cp:revision>103</cp:revision>
  <cp:lastPrinted>2021-12-06T23:15:12Z</cp:lastPrinted>
  <dcterms:modified xsi:type="dcterms:W3CDTF">2021-12-07T01:51:39Z</dcterms:modified>
</cp:coreProperties>
</file>