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8" r:id="rId5"/>
    <p:sldId id="259" r:id="rId6"/>
    <p:sldId id="261" r:id="rId7"/>
    <p:sldId id="267" r:id="rId8"/>
    <p:sldId id="272" r:id="rId9"/>
    <p:sldId id="269" r:id="rId10"/>
    <p:sldId id="275" r:id="rId11"/>
    <p:sldId id="262" r:id="rId12"/>
    <p:sldId id="276" r:id="rId13"/>
    <p:sldId id="278" r:id="rId14"/>
    <p:sldId id="277" r:id="rId15"/>
    <p:sldId id="264" r:id="rId16"/>
    <p:sldId id="265" r:id="rId17"/>
    <p:sldId id="270" r:id="rId18"/>
    <p:sldId id="274" r:id="rId19"/>
    <p:sldId id="273" r:id="rId20"/>
  </p:sldIdLst>
  <p:sldSz cx="9144000" cy="6858000" type="screen4x3"/>
  <p:notesSz cx="6997700" cy="92837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69" autoAdjust="0"/>
  </p:normalViewPr>
  <p:slideViewPr>
    <p:cSldViewPr>
      <p:cViewPr varScale="1">
        <p:scale>
          <a:sx n="113" d="100"/>
          <a:sy n="113" d="100"/>
        </p:scale>
        <p:origin x="18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one student roll the die, and the other report the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Which chemical process leads to the best-tasting beer?</a:t>
            </a:r>
          </a:p>
          <a:p>
            <a:r>
              <a:rPr lang="en-US" dirty="0" smtClean="0"/>
              <a:t>“Student” was William </a:t>
            </a:r>
            <a:r>
              <a:rPr lang="en-US" dirty="0" err="1" smtClean="0"/>
              <a:t>Gosset</a:t>
            </a:r>
            <a:r>
              <a:rPr lang="en-US" dirty="0" smtClean="0"/>
              <a:t>, a chemist working for the Guinness</a:t>
            </a:r>
            <a:r>
              <a:rPr lang="en-US" baseline="0" dirty="0" smtClean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D3D-DC04-4E34-8C9C-5229B33DEFF6}" type="datetime1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CE9-FC05-4347-839E-8C311D88342F}" type="datetime1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070C-73C0-4649-852A-ABC8334EF633}" type="datetime1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C051-3422-48C0-B8E9-75CE8CB19392}" type="datetime1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5C58-1AC2-4CC5-B24B-B99603A439E2}" type="datetime1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7ED-902E-4739-AF25-8E1DF2FAFD65}" type="datetime1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7C7-A5CB-4D3A-B2B2-8DECB13C5C80}" type="datetime1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A4BA-0075-4CD2-804F-6498E0478B82}" type="datetime1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BA40-D401-439E-AA2D-21B491E91789}" type="datetime1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07F7-32DF-417D-A9E9-BD9AA64DA41D}" type="datetime1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5948-EEFD-47DF-8EBE-8B5C521CE9E9}" type="datetime1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379-EB31-400A-8849-E5BF52EB721B}" type="datetime1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7" Type="http://schemas.openxmlformats.org/officeDocument/2006/relationships/hyperlink" Target="http://xkcd.com/882/" TargetMode="Externa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2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882/" TargetMode="External"/><Relationship Id="rId3" Type="http://schemas.openxmlformats.org/officeDocument/2006/relationships/tags" Target="../tags/tag128.xml"/><Relationship Id="rId7" Type="http://schemas.openxmlformats.org/officeDocument/2006/relationships/image" Target="../media/image12.png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552/" TargetMode="External"/><Relationship Id="rId3" Type="http://schemas.openxmlformats.org/officeDocument/2006/relationships/tags" Target="../tags/tag139.xml"/><Relationship Id="rId7" Type="http://schemas.openxmlformats.org/officeDocument/2006/relationships/image" Target="../media/image13.png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.xml"/><Relationship Id="rId7" Type="http://schemas.openxmlformats.org/officeDocument/2006/relationships/image" Target="../media/image4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47.xml"/><Relationship Id="rId21" Type="http://schemas.openxmlformats.org/officeDocument/2006/relationships/tags" Target="../tags/tag42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63" Type="http://schemas.openxmlformats.org/officeDocument/2006/relationships/tags" Target="../tags/tag84.xml"/><Relationship Id="rId68" Type="http://schemas.openxmlformats.org/officeDocument/2006/relationships/tags" Target="../tags/tag89.xml"/><Relationship Id="rId84" Type="http://schemas.openxmlformats.org/officeDocument/2006/relationships/tags" Target="../tags/tag105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37.xml"/><Relationship Id="rId11" Type="http://schemas.openxmlformats.org/officeDocument/2006/relationships/tags" Target="../tags/tag32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74" Type="http://schemas.openxmlformats.org/officeDocument/2006/relationships/tags" Target="../tags/tag95.xml"/><Relationship Id="rId79" Type="http://schemas.openxmlformats.org/officeDocument/2006/relationships/tags" Target="../tags/tag100.xml"/><Relationship Id="rId5" Type="http://schemas.openxmlformats.org/officeDocument/2006/relationships/tags" Target="../tags/tag26.xml"/><Relationship Id="rId90" Type="http://schemas.openxmlformats.org/officeDocument/2006/relationships/image" Target="../media/image6.png"/><Relationship Id="rId95" Type="http://schemas.openxmlformats.org/officeDocument/2006/relationships/image" Target="../media/image11.png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64" Type="http://schemas.openxmlformats.org/officeDocument/2006/relationships/tags" Target="../tags/tag85.xml"/><Relationship Id="rId69" Type="http://schemas.openxmlformats.org/officeDocument/2006/relationships/tags" Target="../tags/tag90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72" Type="http://schemas.openxmlformats.org/officeDocument/2006/relationships/tags" Target="../tags/tag93.xml"/><Relationship Id="rId80" Type="http://schemas.openxmlformats.org/officeDocument/2006/relationships/tags" Target="../tags/tag101.xml"/><Relationship Id="rId85" Type="http://schemas.openxmlformats.org/officeDocument/2006/relationships/tags" Target="../tags/tag106.xml"/><Relationship Id="rId93" Type="http://schemas.openxmlformats.org/officeDocument/2006/relationships/image" Target="../media/image9.png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67" Type="http://schemas.openxmlformats.org/officeDocument/2006/relationships/tags" Target="../tags/tag88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Relationship Id="rId70" Type="http://schemas.openxmlformats.org/officeDocument/2006/relationships/tags" Target="../tags/tag91.xml"/><Relationship Id="rId75" Type="http://schemas.openxmlformats.org/officeDocument/2006/relationships/tags" Target="../tags/tag96.xml"/><Relationship Id="rId83" Type="http://schemas.openxmlformats.org/officeDocument/2006/relationships/tags" Target="../tags/tag104.xml"/><Relationship Id="rId88" Type="http://schemas.openxmlformats.org/officeDocument/2006/relationships/tags" Target="../tags/tag109.xml"/><Relationship Id="rId91" Type="http://schemas.openxmlformats.org/officeDocument/2006/relationships/image" Target="../media/image7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10" Type="http://schemas.openxmlformats.org/officeDocument/2006/relationships/tags" Target="../tags/tag31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65" Type="http://schemas.openxmlformats.org/officeDocument/2006/relationships/tags" Target="../tags/tag86.xml"/><Relationship Id="rId73" Type="http://schemas.openxmlformats.org/officeDocument/2006/relationships/tags" Target="../tags/tag94.xml"/><Relationship Id="rId78" Type="http://schemas.openxmlformats.org/officeDocument/2006/relationships/tags" Target="../tags/tag99.xml"/><Relationship Id="rId81" Type="http://schemas.openxmlformats.org/officeDocument/2006/relationships/tags" Target="../tags/tag102.xml"/><Relationship Id="rId86" Type="http://schemas.openxmlformats.org/officeDocument/2006/relationships/tags" Target="../tags/tag107.xml"/><Relationship Id="rId94" Type="http://schemas.openxmlformats.org/officeDocument/2006/relationships/image" Target="../media/image10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9" Type="http://schemas.openxmlformats.org/officeDocument/2006/relationships/tags" Target="../tags/tag60.xml"/><Relationship Id="rId34" Type="http://schemas.openxmlformats.org/officeDocument/2006/relationships/tags" Target="../tags/tag55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76" Type="http://schemas.openxmlformats.org/officeDocument/2006/relationships/tags" Target="../tags/tag97.xml"/><Relationship Id="rId7" Type="http://schemas.openxmlformats.org/officeDocument/2006/relationships/tags" Target="../tags/tag28.xml"/><Relationship Id="rId71" Type="http://schemas.openxmlformats.org/officeDocument/2006/relationships/tags" Target="../tags/tag92.xml"/><Relationship Id="rId92" Type="http://schemas.openxmlformats.org/officeDocument/2006/relationships/image" Target="../media/image8.png"/><Relationship Id="rId2" Type="http://schemas.openxmlformats.org/officeDocument/2006/relationships/tags" Target="../tags/tag23.xml"/><Relationship Id="rId29" Type="http://schemas.openxmlformats.org/officeDocument/2006/relationships/tags" Target="../tags/tag50.xml"/><Relationship Id="rId24" Type="http://schemas.openxmlformats.org/officeDocument/2006/relationships/tags" Target="../tags/tag45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66" Type="http://schemas.openxmlformats.org/officeDocument/2006/relationships/tags" Target="../tags/tag87.xml"/><Relationship Id="rId87" Type="http://schemas.openxmlformats.org/officeDocument/2006/relationships/tags" Target="../tags/tag108.xml"/><Relationship Id="rId61" Type="http://schemas.openxmlformats.org/officeDocument/2006/relationships/tags" Target="../tags/tag82.xml"/><Relationship Id="rId82" Type="http://schemas.openxmlformats.org/officeDocument/2006/relationships/tags" Target="../tags/tag103.xml"/><Relationship Id="rId19" Type="http://schemas.openxmlformats.org/officeDocument/2006/relationships/tags" Target="../tags/tag40.xml"/><Relationship Id="rId14" Type="http://schemas.openxmlformats.org/officeDocument/2006/relationships/tags" Target="../tags/tag35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56" Type="http://schemas.openxmlformats.org/officeDocument/2006/relationships/tags" Target="../tags/tag77.xml"/><Relationship Id="rId77" Type="http://schemas.openxmlformats.org/officeDocument/2006/relationships/tags" Target="../tags/tag9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Elementary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washingtoncitypaper.com/blogs/fringe/wp-content/uploads/2011/07/roulette-whee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h118Ab_NuQY/TpL_njn64RI/AAAAAAAABUo/F7d8Tb8Njcg/s1600/Pathological_Gambling-3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12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Null Hypothesis: The common wisdom, “nothing unusual is happening here”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r>
              <a:rPr lang="en-US" dirty="0" smtClean="0"/>
              <a:t>The accused is innocent</a:t>
            </a:r>
          </a:p>
          <a:p>
            <a:r>
              <a:rPr lang="en-US" dirty="0" smtClean="0"/>
              <a:t>This new drug does NOT cure disease</a:t>
            </a:r>
          </a:p>
          <a:p>
            <a:r>
              <a:rPr lang="en-US" dirty="0" smtClean="0"/>
              <a:t>The Iranian election results are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4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 value of 5% or less = statistically significant</a:t>
            </a:r>
          </a:p>
          <a:p>
            <a:pPr lvl="1"/>
            <a:r>
              <a:rPr lang="en-US" dirty="0" smtClean="0"/>
              <a:t>This is a </a:t>
            </a:r>
            <a:r>
              <a:rPr lang="en-US" i="1" dirty="0" smtClean="0"/>
              <a:t>convention</a:t>
            </a:r>
            <a:r>
              <a:rPr lang="en-US" dirty="0" smtClean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positive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false alarm </a:t>
            </a:r>
            <a:r>
              <a:rPr lang="en-US" dirty="0" smtClean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no real effect, a false positive occurs about 1 time in 20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negative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or Type II error):  real effect, but report no effect (through good/bad luck or coincidence)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larger</a:t>
            </a:r>
            <a:r>
              <a:rPr lang="en-US" dirty="0" smtClean="0"/>
              <a:t> the sample, the </a:t>
            </a:r>
            <a:r>
              <a:rPr lang="en-US" i="1" dirty="0" smtClean="0"/>
              <a:t>less the likelihood </a:t>
            </a:r>
            <a:r>
              <a:rPr lang="en-US" dirty="0" smtClean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r>
              <a:rPr lang="en-US" dirty="0" smtClean="0"/>
              <a:t>This new drug does NOT cure disease</a:t>
            </a:r>
          </a:p>
          <a:p>
            <a:r>
              <a:rPr lang="en-US" dirty="0" smtClean="0"/>
              <a:t>The Iranian election results are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</a:p>
          <a:p>
            <a:r>
              <a:rPr lang="en-US" dirty="0" smtClean="0"/>
              <a:t>This new drug does NOT cure disease	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</a:p>
          <a:p>
            <a:r>
              <a:rPr lang="en-US" dirty="0" smtClean="0"/>
              <a:t>The Iranian election results are fair/accurate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3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 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pPr lvl="1"/>
            <a:r>
              <a:rPr lang="en-US" dirty="0" smtClean="0"/>
              <a:t>Type 1: Actually innocent, court finds guilty</a:t>
            </a:r>
          </a:p>
          <a:p>
            <a:pPr lvl="1"/>
            <a:r>
              <a:rPr lang="en-US" dirty="0" smtClean="0"/>
              <a:t>Type 2: Actually guilty, court sets them free</a:t>
            </a:r>
          </a:p>
          <a:p>
            <a:r>
              <a:rPr lang="en-US" dirty="0" smtClean="0"/>
              <a:t>This new drug does NOT cure disease	</a:t>
            </a:r>
          </a:p>
          <a:p>
            <a:pPr lvl="1"/>
            <a:r>
              <a:rPr lang="en-US" dirty="0" smtClean="0"/>
              <a:t>Type 1: Drug actually does nothing, study claims it does</a:t>
            </a:r>
          </a:p>
          <a:p>
            <a:pPr lvl="1"/>
            <a:r>
              <a:rPr lang="en-US" dirty="0" smtClean="0"/>
              <a:t>Type 2: Drug actually does help, study claims it does not</a:t>
            </a:r>
          </a:p>
          <a:p>
            <a:r>
              <a:rPr lang="en-US" dirty="0" smtClean="0"/>
              <a:t>The Iranian election results are fair/accurate</a:t>
            </a:r>
          </a:p>
          <a:p>
            <a:pPr lvl="1"/>
            <a:r>
              <a:rPr lang="en-US" dirty="0" smtClean="0"/>
              <a:t>Type 1: Results are actually fair, we claim they are fraudulent</a:t>
            </a:r>
          </a:p>
          <a:p>
            <a:pPr lvl="1"/>
            <a:r>
              <a:rPr lang="en-US" dirty="0" smtClean="0"/>
              <a:t>Type 2: Results are actually </a:t>
            </a:r>
            <a:r>
              <a:rPr lang="en-US" dirty="0"/>
              <a:t>fraudulent</a:t>
            </a:r>
            <a:r>
              <a:rPr lang="en-US" dirty="0" smtClean="0"/>
              <a:t>, we claim they are fair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 smtClean="0"/>
              <a:t>A false positive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/>
              <a:t>on a metric </a:t>
            </a:r>
            <a:r>
              <a:rPr lang="en-US" dirty="0" smtClean="0"/>
              <a:t>(e.g. bigger </a:t>
            </a:r>
            <a:r>
              <a:rPr lang="en-US" dirty="0"/>
              <a:t>value = better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backwards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any observation, there is something unique about it.</a:t>
            </a:r>
          </a:p>
          <a:p>
            <a:pPr marL="0" indent="0">
              <a:buNone/>
            </a:pPr>
            <a:r>
              <a:rPr lang="en-US" dirty="0" smtClean="0"/>
              <a:t>Example:  Roll dice, then be amazed because what are the odds you would get exactly that combination of rolls?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2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</a:t>
            </a:r>
            <a:r>
              <a:rPr lang="en-US" dirty="0" smtClean="0"/>
              <a:t>significance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 </a:t>
            </a:r>
            <a:r>
              <a:rPr lang="en-US" dirty="0"/>
              <a:t>practical </a:t>
            </a: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Correlation </a:t>
            </a:r>
            <a:r>
              <a:rPr lang="en-US" dirty="0" smtClean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Ice </a:t>
            </a:r>
            <a:r>
              <a:rPr lang="en-US" dirty="0"/>
              <a:t>cream sales </a:t>
            </a:r>
            <a:r>
              <a:rPr lang="en-US" dirty="0" smtClean="0"/>
              <a:t>and rate of </a:t>
            </a:r>
            <a:r>
              <a:rPr lang="en-US" smtClean="0"/>
              <a:t>drowning deaths are </a:t>
            </a:r>
            <a:r>
              <a:rPr lang="en-US" dirty="0" smtClean="0"/>
              <a:t>correlated</a:t>
            </a:r>
            <a:endParaRPr lang="en-US" dirty="0"/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http://xkcd.com/552/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dice-rolling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players each roll a die</a:t>
            </a:r>
          </a:p>
          <a:p>
            <a:r>
              <a:rPr lang="en-US" dirty="0" smtClean="0"/>
              <a:t>The higher roll wins</a:t>
            </a:r>
          </a:p>
          <a:p>
            <a:pPr lvl="1"/>
            <a:r>
              <a:rPr lang="en-US" dirty="0" smtClean="0"/>
              <a:t>Goal:  roll as high as you can!</a:t>
            </a:r>
          </a:p>
          <a:p>
            <a:r>
              <a:rPr lang="en-US" dirty="0" smtClean="0"/>
              <a:t>Repeat the game 6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regarding </a:t>
            </a:r>
            <a:r>
              <a:rPr lang="en-US" smtClean="0"/>
              <a:t>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Luck</a:t>
            </a:r>
          </a:p>
          <a:p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loaded die</a:t>
            </a:r>
          </a:p>
          <a:p>
            <a:pPr lvl="1"/>
            <a:r>
              <a:rPr lang="en-US" dirty="0" smtClean="0"/>
              <a:t>inaccurate reporting</a:t>
            </a:r>
          </a:p>
          <a:p>
            <a:pPr lvl="1"/>
            <a:endParaRPr lang="en-US" dirty="0"/>
          </a:p>
          <a:p>
            <a:r>
              <a:rPr lang="en-US" dirty="0" smtClean="0"/>
              <a:t>How likely is luck?</a:t>
            </a:r>
          </a:p>
          <a:p>
            <a:r>
              <a:rPr lang="en-US" dirty="0" smtClean="0"/>
              <a:t>How do we decide?</a:t>
            </a:r>
            <a:endParaRPr lang="en-US" dirty="0"/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statistics can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am flipping a coin.  Is it a fair coin?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 smtClean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 smtClean="0"/>
              <a:t>I have a handful of beans, and a single bag.  Did the handful come from that bag?</a:t>
            </a:r>
          </a:p>
          <a:p>
            <a:endParaRPr lang="en-US" dirty="0" smtClean="0"/>
          </a:p>
          <a:p>
            <a:r>
              <a:rPr lang="en-US" dirty="0" smtClean="0"/>
              <a:t>Does this drug improve patient outcomes?</a:t>
            </a:r>
          </a:p>
          <a:p>
            <a:r>
              <a:rPr lang="en-US" dirty="0" smtClean="0"/>
              <a:t>Which website design yields greater revenue?</a:t>
            </a:r>
          </a:p>
          <a:p>
            <a:r>
              <a:rPr lang="en-US" dirty="0" smtClean="0"/>
              <a:t>Which baseball player should my team draft?</a:t>
            </a:r>
          </a:p>
          <a:p>
            <a:r>
              <a:rPr lang="en-US" dirty="0" smtClean="0"/>
              <a:t>What premium should an insurer charge?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a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likelihood of each?</a:t>
            </a:r>
            <a:endParaRPr lang="en-US" dirty="0"/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two dice?</a:t>
            </a:r>
            <a:endParaRPr lang="en-US" dirty="0"/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1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5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7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7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3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>
            <p:custDataLst>
              <p:tags r:id="rId74"/>
            </p:custDataLst>
          </p:nvPr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213" name="TextBox 212"/>
          <p:cNvSpPr txBox="1"/>
          <p:nvPr>
            <p:custDataLst>
              <p:tags r:id="rId75"/>
            </p:custDataLst>
          </p:nvPr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>
            <p:custDataLst>
              <p:tags r:id="rId76"/>
            </p:custDataLst>
          </p:nvPr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15" name="TextBox 214"/>
          <p:cNvSpPr txBox="1"/>
          <p:nvPr>
            <p:custDataLst>
              <p:tags r:id="rId77"/>
            </p:custDataLst>
          </p:nvPr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16" name="TextBox 215"/>
          <p:cNvSpPr txBox="1"/>
          <p:nvPr>
            <p:custDataLst>
              <p:tags r:id="rId78"/>
            </p:custDataLst>
          </p:nvPr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17" name="TextBox 216"/>
          <p:cNvSpPr txBox="1"/>
          <p:nvPr>
            <p:custDataLst>
              <p:tags r:id="rId79"/>
            </p:custDataLst>
          </p:nvPr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>
            <p:custDataLst>
              <p:tags r:id="rId80"/>
            </p:custDataLst>
          </p:nvPr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>
            <p:custDataLst>
              <p:tags r:id="rId81"/>
            </p:custDataLst>
          </p:nvPr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>
            <p:custDataLst>
              <p:tags r:id="rId82"/>
            </p:custDataLst>
          </p:nvPr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>
            <p:custDataLst>
              <p:tags r:id="rId83"/>
            </p:custDataLst>
          </p:nvPr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>
            <p:custDataLst>
              <p:tags r:id="rId84"/>
            </p:custDataLst>
          </p:nvPr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>
            <p:custDataLst>
              <p:tags r:id="rId85"/>
            </p:custDataLst>
          </p:nvPr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likely are you to roll </a:t>
            </a:r>
            <a:r>
              <a:rPr lang="en-US" i="1" dirty="0" smtClean="0">
                <a:solidFill>
                  <a:srgbClr val="FF0000"/>
                </a:solidFill>
              </a:rPr>
              <a:t>11 or higher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wn Arrow 8"/>
          <p:cNvSpPr/>
          <p:nvPr>
            <p:custDataLst>
              <p:tags r:id="rId86"/>
            </p:custDataLst>
          </p:nvPr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87"/>
            </p:custDataLst>
          </p:nvPr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probability is  known as the “p value”.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8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compute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Via a statistical formula</a:t>
            </a:r>
          </a:p>
          <a:p>
            <a:pPr lvl="1"/>
            <a:r>
              <a:rPr lang="en-US" dirty="0" smtClean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 smtClean="0"/>
              <a:t>Computationally (simulation)</a:t>
            </a:r>
          </a:p>
          <a:p>
            <a:pPr lvl="1"/>
            <a:r>
              <a:rPr lang="en-US" dirty="0" smtClean="0"/>
              <a:t>Run many experiments</a:t>
            </a:r>
          </a:p>
          <a:p>
            <a:pPr lvl="1"/>
            <a:r>
              <a:rPr lang="en-US" dirty="0" smtClean="0"/>
              <a:t>Count the fraction with a better result</a:t>
            </a:r>
          </a:p>
          <a:p>
            <a:pPr lvl="2"/>
            <a:r>
              <a:rPr lang="en-US" dirty="0" smtClean="0"/>
              <a:t>Requires a metric/measurement for “better”</a:t>
            </a:r>
          </a:p>
          <a:p>
            <a:pPr lvl="1"/>
            <a:r>
              <a:rPr lang="en-US" dirty="0" smtClean="0"/>
              <a:t>Requires you to be able to run the experiments</a:t>
            </a:r>
            <a:endParaRPr lang="en-US" dirty="0"/>
          </a:p>
          <a:p>
            <a:pPr lvl="1"/>
            <a:r>
              <a:rPr lang="en-US" dirty="0" smtClean="0"/>
              <a:t>We will use this approach exclusively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Aside: Analogy between hypothesis testing and mathematical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underlying logic </a:t>
            </a:r>
            <a:r>
              <a:rPr lang="en-US" dirty="0" smtClean="0"/>
              <a:t>[of hypothesis testing] is </a:t>
            </a:r>
            <a:r>
              <a:rPr lang="en-US" dirty="0"/>
              <a:t>similar to a proof </a:t>
            </a:r>
            <a:r>
              <a:rPr lang="en-US" dirty="0" smtClean="0"/>
              <a:t>by contradiction</a:t>
            </a:r>
            <a:r>
              <a:rPr lang="en-US" dirty="0"/>
              <a:t>. To prove a mathematical statement, A, you assume </a:t>
            </a:r>
            <a:r>
              <a:rPr lang="en-US" dirty="0" smtClean="0"/>
              <a:t>temporarily </a:t>
            </a:r>
            <a:r>
              <a:rPr lang="en-US" dirty="0"/>
              <a:t>that A is false. If that assumption leads to a </a:t>
            </a:r>
            <a:r>
              <a:rPr lang="en-US" dirty="0" smtClean="0"/>
              <a:t>contradiction</a:t>
            </a:r>
            <a:r>
              <a:rPr lang="en-US" dirty="0"/>
              <a:t>, you </a:t>
            </a:r>
            <a:r>
              <a:rPr lang="en-US" dirty="0" smtClean="0"/>
              <a:t>conclude </a:t>
            </a:r>
            <a:r>
              <a:rPr lang="en-US" dirty="0"/>
              <a:t>that A must actually be true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dirty="0"/>
              <a:t>From the book </a:t>
            </a:r>
            <a:r>
              <a:rPr lang="en-US" i="1" dirty="0"/>
              <a:t>Think </a:t>
            </a:r>
            <a:r>
              <a:rPr lang="en-US" i="1" dirty="0" smtClean="0"/>
              <a:t>Statistics</a:t>
            </a:r>
            <a:r>
              <a:rPr lang="en-US" dirty="0" smtClean="0"/>
              <a:t> by Allen Downey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statistical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metric (e.g. bigger value = better)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Hypothesize that what you saw is normal/typical</a:t>
            </a:r>
          </a:p>
          <a:p>
            <a:pPr marL="400050" lvl="1" indent="0">
              <a:buNone/>
            </a:pPr>
            <a:r>
              <a:rPr lang="en-US" dirty="0" smtClean="0"/>
              <a:t>This is the “null hypothesis”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the real world many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different is what you observed from the simulations?</a:t>
            </a:r>
          </a:p>
          <a:p>
            <a:pPr marL="400050" lvl="1" indent="0">
              <a:buNone/>
            </a:pPr>
            <a:r>
              <a:rPr lang="en-US" dirty="0" smtClean="0"/>
              <a:t>What percent of the simulation values are the real world values bigger than?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percentage is 95% or more, reject the null hypothesis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1030</Words>
  <Application>Microsoft Office PowerPoint</Application>
  <PresentationFormat>On-screen Show (4:3)</PresentationFormat>
  <Paragraphs>170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Elementary statistics</vt:lpstr>
      <vt:lpstr>A dice-rolling game</vt:lpstr>
      <vt:lpstr>Hypotheses regarding the outcome</vt:lpstr>
      <vt:lpstr>Questions that statistics can answer</vt:lpstr>
      <vt:lpstr>What can happen when you roll a die?</vt:lpstr>
      <vt:lpstr>What can happen when you roll two dice?</vt:lpstr>
      <vt:lpstr>How to compute p values</vt:lpstr>
      <vt:lpstr>Aside: Analogy between hypothesis testing and mathematical proofs</vt:lpstr>
      <vt:lpstr>Summary of statistical methodology</vt:lpstr>
      <vt:lpstr>Null Hypothesis</vt:lpstr>
      <vt:lpstr>Interpreting p values</vt:lpstr>
      <vt:lpstr>Errors</vt:lpstr>
      <vt:lpstr>Error Examples</vt:lpstr>
      <vt:lpstr>Answer: Error Examples</vt:lpstr>
      <vt:lpstr>A false positive</vt:lpstr>
      <vt:lpstr>PowerPoint Presentation</vt:lpstr>
      <vt:lpstr>A common error</vt:lpstr>
      <vt:lpstr>Statistical significance  practical importance</vt:lpstr>
      <vt:lpstr>Aside: Correlation  causation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Ruth Anderson</cp:lastModifiedBy>
  <cp:revision>58</cp:revision>
  <cp:lastPrinted>2015-05-08T23:45:33Z</cp:lastPrinted>
  <dcterms:created xsi:type="dcterms:W3CDTF">2012-07-18T18:48:47Z</dcterms:created>
  <dcterms:modified xsi:type="dcterms:W3CDTF">2021-11-30T01:43:10Z</dcterms:modified>
</cp:coreProperties>
</file>