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3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4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5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6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7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8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9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42" r:id="rId2"/>
    <p:sldId id="344" r:id="rId3"/>
    <p:sldId id="345" r:id="rId4"/>
    <p:sldId id="354" r:id="rId5"/>
    <p:sldId id="351" r:id="rId6"/>
    <p:sldId id="357" r:id="rId7"/>
    <p:sldId id="352" r:id="rId8"/>
    <p:sldId id="348" r:id="rId9"/>
    <p:sldId id="341" r:id="rId10"/>
    <p:sldId id="346" r:id="rId11"/>
    <p:sldId id="347" r:id="rId12"/>
    <p:sldId id="343" r:id="rId13"/>
    <p:sldId id="355" r:id="rId14"/>
    <p:sldId id="356" r:id="rId15"/>
    <p:sldId id="321" r:id="rId16"/>
    <p:sldId id="317" r:id="rId17"/>
    <p:sldId id="316" r:id="rId18"/>
    <p:sldId id="353" r:id="rId19"/>
    <p:sldId id="339" r:id="rId20"/>
  </p:sldIdLst>
  <p:sldSz cx="9144000" cy="6858000" type="screen4x3"/>
  <p:notesSz cx="7010400" cy="92964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68847" autoAdjust="0"/>
  </p:normalViewPr>
  <p:slideViewPr>
    <p:cSldViewPr>
      <p:cViewPr varScale="1">
        <p:scale>
          <a:sx n="70" d="100"/>
          <a:sy n="70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slide 3, come back to this slide. Q: which of these lines are reassigning</a:t>
            </a:r>
            <a:r>
              <a:rPr lang="en-US" baseline="0" dirty="0" smtClean="0"/>
              <a:t> a variable vs. mutating an object?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50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 increment(</a:t>
            </a:r>
            <a:r>
              <a:rPr lang="en-US" dirty="0" err="1" smtClean="0"/>
              <a:t>uniquewords</a:t>
            </a:r>
            <a:r>
              <a:rPr lang="en-US" dirty="0" smtClean="0"/>
              <a:t>, word):</a:t>
            </a:r>
          </a:p>
          <a:p>
            <a:r>
              <a:rPr lang="en-US" dirty="0" smtClean="0"/>
              <a:t>   """increment the count for word"""</a:t>
            </a:r>
          </a:p>
          <a:p>
            <a:r>
              <a:rPr lang="en-US" dirty="0" smtClean="0"/>
              <a:t>   if </a:t>
            </a:r>
            <a:r>
              <a:rPr lang="en-US" dirty="0" err="1" smtClean="0"/>
              <a:t>uniquewords.has_key</a:t>
            </a:r>
            <a:r>
              <a:rPr lang="en-US" dirty="0" smtClean="0"/>
              <a:t>(word):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</a:t>
            </a:r>
            <a:r>
              <a:rPr lang="en-US" dirty="0" err="1" smtClean="0"/>
              <a:t>uniquewords</a:t>
            </a:r>
            <a:r>
              <a:rPr lang="en-US" dirty="0" smtClean="0"/>
              <a:t>[word] + 1</a:t>
            </a:r>
          </a:p>
          <a:p>
            <a:r>
              <a:rPr lang="en-US" dirty="0" smtClean="0"/>
              <a:t>   else: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1</a:t>
            </a:r>
          </a:p>
          <a:p>
            <a:r>
              <a:rPr lang="en-US" dirty="0" err="1" smtClean="0"/>
              <a:t>mywords</a:t>
            </a:r>
            <a:r>
              <a:rPr lang="en-US" dirty="0" smtClean="0"/>
              <a:t> = </a:t>
            </a:r>
            <a:r>
              <a:rPr lang="en-US" dirty="0" err="1" smtClean="0"/>
              <a:t>dict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mywords</a:t>
            </a:r>
            <a:r>
              <a:rPr lang="en-US" dirty="0" smtClean="0"/>
              <a:t>, "school")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mywords</a:t>
            </a:r>
            <a:endParaRPr lang="en-US" dirty="0" smtClean="0"/>
          </a:p>
          <a:p>
            <a:r>
              <a:rPr lang="en-US" dirty="0" err="1" smtClean="0"/>
              <a:t>def</a:t>
            </a:r>
            <a:r>
              <a:rPr lang="en-US" dirty="0" smtClean="0"/>
              <a:t> increment(value):</a:t>
            </a:r>
          </a:p>
          <a:p>
            <a:r>
              <a:rPr lang="en-US" dirty="0" smtClean="0"/>
              <a:t>    """increment the value???"""</a:t>
            </a:r>
          </a:p>
          <a:p>
            <a:r>
              <a:rPr lang="en-US" dirty="0" smtClean="0"/>
              <a:t>    value = value + 1</a:t>
            </a:r>
          </a:p>
          <a:p>
            <a:r>
              <a:rPr lang="en-US" dirty="0" err="1" smtClean="0"/>
              <a:t>myval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myval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myval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45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50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31706">
              <a:defRPr/>
            </a:pPr>
            <a:r>
              <a:rPr lang="en-US" dirty="0" smtClean="0"/>
              <a:t>A: Depends!  Could be a new value,</a:t>
            </a:r>
            <a:r>
              <a:rPr lang="en-US" baseline="0" dirty="0" smtClean="0"/>
              <a:t> could be an existing value (e.g. reference to an object that was passed in but that has been modified?)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22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Like in midterm question (</a:t>
            </a:r>
            <a:r>
              <a:rPr lang="en-US" dirty="0" err="1" smtClean="0"/>
              <a:t>squash_in_half</a:t>
            </a:r>
            <a:r>
              <a:rPr lang="en-US" dirty="0" smtClean="0"/>
              <a:t>)</a:t>
            </a:r>
            <a:r>
              <a:rPr lang="en-US" baseline="0" dirty="0" smtClean="0"/>
              <a:t> and in kmeans.py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50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mylist</a:t>
            </a:r>
            <a:r>
              <a:rPr lang="en-US" dirty="0" smtClean="0"/>
              <a:t> = [1, 2, 3]</a:t>
            </a:r>
          </a:p>
          <a:p>
            <a:r>
              <a:rPr lang="en-US" dirty="0" err="1" smtClean="0"/>
              <a:t>otherlist</a:t>
            </a:r>
            <a:r>
              <a:rPr lang="en-US" dirty="0" smtClean="0"/>
              <a:t> = </a:t>
            </a:r>
            <a:r>
              <a:rPr lang="en-US" dirty="0" err="1" smtClean="0"/>
              <a:t>mylist</a:t>
            </a:r>
            <a:endParaRPr lang="en-US" dirty="0" smtClean="0"/>
          </a:p>
          <a:p>
            <a:r>
              <a:rPr lang="en-US" dirty="0" err="1" smtClean="0"/>
              <a:t>mylist.append</a:t>
            </a:r>
            <a:r>
              <a:rPr lang="en-US" dirty="0" smtClean="0"/>
              <a:t>(4)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is </a:t>
            </a:r>
            <a:r>
              <a:rPr lang="en-US" dirty="0" err="1" smtClean="0"/>
              <a:t>otherlist</a:t>
            </a:r>
            <a:r>
              <a:rPr lang="en-US" dirty="0" smtClean="0"/>
              <a:t> 	# True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== [1, 2, 3, 4] # True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is [1, 2, 3, 4] 	# False</a:t>
            </a:r>
          </a:p>
          <a:p>
            <a:r>
              <a:rPr lang="en-US" dirty="0" err="1" smtClean="0"/>
              <a:t>newlist</a:t>
            </a:r>
            <a:r>
              <a:rPr lang="en-US" dirty="0" smtClean="0"/>
              <a:t> = </a:t>
            </a:r>
            <a:r>
              <a:rPr lang="en-US" dirty="0" err="1" smtClean="0"/>
              <a:t>mylist</a:t>
            </a:r>
            <a:r>
              <a:rPr lang="en-US" dirty="0" smtClean="0"/>
              <a:t>[:]</a:t>
            </a:r>
          </a:p>
          <a:p>
            <a:pPr defTabSz="915772">
              <a:defRPr/>
            </a:pPr>
            <a:r>
              <a:rPr lang="en-US" dirty="0" smtClean="0"/>
              <a:t>print </a:t>
            </a:r>
            <a:r>
              <a:rPr lang="en-US" dirty="0" err="1" smtClean="0"/>
              <a:t>newlist</a:t>
            </a:r>
            <a:r>
              <a:rPr lang="en-US" dirty="0" smtClean="0"/>
              <a:t> is </a:t>
            </a:r>
            <a:r>
              <a:rPr lang="en-US" dirty="0" err="1" smtClean="0"/>
              <a:t>mylist</a:t>
            </a:r>
            <a:r>
              <a:rPr lang="en-US" dirty="0" smtClean="0"/>
              <a:t> 	# False  </a:t>
            </a:r>
            <a:r>
              <a:rPr lang="en-US" dirty="0" smtClean="0">
                <a:sym typeface="Wingdings" panose="05000000000000000000" pitchFamily="2" charset="2"/>
              </a:rPr>
              <a:t> this is the only one that differs for a copy</a:t>
            </a:r>
            <a:endParaRPr lang="en-US" dirty="0" smtClean="0"/>
          </a:p>
          <a:p>
            <a:r>
              <a:rPr lang="en-US" dirty="0" smtClean="0"/>
              <a:t>print </a:t>
            </a:r>
            <a:r>
              <a:rPr lang="en-US" dirty="0" err="1" smtClean="0"/>
              <a:t>newlist</a:t>
            </a:r>
            <a:r>
              <a:rPr lang="en-US" dirty="0" smtClean="0"/>
              <a:t> == [1, 2, 3, 4] # True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newlist</a:t>
            </a:r>
            <a:r>
              <a:rPr lang="en-US" dirty="0" smtClean="0"/>
              <a:t> is [1, 2, 3, 4]	# False</a:t>
            </a:r>
          </a:p>
          <a:p>
            <a:r>
              <a:rPr lang="en-US" dirty="0" smtClean="0"/>
              <a:t>---------------------------</a:t>
            </a:r>
          </a:p>
          <a:p>
            <a:r>
              <a:rPr lang="en-US" dirty="0" err="1" smtClean="0"/>
              <a:t>mylist</a:t>
            </a:r>
            <a:r>
              <a:rPr lang="en-US" dirty="0" smtClean="0"/>
              <a:t> = [1, 2, 3]</a:t>
            </a:r>
          </a:p>
          <a:p>
            <a:r>
              <a:rPr lang="en-US" dirty="0" err="1" smtClean="0"/>
              <a:t>otherlist</a:t>
            </a:r>
            <a:r>
              <a:rPr lang="en-US" dirty="0" smtClean="0"/>
              <a:t> = </a:t>
            </a:r>
            <a:r>
              <a:rPr lang="en-US" dirty="0" err="1" smtClean="0"/>
              <a:t>mylist</a:t>
            </a:r>
            <a:endParaRPr lang="en-US" dirty="0" smtClean="0"/>
          </a:p>
          <a:p>
            <a:r>
              <a:rPr lang="en-US" dirty="0" smtClean="0"/>
              <a:t>print id(</a:t>
            </a:r>
            <a:r>
              <a:rPr lang="en-US" dirty="0" err="1" smtClean="0"/>
              <a:t>mylist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id(</a:t>
            </a:r>
            <a:r>
              <a:rPr lang="en-US" dirty="0" err="1" smtClean="0"/>
              <a:t>otherlist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mylist.append</a:t>
            </a:r>
            <a:r>
              <a:rPr lang="en-US" dirty="0" smtClean="0"/>
              <a:t>(4)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is </a:t>
            </a:r>
            <a:r>
              <a:rPr lang="en-US" dirty="0" err="1" smtClean="0"/>
              <a:t>otherlist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== [1, 2, 3, 4]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is [1, 2, 3, 4]	</a:t>
            </a:r>
          </a:p>
          <a:p>
            <a:r>
              <a:rPr lang="en-US" dirty="0" smtClean="0"/>
              <a:t>print id(</a:t>
            </a:r>
            <a:r>
              <a:rPr lang="en-US" dirty="0" err="1" smtClean="0"/>
              <a:t>mylist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id(</a:t>
            </a:r>
            <a:r>
              <a:rPr lang="en-US" dirty="0" err="1" smtClean="0"/>
              <a:t>otherlist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id([1, 2, 3, 4])</a:t>
            </a:r>
          </a:p>
          <a:p>
            <a:r>
              <a:rPr lang="en-US" dirty="0" smtClean="0"/>
              <a:t>print id([1, 2, 3, 4])</a:t>
            </a:r>
          </a:p>
          <a:p>
            <a:r>
              <a:rPr lang="en-US" dirty="0" smtClean="0"/>
              <a:t>print [1, 2, 3, 4] is [1, 2, 3, 4]</a:t>
            </a:r>
          </a:p>
          <a:p>
            <a:r>
              <a:rPr lang="en-US" dirty="0" smtClean="0"/>
              <a:t>print [1, 2, 3, 4] == [1, 2, 3, 4]</a:t>
            </a:r>
          </a:p>
          <a:p>
            <a:r>
              <a:rPr lang="en-US" dirty="0" smtClean="0"/>
              <a:t>print id([1, 2, 3, 4])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89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32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06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even discuss</a:t>
            </a:r>
            <a:r>
              <a:rPr lang="en-US" baseline="0" dirty="0" smtClean="0"/>
              <a:t> these functions?  Students shouldn’t use them</a:t>
            </a:r>
          </a:p>
          <a:p>
            <a:pPr marL="0" lvl="2" defTabSz="931706">
              <a:defRPr/>
            </a:pPr>
            <a:r>
              <a:rPr lang="en-US" dirty="0" smtClean="0"/>
              <a:t>id(</a:t>
            </a:r>
            <a:r>
              <a:rPr lang="en-US" dirty="0" err="1" smtClean="0"/>
              <a:t>obj</a:t>
            </a:r>
            <a:r>
              <a:rPr lang="en-US" dirty="0" smtClean="0"/>
              <a:t>) returns the object’s identity</a:t>
            </a:r>
          </a:p>
          <a:p>
            <a:pPr marL="0" lvl="2" defTabSz="931706">
              <a:defRPr/>
            </a:pPr>
            <a:r>
              <a:rPr lang="en-US" dirty="0" smtClean="0"/>
              <a:t>type(</a:t>
            </a:r>
            <a:r>
              <a:rPr lang="en-US" dirty="0" err="1" smtClean="0"/>
              <a:t>obj</a:t>
            </a:r>
            <a:r>
              <a:rPr lang="en-US" dirty="0" smtClean="0"/>
              <a:t>) returns the object’s type</a:t>
            </a:r>
          </a:p>
          <a:p>
            <a:pPr marL="0" lvl="2" defTabSz="931706">
              <a:defRPr/>
            </a:pPr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63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 increment(</a:t>
            </a:r>
            <a:r>
              <a:rPr lang="en-US" dirty="0" err="1" smtClean="0"/>
              <a:t>uniquewords</a:t>
            </a:r>
            <a:r>
              <a:rPr lang="en-US" dirty="0" smtClean="0"/>
              <a:t>, word):</a:t>
            </a:r>
          </a:p>
          <a:p>
            <a:r>
              <a:rPr lang="en-US" dirty="0" smtClean="0"/>
              <a:t>   """increment the count for word"""</a:t>
            </a:r>
          </a:p>
          <a:p>
            <a:r>
              <a:rPr lang="en-US" dirty="0" smtClean="0"/>
              <a:t>   if </a:t>
            </a:r>
            <a:r>
              <a:rPr lang="en-US" dirty="0" err="1" smtClean="0"/>
              <a:t>uniquewords.has_key</a:t>
            </a:r>
            <a:r>
              <a:rPr lang="en-US" dirty="0" smtClean="0"/>
              <a:t>(word):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</a:t>
            </a:r>
            <a:r>
              <a:rPr lang="en-US" dirty="0" err="1" smtClean="0"/>
              <a:t>uniquewords</a:t>
            </a:r>
            <a:r>
              <a:rPr lang="en-US" dirty="0" smtClean="0"/>
              <a:t>[word] + 1</a:t>
            </a:r>
          </a:p>
          <a:p>
            <a:r>
              <a:rPr lang="en-US" dirty="0" smtClean="0"/>
              <a:t>   else: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1</a:t>
            </a:r>
          </a:p>
          <a:p>
            <a:r>
              <a:rPr lang="en-US" dirty="0" err="1" smtClean="0"/>
              <a:t>mywords</a:t>
            </a:r>
            <a:r>
              <a:rPr lang="en-US" dirty="0" smtClean="0"/>
              <a:t> = </a:t>
            </a:r>
            <a:r>
              <a:rPr lang="en-US" dirty="0" err="1" smtClean="0"/>
              <a:t>dict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mywords</a:t>
            </a:r>
            <a:r>
              <a:rPr lang="en-US" dirty="0" smtClean="0"/>
              <a:t>, "school")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mywords</a:t>
            </a:r>
            <a:endParaRPr lang="en-US" dirty="0" smtClean="0"/>
          </a:p>
          <a:p>
            <a:r>
              <a:rPr lang="en-US" dirty="0" err="1" smtClean="0"/>
              <a:t>def</a:t>
            </a:r>
            <a:r>
              <a:rPr lang="en-US" dirty="0" smtClean="0"/>
              <a:t> increment(value):</a:t>
            </a:r>
          </a:p>
          <a:p>
            <a:r>
              <a:rPr lang="en-US" dirty="0" smtClean="0"/>
              <a:t>    """increment the value???"""</a:t>
            </a:r>
          </a:p>
          <a:p>
            <a:r>
              <a:rPr lang="en-US" dirty="0" smtClean="0"/>
              <a:t>    value = value + 1</a:t>
            </a:r>
          </a:p>
          <a:p>
            <a:r>
              <a:rPr lang="en-US" dirty="0" err="1" smtClean="0"/>
              <a:t>myval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myval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myval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45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BD60D3-1FD3-4596-BD6D-DE66BCDFC48C}" type="datetime1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69B3F4-813B-46EB-B739-058B98D36E21}" type="datetime1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CAB5C2-98FD-485A-A700-B929038DDAEA}" type="datetime1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67961A-CB5D-4DF8-9BB2-965EE80FC722}" type="datetime1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241E1A-980F-49E1-BF5E-E619ADDA3268}" type="datetime1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854609-5010-457F-99F0-5E01C8EEB1C2}" type="datetime1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AEAAFB-7D4A-4D17-B6CF-C9C92AF10BD4}" type="datetime1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212E45-0FC8-4D3D-85E4-03417726285C}" type="datetime1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3C9732-F09F-4F83-B3FC-53727E7697CA}" type="datetime1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31B8B0-101A-4B7C-8104-5E565B8D8F6F}" type="datetime1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C684DB-6B30-41E9-985B-F884893A307A}" type="datetime1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hyperlink" Target="https://tinyurl.com/haepsaw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7" Type="http://schemas.openxmlformats.org/officeDocument/2006/relationships/hyperlink" Target="https://tinyurl.com/jnwbsvzx" TargetMode="Externa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hyperlink" Target="https://tinyurl.com/y5re8lxd" TargetMode="Externa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hyperlink" Target="https://goo.gl/vDsn34" TargetMode="Externa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hyperlink" Target="https://tinyurl.com/j2s9a9t8" TargetMode="Externa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tags" Target="../tags/tag39.xml"/><Relationship Id="rId18" Type="http://schemas.openxmlformats.org/officeDocument/2006/relationships/tags" Target="../tags/tag44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9.xml"/><Relationship Id="rId21" Type="http://schemas.openxmlformats.org/officeDocument/2006/relationships/tags" Target="../tags/tag47.xml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tags" Target="../tags/tag43.xml"/><Relationship Id="rId25" Type="http://schemas.openxmlformats.org/officeDocument/2006/relationships/tags" Target="../tags/tag51.xml"/><Relationship Id="rId2" Type="http://schemas.openxmlformats.org/officeDocument/2006/relationships/tags" Target="../tags/tag28.xml"/><Relationship Id="rId16" Type="http://schemas.openxmlformats.org/officeDocument/2006/relationships/tags" Target="../tags/tag42.xml"/><Relationship Id="rId20" Type="http://schemas.openxmlformats.org/officeDocument/2006/relationships/tags" Target="../tags/tag46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24" Type="http://schemas.openxmlformats.org/officeDocument/2006/relationships/tags" Target="../tags/tag50.xml"/><Relationship Id="rId5" Type="http://schemas.openxmlformats.org/officeDocument/2006/relationships/tags" Target="../tags/tag31.xml"/><Relationship Id="rId15" Type="http://schemas.openxmlformats.org/officeDocument/2006/relationships/tags" Target="../tags/tag41.xml"/><Relationship Id="rId23" Type="http://schemas.openxmlformats.org/officeDocument/2006/relationships/tags" Target="../tags/tag49.xml"/><Relationship Id="rId10" Type="http://schemas.openxmlformats.org/officeDocument/2006/relationships/tags" Target="../tags/tag36.xml"/><Relationship Id="rId19" Type="http://schemas.openxmlformats.org/officeDocument/2006/relationships/tags" Target="../tags/tag45.xml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tags" Target="../tags/tag40.xml"/><Relationship Id="rId22" Type="http://schemas.openxmlformats.org/officeDocument/2006/relationships/tags" Target="../tags/tag4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5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9" Type="http://schemas.openxmlformats.org/officeDocument/2006/relationships/hyperlink" Target="https://tinyurl.com/y654yox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Sharing, mutability, and immutability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Autumn 2021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</a:t>
            </a:r>
            <a:r>
              <a:rPr lang="en-US" dirty="0" err="1" smtClean="0"/>
              <a:t>datatype</a:t>
            </a:r>
            <a:r>
              <a:rPr lang="en-US" dirty="0" smtClean="0"/>
              <a:t>:  tuple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Like lists, tuples </a:t>
            </a:r>
            <a:r>
              <a:rPr lang="en-US" dirty="0" smtClean="0"/>
              <a:t>represents </a:t>
            </a:r>
            <a:r>
              <a:rPr lang="en-US" dirty="0"/>
              <a:t>an </a:t>
            </a:r>
            <a:r>
              <a:rPr lang="en-US" u="sng" dirty="0"/>
              <a:t>ordered</a:t>
            </a:r>
            <a:r>
              <a:rPr lang="en-US" dirty="0"/>
              <a:t> sequence of </a:t>
            </a:r>
            <a:r>
              <a:rPr lang="en-US" dirty="0" smtClean="0"/>
              <a:t>values</a:t>
            </a:r>
          </a:p>
          <a:p>
            <a:r>
              <a:rPr lang="en-US" dirty="0" smtClean="0"/>
              <a:t>Like strings, tuples are </a:t>
            </a:r>
            <a:r>
              <a:rPr lang="en-US" i="1" dirty="0" smtClean="0"/>
              <a:t>immutable</a:t>
            </a:r>
          </a:p>
          <a:p>
            <a:r>
              <a:rPr lang="en-US" dirty="0" smtClean="0"/>
              <a:t>The elements of a tuple can be anything (including mutable types)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(4, 7, 9)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("hi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[1, 2], 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1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Tuple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7561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Constructors</a:t>
            </a:r>
          </a:p>
          <a:p>
            <a:pPr marL="857250" lvl="1" indent="-457200"/>
            <a:r>
              <a:rPr lang="en-US" dirty="0" smtClean="0"/>
              <a:t>Literals:  Use parentheses</a:t>
            </a:r>
          </a:p>
          <a:p>
            <a:pPr marL="400050" lvl="1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("four", "score", "and", "seven", "years")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(3, 1) + (4, 1)  </a:t>
            </a:r>
            <a:r>
              <a:rPr lang="en-US" dirty="0" smtClean="0"/>
              <a:t>=&gt;  (3, 1, 4, 1</a:t>
            </a:r>
            <a:r>
              <a:rPr lang="en-US" dirty="0" smtClean="0"/>
              <a:t>)  # creates a new tuple!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Queries</a:t>
            </a:r>
          </a:p>
          <a:p>
            <a:pPr marL="857250" lvl="1" indent="-457200"/>
            <a:r>
              <a:rPr lang="en-US" dirty="0" smtClean="0"/>
              <a:t>Can index just like lists:</a:t>
            </a:r>
          </a:p>
          <a:p>
            <a:pPr marL="857250" lvl="1" indent="-457200"/>
            <a:endParaRPr lang="en-US" sz="800" dirty="0" smtClean="0"/>
          </a:p>
          <a:p>
            <a:pPr marL="800100" lvl="2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tup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= ("four", "score", "and", "seven", "years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800100" lvl="2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tup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[0])	</a:t>
            </a:r>
            <a:r>
              <a:rPr lang="en-US" sz="2000" dirty="0"/>
              <a:t> =&gt;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four"</a:t>
            </a:r>
          </a:p>
          <a:p>
            <a:pPr marL="800100" lvl="2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tup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[-1]) 	</a:t>
            </a:r>
            <a:r>
              <a:rPr lang="en-US" sz="2000" dirty="0"/>
              <a:t> =&gt;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"years"</a:t>
            </a:r>
          </a:p>
          <a:p>
            <a:pPr marL="857250" lvl="1" indent="-457200"/>
            <a:endParaRPr lang="en-US" sz="1300" dirty="0" smtClean="0"/>
          </a:p>
          <a:p>
            <a:pPr marL="0" indent="0">
              <a:buNone/>
            </a:pPr>
            <a:r>
              <a:rPr lang="en-US" dirty="0" err="1" smtClean="0"/>
              <a:t>Mutators</a:t>
            </a:r>
            <a:endParaRPr lang="en-US" dirty="0" smtClean="0"/>
          </a:p>
          <a:p>
            <a:pPr marL="857250" lvl="1" indent="-457200"/>
            <a:r>
              <a:rPr lang="en-US" dirty="0" smtClean="0">
                <a:solidFill>
                  <a:srgbClr val="FF0000"/>
                </a:solidFill>
              </a:rPr>
              <a:t>Like strings, tuples are </a:t>
            </a:r>
            <a:r>
              <a:rPr lang="en-US" i="1" dirty="0" smtClean="0">
                <a:solidFill>
                  <a:srgbClr val="FF0000"/>
                </a:solidFill>
              </a:rPr>
              <a:t>immutable</a:t>
            </a:r>
            <a:r>
              <a:rPr lang="en-US" dirty="0" smtClean="0">
                <a:solidFill>
                  <a:srgbClr val="FF0000"/>
                </a:solidFill>
              </a:rPr>
              <a:t>, so have no </a:t>
            </a:r>
            <a:r>
              <a:rPr lang="en-US" dirty="0" err="1" smtClean="0">
                <a:solidFill>
                  <a:srgbClr val="FF0000"/>
                </a:solidFill>
              </a:rPr>
              <a:t>mutators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4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Immutable </a:t>
            </a:r>
            <a:r>
              <a:rPr lang="en-US" dirty="0" err="1" smtClean="0"/>
              <a:t>datatype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</a:t>
            </a:r>
            <a:r>
              <a:rPr lang="en-US" b="1" i="1" dirty="0" smtClean="0"/>
              <a:t>immutable</a:t>
            </a:r>
            <a:r>
              <a:rPr lang="en-US" dirty="0" smtClean="0"/>
              <a:t> </a:t>
            </a:r>
            <a:r>
              <a:rPr lang="en-US" dirty="0" err="1" smtClean="0"/>
              <a:t>datatype</a:t>
            </a:r>
            <a:r>
              <a:rPr lang="en-US" dirty="0" smtClean="0"/>
              <a:t> is one that doesn’t have any functions in the third category:</a:t>
            </a:r>
          </a:p>
          <a:p>
            <a:pPr lvl="1"/>
            <a:r>
              <a:rPr lang="en-US" dirty="0" smtClean="0"/>
              <a:t>Constructors</a:t>
            </a:r>
          </a:p>
          <a:p>
            <a:pPr lvl="1"/>
            <a:r>
              <a:rPr lang="en-US" dirty="0" smtClean="0"/>
              <a:t>Queries</a:t>
            </a:r>
          </a:p>
          <a:p>
            <a:pPr lvl="1"/>
            <a:r>
              <a:rPr lang="en-US" dirty="0" err="1" smtClean="0"/>
              <a:t>Mutators</a:t>
            </a:r>
            <a:r>
              <a:rPr lang="en-US" dirty="0" smtClean="0"/>
              <a:t>:  </a:t>
            </a:r>
            <a:r>
              <a:rPr lang="en-US" dirty="0" smtClean="0">
                <a:solidFill>
                  <a:srgbClr val="FF0000"/>
                </a:solidFill>
              </a:rPr>
              <a:t>Does not have any!</a:t>
            </a:r>
          </a:p>
          <a:p>
            <a:r>
              <a:rPr lang="en-US" b="1" dirty="0" smtClean="0"/>
              <a:t>Immutable </a:t>
            </a:r>
            <a:r>
              <a:rPr lang="en-US" b="1" dirty="0" err="1" smtClean="0"/>
              <a:t>datatypes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, float, </a:t>
            </a:r>
            <a:r>
              <a:rPr lang="en-US" dirty="0" err="1" smtClean="0"/>
              <a:t>boolean</a:t>
            </a:r>
            <a:r>
              <a:rPr lang="en-US" dirty="0" smtClean="0"/>
              <a:t>, string</a:t>
            </a:r>
            <a:r>
              <a:rPr lang="en-US" dirty="0" smtClean="0"/>
              <a:t>, </a:t>
            </a:r>
            <a:r>
              <a:rPr lang="en-US" dirty="0" smtClean="0"/>
              <a:t>tuple, </a:t>
            </a:r>
            <a:r>
              <a:rPr lang="en-US" i="1" dirty="0" err="1" smtClean="0"/>
              <a:t>frozenset</a:t>
            </a:r>
            <a:endParaRPr lang="en-US" i="1" dirty="0" smtClean="0"/>
          </a:p>
          <a:p>
            <a:r>
              <a:rPr lang="en-US" b="1" dirty="0" smtClean="0"/>
              <a:t>Mutable </a:t>
            </a:r>
            <a:r>
              <a:rPr lang="en-US" b="1" dirty="0" err="1" smtClean="0"/>
              <a:t>datatypes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list, dictionary, 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7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Remember: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 every value may be placed in a </a:t>
            </a:r>
            <a:r>
              <a:rPr lang="en-US" u="sng" dirty="0" smtClean="0"/>
              <a:t>set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Set </a:t>
            </a:r>
            <a:r>
              <a:rPr lang="en-US" sz="3600" i="1" u="sng" dirty="0" smtClean="0"/>
              <a:t>elements</a:t>
            </a:r>
            <a:r>
              <a:rPr lang="en-US" sz="3600" dirty="0" smtClean="0"/>
              <a:t> must </a:t>
            </a:r>
            <a:r>
              <a:rPr lang="en-US" sz="3600" dirty="0"/>
              <a:t>be </a:t>
            </a:r>
            <a:r>
              <a:rPr lang="en-US" sz="3600" b="1" dirty="0"/>
              <a:t>immutable</a:t>
            </a:r>
            <a:r>
              <a:rPr lang="en-US" sz="3600" dirty="0"/>
              <a:t> values</a:t>
            </a:r>
          </a:p>
          <a:p>
            <a:pPr lvl="1"/>
            <a:r>
              <a:rPr lang="en-US" sz="3200" dirty="0" err="1"/>
              <a:t>int</a:t>
            </a:r>
            <a:r>
              <a:rPr lang="en-US" sz="3200" dirty="0"/>
              <a:t>, float, </a:t>
            </a:r>
            <a:r>
              <a:rPr lang="en-US" sz="3200" dirty="0" err="1"/>
              <a:t>bool</a:t>
            </a:r>
            <a:r>
              <a:rPr lang="en-US" sz="3200" dirty="0"/>
              <a:t>, string, </a:t>
            </a:r>
            <a:r>
              <a:rPr lang="en-US" sz="3200" i="1" dirty="0"/>
              <a:t>tuple</a:t>
            </a:r>
            <a:endParaRPr lang="en-US" sz="3200" dirty="0"/>
          </a:p>
          <a:p>
            <a:pPr lvl="1"/>
            <a:r>
              <a:rPr lang="en-US" sz="3200" i="1" dirty="0"/>
              <a:t>not</a:t>
            </a:r>
            <a:r>
              <a:rPr lang="en-US" sz="3200" dirty="0"/>
              <a:t>:  list, set, </a:t>
            </a:r>
            <a:r>
              <a:rPr lang="en-US" sz="3200" dirty="0" smtClean="0"/>
              <a:t>dictionary</a:t>
            </a:r>
          </a:p>
          <a:p>
            <a:r>
              <a:rPr lang="en-US" sz="3600" dirty="0" smtClean="0"/>
              <a:t>The set itself is </a:t>
            </a:r>
            <a:r>
              <a:rPr lang="en-US" sz="3600" b="1" dirty="0" smtClean="0"/>
              <a:t>mutable</a:t>
            </a:r>
            <a:r>
              <a:rPr lang="en-US" sz="3600" dirty="0" smtClean="0"/>
              <a:t> (e.g. we can add and remove elements)</a:t>
            </a:r>
          </a:p>
          <a:p>
            <a:endParaRPr lang="en-US" sz="3900" dirty="0"/>
          </a:p>
          <a:p>
            <a:r>
              <a:rPr lang="en-US" sz="2000" b="1" dirty="0" smtClean="0"/>
              <a:t>Aside: </a:t>
            </a:r>
            <a:r>
              <a:rPr lang="en-US" sz="2000" i="1" dirty="0" err="1" smtClean="0"/>
              <a:t>frozenset</a:t>
            </a:r>
            <a:r>
              <a:rPr lang="en-US" sz="2000" dirty="0" smtClean="0"/>
              <a:t> must contain immutable values and is itself immutable (cannot add and remove elements)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1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Remember: Not </a:t>
            </a:r>
            <a:r>
              <a:rPr lang="en-US" dirty="0" smtClean="0"/>
              <a:t>every value is allowed to be a </a:t>
            </a:r>
            <a:r>
              <a:rPr lang="en-US" u="sng" dirty="0" smtClean="0"/>
              <a:t>key</a:t>
            </a:r>
            <a:r>
              <a:rPr lang="en-US" dirty="0" smtClean="0"/>
              <a:t> in a </a:t>
            </a:r>
            <a:r>
              <a:rPr lang="en-US" u="sng" dirty="0" smtClean="0"/>
              <a:t>dictionary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Remember: Dictionaries hold </a:t>
            </a:r>
            <a:r>
              <a:rPr lang="en-US" b="1" dirty="0" err="1" smtClean="0"/>
              <a:t>key:value</a:t>
            </a:r>
            <a:r>
              <a:rPr lang="en-US" dirty="0" smtClean="0"/>
              <a:t> pairs</a:t>
            </a:r>
          </a:p>
          <a:p>
            <a:r>
              <a:rPr lang="en-US" b="1" u="sng" dirty="0" smtClean="0"/>
              <a:t>Keys</a:t>
            </a:r>
            <a:r>
              <a:rPr lang="en-US" dirty="0" smtClean="0"/>
              <a:t> </a:t>
            </a:r>
            <a:r>
              <a:rPr lang="en-US" dirty="0"/>
              <a:t>must be </a:t>
            </a:r>
            <a:r>
              <a:rPr lang="en-US" b="1" dirty="0" smtClean="0"/>
              <a:t>immutable</a:t>
            </a:r>
            <a:endParaRPr lang="en-US" dirty="0"/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 smtClean="0"/>
              <a:t>tuple of immutable types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b="1" u="sng" dirty="0"/>
              <a:t>Values</a:t>
            </a:r>
            <a:r>
              <a:rPr lang="en-US" dirty="0"/>
              <a:t> in a dictionary can be </a:t>
            </a:r>
            <a:r>
              <a:rPr lang="en-US" b="1" dirty="0"/>
              <a:t>mutable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dictionary itself </a:t>
            </a:r>
            <a:r>
              <a:rPr lang="en-US" dirty="0"/>
              <a:t>is </a:t>
            </a:r>
            <a:r>
              <a:rPr lang="en-US" b="1" dirty="0"/>
              <a:t>mutable</a:t>
            </a:r>
            <a:r>
              <a:rPr lang="en-US" dirty="0"/>
              <a:t> (e.g. we can add and remove elements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6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Python’s </a:t>
            </a:r>
            <a:r>
              <a:rPr lang="en-US" i="1" dirty="0"/>
              <a:t>Data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data is represented by </a:t>
            </a:r>
            <a:r>
              <a:rPr lang="en-US" b="1" i="1" dirty="0" smtClean="0"/>
              <a:t>objects</a:t>
            </a:r>
            <a:endParaRPr lang="en-US" b="1" i="1" dirty="0"/>
          </a:p>
          <a:p>
            <a:r>
              <a:rPr lang="en-US" dirty="0"/>
              <a:t>Each object </a:t>
            </a:r>
            <a:r>
              <a:rPr lang="en-US" dirty="0" smtClean="0"/>
              <a:t>has:</a:t>
            </a:r>
          </a:p>
          <a:p>
            <a:pPr lvl="1"/>
            <a:r>
              <a:rPr lang="en-US" dirty="0" smtClean="0"/>
              <a:t>an </a:t>
            </a:r>
            <a:r>
              <a:rPr lang="en-US" i="1" dirty="0" smtClean="0"/>
              <a:t>identity</a:t>
            </a:r>
          </a:p>
          <a:p>
            <a:pPr lvl="2"/>
            <a:r>
              <a:rPr lang="en-US" dirty="0" smtClean="0"/>
              <a:t>Never changes</a:t>
            </a:r>
          </a:p>
          <a:p>
            <a:pPr lvl="2"/>
            <a:r>
              <a:rPr lang="en-US" dirty="0" smtClean="0"/>
              <a:t>Think of this as address in memory</a:t>
            </a:r>
          </a:p>
          <a:p>
            <a:pPr lvl="2"/>
            <a:r>
              <a:rPr lang="en-US" dirty="0" smtClean="0"/>
              <a:t>Test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</a:t>
            </a:r>
            <a:r>
              <a:rPr lang="en-US" dirty="0"/>
              <a:t> </a:t>
            </a:r>
            <a:r>
              <a:rPr lang="en-US" dirty="0" smtClean="0"/>
              <a:t>(but you rarely need to do so)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type</a:t>
            </a:r>
          </a:p>
          <a:p>
            <a:pPr lvl="2"/>
            <a:r>
              <a:rPr lang="en-US" dirty="0" smtClean="0"/>
              <a:t>Never changes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value</a:t>
            </a:r>
          </a:p>
          <a:p>
            <a:pPr lvl="2"/>
            <a:r>
              <a:rPr lang="en-US" dirty="0" smtClean="0"/>
              <a:t>Can change for </a:t>
            </a:r>
            <a:r>
              <a:rPr lang="en-US" i="1" dirty="0" smtClean="0"/>
              <a:t>mutable </a:t>
            </a:r>
            <a:r>
              <a:rPr lang="en-US" dirty="0" smtClean="0"/>
              <a:t>objects</a:t>
            </a:r>
          </a:p>
          <a:p>
            <a:pPr lvl="2"/>
            <a:r>
              <a:rPr lang="en-US" dirty="0" smtClean="0"/>
              <a:t>Cannot change for </a:t>
            </a:r>
            <a:r>
              <a:rPr lang="en-US" i="1" dirty="0" smtClean="0"/>
              <a:t>immutable </a:t>
            </a:r>
            <a:r>
              <a:rPr lang="en-US" dirty="0" smtClean="0"/>
              <a:t>objects</a:t>
            </a:r>
          </a:p>
          <a:p>
            <a:pPr lvl="2"/>
            <a:r>
              <a:rPr lang="en-US" dirty="0" smtClean="0"/>
              <a:t>Test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7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Mutable and Immutable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b="1" dirty="0"/>
              <a:t>Immutable</a:t>
            </a:r>
            <a:r>
              <a:rPr lang="en-US" dirty="0"/>
              <a:t> datatypes: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boolean</a:t>
            </a:r>
            <a:r>
              <a:rPr lang="en-US" dirty="0"/>
              <a:t>, string, function, tuple, </a:t>
            </a:r>
            <a:r>
              <a:rPr lang="en-US" i="1" dirty="0" err="1"/>
              <a:t>frozenset</a:t>
            </a:r>
            <a:endParaRPr lang="en-US" i="1" dirty="0"/>
          </a:p>
          <a:p>
            <a:r>
              <a:rPr lang="en-US" b="1" dirty="0"/>
              <a:t>Mutable</a:t>
            </a:r>
            <a:r>
              <a:rPr lang="en-US" dirty="0"/>
              <a:t> datatypes:</a:t>
            </a:r>
          </a:p>
          <a:p>
            <a:pPr lvl="1"/>
            <a:r>
              <a:rPr lang="en-US" dirty="0"/>
              <a:t>list, dictionary, set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57200" y="4724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Note: a set is mutable, but a </a:t>
            </a:r>
            <a:r>
              <a:rPr lang="en-US" sz="2400" i="1" dirty="0" err="1">
                <a:solidFill>
                  <a:srgbClr val="FF0000"/>
                </a:solidFill>
              </a:rPr>
              <a:t>frozenset</a:t>
            </a:r>
            <a:r>
              <a:rPr lang="en-US" sz="2400" dirty="0">
                <a:solidFill>
                  <a:srgbClr val="FF0000"/>
                </a:solidFill>
              </a:rPr>
              <a:t> is immutable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8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Tuples are immutable</a:t>
            </a:r>
            <a:br>
              <a:rPr lang="en-US" dirty="0" smtClean="0"/>
            </a:br>
            <a:r>
              <a:rPr lang="en-US" dirty="0" smtClean="0"/>
              <a:t>Lists are mutable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28600" y="1676400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update_record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(record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position, value):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"""Change the value at the given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position"""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record[position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value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mylist = [1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2, 3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mytuple = (1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2, 3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update_record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1, 10)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update_record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mytuple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1, 10)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mytuple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62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Increment Example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04800" y="12192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increment(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word):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"""increment the count for word"""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 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 = 1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my_words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increment(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"school")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my_words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increment(value):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"""increment the value???"""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value = value + 1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y_val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5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increment(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my_val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my_val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2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Increment </a:t>
            </a:r>
            <a:r>
              <a:rPr lang="en-US" dirty="0" smtClean="0"/>
              <a:t>Example (cont.)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04800" y="16764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8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words_dict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word):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"""increment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count for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word"""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word in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words_dict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words_dict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word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words_dict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word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+ 1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words_dict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word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1</a:t>
            </a: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my_words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dict()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31859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31859C"/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my_words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school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my_words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'school':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1}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(value):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"""increment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value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???"""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value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value + 1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my_val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5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increment(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my_val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my_val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0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Copying and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724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list1 = ["e1", "e2", "e3", "e4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"]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list3 = list(list1) </a:t>
            </a:r>
            <a:r>
              <a:rPr lang="en-US" dirty="0" smtClean="0"/>
              <a:t>   # make a copy; also “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list1[:]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print(list1, list2, list3)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list1.append("e5")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list2.append("e6")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ist3.append("e7")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print(list1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list2,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list3)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ist1 = list3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ist1.append("e8")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print(list1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list2,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list3)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49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Variable reassignment vs. Object mutation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447800"/>
            <a:ext cx="8763000" cy="4876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Reassigning</a:t>
            </a:r>
            <a:r>
              <a:rPr lang="en-US" dirty="0" smtClean="0"/>
              <a:t> a </a:t>
            </a:r>
            <a:r>
              <a:rPr lang="en-US" b="1" u="sng" dirty="0" smtClean="0">
                <a:solidFill>
                  <a:srgbClr val="0070C0"/>
                </a:solidFill>
              </a:rPr>
              <a:t>variable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changes a </a:t>
            </a:r>
            <a:r>
              <a:rPr lang="en-US" b="1" i="1" dirty="0" smtClean="0"/>
              <a:t>binding, </a:t>
            </a:r>
            <a:r>
              <a:rPr lang="en-US" dirty="0"/>
              <a:t>it d</a:t>
            </a:r>
            <a:r>
              <a:rPr lang="en-US" dirty="0" smtClean="0"/>
              <a:t>oes not change (mutate) any </a:t>
            </a:r>
            <a:r>
              <a:rPr lang="en-US" b="1" dirty="0" smtClean="0"/>
              <a:t>object </a:t>
            </a:r>
            <a:endParaRPr lang="en-US" dirty="0" smtClean="0"/>
          </a:p>
          <a:p>
            <a:pPr marL="57150" indent="0">
              <a:buNone/>
            </a:pPr>
            <a:r>
              <a:rPr lang="en-US" sz="2600" dirty="0" smtClean="0"/>
              <a:t>Reassigning is </a:t>
            </a:r>
            <a:r>
              <a:rPr lang="en-US" sz="2600" b="1" dirty="0" smtClean="0"/>
              <a:t>always</a:t>
            </a:r>
            <a:r>
              <a:rPr lang="en-US" sz="2600" dirty="0" smtClean="0"/>
              <a:t> </a:t>
            </a:r>
            <a:r>
              <a:rPr lang="en-US" sz="2600" dirty="0"/>
              <a:t>done via the </a:t>
            </a:r>
            <a:r>
              <a:rPr lang="en-US" sz="2600" dirty="0" smtClean="0"/>
              <a:t>syntax: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200" b="1" i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sz="2200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i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b="1" i="1" dirty="0" smtClean="0">
                <a:latin typeface="Courier New" pitchFamily="49" charset="0"/>
                <a:cs typeface="Courier New" pitchFamily="49" charset="0"/>
              </a:rPr>
              <a:t>expr		</a:t>
            </a:r>
            <a:r>
              <a:rPr lang="en-US" sz="20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 = 6	</a:t>
            </a:r>
          </a:p>
          <a:p>
            <a:pPr marL="57150" indent="0">
              <a:buNone/>
            </a:pP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20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 = list1</a:t>
            </a:r>
          </a:p>
          <a:p>
            <a:pPr marL="57150" indent="0">
              <a:buNone/>
            </a:pPr>
            <a:endParaRPr lang="en-US" sz="1800" b="1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/>
              <a:t>Mutating (changing) an </a:t>
            </a:r>
            <a:r>
              <a:rPr lang="en-US" b="1" u="sng" dirty="0" smtClean="0">
                <a:solidFill>
                  <a:srgbClr val="FF0000"/>
                </a:solidFill>
              </a:rPr>
              <a:t>object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does not change any </a:t>
            </a:r>
            <a:r>
              <a:rPr lang="en-US" b="1" dirty="0" smtClean="0"/>
              <a:t>variable</a:t>
            </a:r>
            <a:r>
              <a:rPr lang="en-US" dirty="0" smtClean="0"/>
              <a:t> binding</a:t>
            </a:r>
          </a:p>
          <a:p>
            <a:pPr marL="0" indent="0">
              <a:buNone/>
            </a:pPr>
            <a:r>
              <a:rPr lang="en-US" sz="2600" u="sng" dirty="0" smtClean="0"/>
              <a:t>Two</a:t>
            </a:r>
            <a:r>
              <a:rPr lang="en-US" sz="2600" dirty="0" smtClean="0"/>
              <a:t> syntaxes</a:t>
            </a:r>
            <a:r>
              <a:rPr lang="en-US" sz="2600" dirty="0"/>
              <a:t>:			</a:t>
            </a:r>
            <a:r>
              <a:rPr lang="en-US" sz="2600" dirty="0" smtClean="0"/>
              <a:t>Examples</a:t>
            </a:r>
            <a:r>
              <a:rPr lang="en-US" sz="2600" dirty="0"/>
              <a:t>: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2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left_expr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right_expr</a:t>
            </a:r>
            <a:r>
              <a:rPr lang="en-US" sz="2200" b="1" i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[3]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myvalue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200" b="1" dirty="0">
                <a:latin typeface="Courier New" pitchFamily="49" charset="0"/>
                <a:cs typeface="Courier New" pitchFamily="49" charset="0"/>
              </a:rPr>
            </a:b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2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…)		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.append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myvalue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324599" y="4267200"/>
            <a:ext cx="2765989" cy="92333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Changes </a:t>
            </a:r>
            <a:r>
              <a:rPr lang="en-US" dirty="0" smtClean="0"/>
              <a:t>something about the </a:t>
            </a:r>
            <a:r>
              <a:rPr lang="en-US" i="1" dirty="0" smtClean="0"/>
              <a:t>object</a:t>
            </a:r>
            <a:r>
              <a:rPr lang="en-US" dirty="0" smtClean="0"/>
              <a:t> that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refers </a:t>
            </a:r>
            <a:r>
              <a:rPr lang="en-US" dirty="0"/>
              <a:t>to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324600" y="2362200"/>
            <a:ext cx="2167345" cy="1200329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Changes what the variables </a:t>
            </a:r>
          </a:p>
          <a:p>
            <a:r>
              <a:rPr lang="en-US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are bound to</a:t>
            </a:r>
            <a:endParaRPr lang="en-US" dirty="0"/>
          </a:p>
        </p:txBody>
      </p:sp>
      <p:cxnSp>
        <p:nvCxnSpPr>
          <p:cNvPr id="8" name="Straight Connector 7"/>
          <p:cNvCxnSpPr/>
          <p:nvPr>
            <p:custDataLst>
              <p:tags r:id="rId6"/>
            </p:custDataLst>
          </p:nvPr>
        </p:nvCxnSpPr>
        <p:spPr>
          <a:xfrm>
            <a:off x="533400" y="37338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77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Variable </a:t>
            </a:r>
            <a:r>
              <a:rPr lang="en-US" dirty="0"/>
              <a:t>reassignment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/>
              <a:t>Object </a:t>
            </a:r>
            <a:r>
              <a:rPr lang="en-US" dirty="0" smtClean="0"/>
              <a:t>mutation?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8392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no_change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does NOT modify what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refers to,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instead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re-binds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"""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+ [99]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change_val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modifies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refers 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"""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[0] = 13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append_val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modifies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refers 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lst.append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(99)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lst2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[1,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2]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no_change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(lst2)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change_val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(lst2)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append_val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(lst2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629400" y="1676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1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and old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Every </a:t>
            </a:r>
            <a:r>
              <a:rPr lang="en-US" b="1" dirty="0" smtClean="0"/>
              <a:t>expression</a:t>
            </a:r>
            <a:r>
              <a:rPr lang="en-US" dirty="0" smtClean="0"/>
              <a:t> evaluates to a value</a:t>
            </a:r>
          </a:p>
          <a:p>
            <a:pPr lvl="1"/>
            <a:r>
              <a:rPr lang="en-US" dirty="0"/>
              <a:t>It might be a new value</a:t>
            </a:r>
          </a:p>
          <a:p>
            <a:pPr lvl="1"/>
            <a:r>
              <a:rPr lang="en-US" dirty="0" smtClean="0"/>
              <a:t>It might be a value that already exists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 evaluates to a </a:t>
            </a:r>
            <a:r>
              <a:rPr lang="en-US" b="1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value: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[3, 1, 4, 1, 5, 9]</a:t>
            </a:r>
          </a:p>
          <a:p>
            <a:pPr marL="457200" lvl="1" indent="0">
              <a:buNone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[3, 1, 4] + [1, 5, 9]</a:t>
            </a:r>
          </a:p>
          <a:p>
            <a:pPr marL="457200" lvl="1" indent="0">
              <a:buNone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[[3, 1], [4, 1]] </a:t>
            </a:r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An </a:t>
            </a:r>
            <a:r>
              <a:rPr lang="en-US" b="1" dirty="0" smtClean="0">
                <a:solidFill>
                  <a:srgbClr val="FF0000"/>
                </a:solidFill>
              </a:rPr>
              <a:t>access</a:t>
            </a:r>
            <a:r>
              <a:rPr lang="en-US" dirty="0" smtClean="0"/>
              <a:t> expression evaluates to an </a:t>
            </a:r>
            <a:r>
              <a:rPr lang="en-US" b="1" dirty="0" smtClean="0">
                <a:solidFill>
                  <a:srgbClr val="FF0000"/>
                </a:solidFill>
              </a:rPr>
              <a:t>existing</a:t>
            </a:r>
            <a:r>
              <a:rPr lang="en-US" dirty="0" smtClean="0"/>
              <a:t> value: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[1]</a:t>
            </a:r>
          </a:p>
          <a:p>
            <a:r>
              <a:rPr lang="en-US" dirty="0" smtClean="0"/>
              <a:t>What does a function call evaluate to?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4"/>
            </p:custDataLst>
          </p:nvPr>
        </p:nvSpPr>
        <p:spPr>
          <a:xfrm>
            <a:off x="6705600" y="3657600"/>
            <a:ext cx="2209800" cy="685800"/>
          </a:xfrm>
          <a:prstGeom prst="wedgeRectCallout">
            <a:avLst>
              <a:gd name="adj1" fmla="val -71668"/>
              <a:gd name="adj2" fmla="val 7910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Here the right hand side of = is a constructor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62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Lists of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8392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make_new_grid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(grid):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new_grid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[]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row in grid:    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new_grid.append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(row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new_grid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][0] = 99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new_grid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grid1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[[1, 2, 3], [4, 5, 6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grid2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make_new_grid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(grid1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grid2[0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][1] 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88 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  <a:cs typeface="Courier New" pitchFamily="49" charset="0"/>
              </a:rPr>
              <a:t>Be careful you do </a:t>
            </a:r>
            <a:r>
              <a:rPr lang="en-US" sz="2800" b="1" dirty="0">
                <a:solidFill>
                  <a:srgbClr val="FF0000"/>
                </a:solidFill>
                <a:cs typeface="Courier New" pitchFamily="49" charset="0"/>
              </a:rPr>
              <a:t>not unintentionally change </a:t>
            </a:r>
            <a:r>
              <a:rPr lang="en-US" sz="2800" b="1" dirty="0" smtClean="0">
                <a:solidFill>
                  <a:srgbClr val="FF0000"/>
                </a:solidFill>
                <a:cs typeface="Courier New" pitchFamily="49" charset="0"/>
              </a:rPr>
              <a:t>parts of an input parameter!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629400" y="1676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2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 aside:  List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Possibly misleading notation: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More accurate, but more verbose, notation: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823449" y="2438400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0200" y="2438400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474752" y="2438400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3202546" y="2439990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4114270" y="2438400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823449" y="41248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“four”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1600200" y="41248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“score”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2474752" y="41248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“and”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3202546" y="41264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“seven”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4114270" y="41248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“years”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838200" y="4734478"/>
            <a:ext cx="77675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1600200" y="4734478"/>
            <a:ext cx="87171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2474752" y="4734478"/>
            <a:ext cx="7256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17" name="TextBox 16"/>
          <p:cNvSpPr txBox="1"/>
          <p:nvPr>
            <p:custDataLst>
              <p:tags r:id="rId16"/>
            </p:custDataLst>
          </p:nvPr>
        </p:nvSpPr>
        <p:spPr>
          <a:xfrm>
            <a:off x="3202546" y="4736068"/>
            <a:ext cx="9117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4114270" y="4734478"/>
            <a:ext cx="8703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cxnSp>
        <p:nvCxnSpPr>
          <p:cNvPr id="20" name="Straight Arrow Connector 19"/>
          <p:cNvCxnSpPr/>
          <p:nvPr>
            <p:custDataLst>
              <p:tags r:id="rId18"/>
            </p:custDataLst>
          </p:nvPr>
        </p:nvCxnSpPr>
        <p:spPr>
          <a:xfrm>
            <a:off x="1226575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9"/>
            </p:custDataLst>
          </p:nvPr>
        </p:nvCxnSpPr>
        <p:spPr>
          <a:xfrm>
            <a:off x="2036992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20"/>
            </p:custDataLst>
          </p:nvPr>
        </p:nvCxnSpPr>
        <p:spPr>
          <a:xfrm>
            <a:off x="2837576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21"/>
            </p:custDataLst>
          </p:nvPr>
        </p:nvCxnSpPr>
        <p:spPr>
          <a:xfrm>
            <a:off x="3658407" y="4336897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2"/>
            </p:custDataLst>
          </p:nvPr>
        </p:nvCxnSpPr>
        <p:spPr>
          <a:xfrm>
            <a:off x="4549453" y="434181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  <p:custDataLst>
              <p:tags r:id="rId2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25" name="TextBox 24"/>
          <p:cNvSpPr txBox="1"/>
          <p:nvPr>
            <p:custDataLst>
              <p:tags r:id="rId24"/>
            </p:custDataLst>
          </p:nvPr>
        </p:nvSpPr>
        <p:spPr>
          <a:xfrm>
            <a:off x="838200" y="2222956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list</a:t>
            </a:r>
            <a:endParaRPr lang="en-US" sz="800" dirty="0"/>
          </a:p>
        </p:txBody>
      </p:sp>
      <p:sp>
        <p:nvSpPr>
          <p:cNvPr id="26" name="TextBox 25"/>
          <p:cNvSpPr txBox="1"/>
          <p:nvPr>
            <p:custDataLst>
              <p:tags r:id="rId25"/>
            </p:custDataLst>
          </p:nvPr>
        </p:nvSpPr>
        <p:spPr>
          <a:xfrm>
            <a:off x="827116" y="3909434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list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042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Aside: Object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An object’s </a:t>
            </a:r>
            <a:r>
              <a:rPr lang="en-US" b="1" dirty="0" smtClean="0"/>
              <a:t>identity</a:t>
            </a:r>
            <a:r>
              <a:rPr lang="en-US" dirty="0" smtClean="0"/>
              <a:t> never changes</a:t>
            </a:r>
          </a:p>
          <a:p>
            <a:r>
              <a:rPr lang="en-US" dirty="0" smtClean="0"/>
              <a:t>Can think of it as its </a:t>
            </a:r>
            <a:r>
              <a:rPr lang="en-US" b="1" dirty="0" smtClean="0"/>
              <a:t>address in memory</a:t>
            </a:r>
          </a:p>
          <a:p>
            <a:r>
              <a:rPr lang="en-US" dirty="0" smtClean="0"/>
              <a:t>Its value of the object (the thing it represents) may change</a:t>
            </a:r>
          </a:p>
          <a:p>
            <a:endParaRPr lang="en-US" sz="1100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[1, 2, 3]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therlist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(4)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otherlist</a:t>
            </a:r>
            <a:r>
              <a:rPr lang="en-US" dirty="0" smtClean="0"/>
              <a:t> 		⇒   True  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refer to the </a:t>
            </a:r>
            <a:r>
              <a:rPr lang="en-US" i="1" u="sng" dirty="0" smtClean="0"/>
              <a:t>exact same object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[1, 2, 3, 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	</a:t>
            </a:r>
            <a:r>
              <a:rPr lang="en-US" dirty="0" smtClean="0"/>
              <a:t>⇒   True</a:t>
            </a:r>
          </a:p>
          <a:p>
            <a:pPr marL="0" indent="0">
              <a:buNone/>
            </a:pPr>
            <a:r>
              <a:rPr lang="en-US" dirty="0" smtClean="0"/>
              <a:t>		The object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refers to is </a:t>
            </a:r>
            <a:r>
              <a:rPr lang="en-US" u="sng" dirty="0" smtClean="0"/>
              <a:t>equal to </a:t>
            </a:r>
            <a:r>
              <a:rPr lang="en-US" dirty="0" smtClean="0"/>
              <a:t>the object [1,2,3,4]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(but they are two different objects)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is [1, 2, 3, 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	</a:t>
            </a:r>
            <a:r>
              <a:rPr lang="en-US" dirty="0" smtClean="0"/>
              <a:t>⇒   False</a:t>
            </a:r>
          </a:p>
          <a:p>
            <a:pPr marL="0" indent="0">
              <a:buNone/>
            </a:pPr>
            <a:r>
              <a:rPr lang="en-US" dirty="0" smtClean="0"/>
              <a:t>		The object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refers to is </a:t>
            </a:r>
            <a:r>
              <a:rPr lang="en-US" b="1" i="1" u="sng" dirty="0" smtClean="0"/>
              <a:t>not</a:t>
            </a:r>
            <a:r>
              <a:rPr lang="en-US" i="1" u="sng" dirty="0" smtClean="0"/>
              <a:t> the exact same object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</a:t>
            </a:r>
            <a:r>
              <a:rPr lang="en-US" dirty="0" smtClean="0"/>
              <a:t>as </a:t>
            </a:r>
            <a:r>
              <a:rPr lang="en-US" dirty="0"/>
              <a:t>the </a:t>
            </a:r>
            <a:r>
              <a:rPr lang="en-US" dirty="0" smtClean="0"/>
              <a:t>object </a:t>
            </a:r>
            <a:r>
              <a:rPr lang="en-US" dirty="0"/>
              <a:t>[1,2,3,4]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824957" y="5848168"/>
            <a:ext cx="467365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Use == to check for equality, NOT is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-17378" y="6469040"/>
            <a:ext cx="514916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Aside: Using is with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  <a:r>
              <a:rPr lang="en-US" dirty="0" smtClean="0">
                <a:solidFill>
                  <a:srgbClr val="FF0000"/>
                </a:solidFill>
              </a:rPr>
              <a:t> is </a:t>
            </a:r>
            <a:r>
              <a:rPr lang="en-US" dirty="0" err="1" smtClean="0">
                <a:solidFill>
                  <a:srgbClr val="FF0000"/>
                </a:solidFill>
              </a:rPr>
              <a:t>o.k</a:t>
            </a:r>
            <a:r>
              <a:rPr lang="en-US" dirty="0" smtClean="0">
                <a:solidFill>
                  <a:srgbClr val="FF0000"/>
                </a:solidFill>
              </a:rPr>
              <a:t>:  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is None:</a:t>
            </a:r>
            <a:endParaRPr lang="en-US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86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Object type and variable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</a:t>
            </a:r>
            <a:r>
              <a:rPr lang="en-US" b="1" dirty="0" smtClean="0"/>
              <a:t>object’s</a:t>
            </a:r>
            <a:r>
              <a:rPr lang="en-US" dirty="0" smtClean="0"/>
              <a:t> </a:t>
            </a:r>
            <a:r>
              <a:rPr lang="en-US" u="sng" dirty="0" smtClean="0"/>
              <a:t>type</a:t>
            </a:r>
            <a:r>
              <a:rPr lang="en-US" dirty="0" smtClean="0"/>
              <a:t> never changes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variable</a:t>
            </a:r>
            <a:r>
              <a:rPr lang="en-US" dirty="0" smtClean="0"/>
              <a:t> can get rebound to a value of a different type</a:t>
            </a:r>
          </a:p>
          <a:p>
            <a:endParaRPr lang="en-US" sz="1100" dirty="0" smtClean="0"/>
          </a:p>
          <a:p>
            <a:pPr marL="0" lvl="2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Example:  The </a:t>
            </a:r>
            <a:r>
              <a:rPr lang="en-US" sz="2000" dirty="0"/>
              <a:t>variable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dirty="0"/>
              <a:t>can be bound to an </a:t>
            </a:r>
            <a:r>
              <a:rPr lang="en-US" sz="2000" dirty="0" err="1"/>
              <a:t>int</a:t>
            </a:r>
            <a:r>
              <a:rPr lang="en-US" sz="2000" dirty="0"/>
              <a:t> or a list</a:t>
            </a:r>
          </a:p>
          <a:p>
            <a:pPr marL="800100" lvl="2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5			</a:t>
            </a:r>
            <a:r>
              <a:rPr lang="en-US" sz="2000" dirty="0" smtClean="0"/>
              <a:t>5 </a:t>
            </a:r>
            <a:r>
              <a:rPr lang="en-US" sz="2000" dirty="0"/>
              <a:t>is always an </a:t>
            </a:r>
            <a:r>
              <a:rPr lang="en-US" sz="2000" dirty="0" err="1" smtClean="0"/>
              <a:t>int</a:t>
            </a:r>
            <a:endParaRPr lang="en-US" sz="2000" dirty="0"/>
          </a:p>
          <a:p>
            <a:pPr marL="800100" lvl="2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[1, 2, 3, 4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[1, 2, 3, 4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000" dirty="0"/>
              <a:t>is always a list</a:t>
            </a:r>
          </a:p>
          <a:p>
            <a:pPr marL="800100" lvl="2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	</a:t>
            </a: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 </a:t>
            </a:r>
            <a:r>
              <a:rPr lang="en-US" b="1" dirty="0" smtClean="0"/>
              <a:t>type</a:t>
            </a:r>
            <a:r>
              <a:rPr lang="en-US" dirty="0" smtClean="0"/>
              <a:t> indicates: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operations are allowed</a:t>
            </a:r>
          </a:p>
          <a:p>
            <a:pPr lvl="1"/>
            <a:r>
              <a:rPr lang="en-US" dirty="0"/>
              <a:t>the set </a:t>
            </a:r>
            <a:r>
              <a:rPr lang="en-US" dirty="0" smtClean="0"/>
              <a:t>of representable values</a:t>
            </a:r>
          </a:p>
          <a:p>
            <a:pPr lvl="1"/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type(object) </a:t>
            </a:r>
            <a:r>
              <a:rPr lang="en-US" dirty="0" smtClean="0"/>
              <a:t>returns the type of an object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4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10621</TotalTime>
  <Words>1923</Words>
  <Application>Microsoft Office PowerPoint</Application>
  <PresentationFormat>On-screen Show (4:3)</PresentationFormat>
  <Paragraphs>329</Paragraphs>
  <Slides>19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Courier New</vt:lpstr>
      <vt:lpstr>Wingdings</vt:lpstr>
      <vt:lpstr>Office Theme</vt:lpstr>
      <vt:lpstr>Sharing, mutability, and immutability</vt:lpstr>
      <vt:lpstr>Copying and mutation</vt:lpstr>
      <vt:lpstr>Variable reassignment vs. Object mutation</vt:lpstr>
      <vt:lpstr>Example: Variable reassignment  or Object mutation?</vt:lpstr>
      <vt:lpstr>New and old values</vt:lpstr>
      <vt:lpstr>Example: Lists of lists</vt:lpstr>
      <vt:lpstr>An aside:  List notation</vt:lpstr>
      <vt:lpstr>Aside: Object identity</vt:lpstr>
      <vt:lpstr>Object type and variable type</vt:lpstr>
      <vt:lpstr>New datatype:  tuple</vt:lpstr>
      <vt:lpstr>Tuple operations</vt:lpstr>
      <vt:lpstr>Immutable datatype</vt:lpstr>
      <vt:lpstr>Remember:  Not every value may be placed in a set</vt:lpstr>
      <vt:lpstr>Remember: Not every value is allowed to be a key in a dictionary</vt:lpstr>
      <vt:lpstr>Python’s Data Model</vt:lpstr>
      <vt:lpstr>Mutable and Immutable Types</vt:lpstr>
      <vt:lpstr>Tuples are immutable Lists are mutable</vt:lpstr>
      <vt:lpstr>Increment Example</vt:lpstr>
      <vt:lpstr>Increment Example (cont.)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Ruth Anderson</cp:lastModifiedBy>
  <cp:revision>524</cp:revision>
  <cp:lastPrinted>2020-02-14T21:55:21Z</cp:lastPrinted>
  <dcterms:created xsi:type="dcterms:W3CDTF">2012-06-20T04:14:54Z</dcterms:created>
  <dcterms:modified xsi:type="dcterms:W3CDTF">2021-11-08T23:12:37Z</dcterms:modified>
</cp:coreProperties>
</file>