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8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0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3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5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329" r:id="rId11"/>
    <p:sldId id="328" r:id="rId12"/>
    <p:sldId id="290" r:id="rId13"/>
    <p:sldId id="318" r:id="rId14"/>
    <p:sldId id="299" r:id="rId15"/>
    <p:sldId id="289" r:id="rId16"/>
    <p:sldId id="319" r:id="rId17"/>
    <p:sldId id="326" r:id="rId18"/>
    <p:sldId id="296" r:id="rId19"/>
    <p:sldId id="320" r:id="rId20"/>
    <p:sldId id="322" r:id="rId21"/>
    <p:sldId id="298" r:id="rId22"/>
    <p:sldId id="321" r:id="rId23"/>
    <p:sldId id="327" r:id="rId24"/>
    <p:sldId id="305" r:id="rId25"/>
    <p:sldId id="300" r:id="rId26"/>
    <p:sldId id="309" r:id="rId27"/>
    <p:sldId id="301" r:id="rId28"/>
    <p:sldId id="308" r:id="rId29"/>
    <p:sldId id="306" r:id="rId30"/>
    <p:sldId id="307" r:id="rId31"/>
    <p:sldId id="317" r:id="rId32"/>
    <p:sldId id="323" r:id="rId33"/>
    <p:sldId id="324" r:id="rId34"/>
    <p:sldId id="330" r:id="rId35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2569" autoAdjust="0"/>
  </p:normalViewPr>
  <p:slideViewPr>
    <p:cSldViewPr>
      <p:cViewPr varScale="1">
        <p:scale>
          <a:sx n="50" d="100"/>
          <a:sy n="50" d="100"/>
        </p:scale>
        <p:origin x="8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2 animations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people remember what</a:t>
            </a:r>
            <a:r>
              <a:rPr lang="en-US" baseline="0" dirty="0" smtClean="0"/>
              <a:t> the </a:t>
            </a:r>
            <a:r>
              <a:rPr lang="en-US" dirty="0" err="1" smtClean="0"/>
              <a:t>docstring</a:t>
            </a:r>
            <a:r>
              <a:rPr lang="en-US" baseline="0" dirty="0" smtClean="0"/>
              <a:t> is called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 how once a return is reached, the function is done and control returns to the location where it was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9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if you leave them ALL out, you DO need to include one ":"</a:t>
            </a:r>
          </a:p>
          <a:p>
            <a:endParaRPr lang="en-US" dirty="0" smtClean="0"/>
          </a:p>
          <a:p>
            <a:r>
              <a:rPr lang="en-US" dirty="0" smtClean="0"/>
              <a:t>i.e.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mylist</a:t>
            </a:r>
            <a:r>
              <a:rPr lang="en-US" baseline="0" dirty="0" smtClean="0"/>
              <a:t>[:]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on</a:t>
            </a:r>
            <a:r>
              <a:rPr lang="en-US" baseline="0" dirty="0" smtClean="0"/>
              <a:t>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3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8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&amp; LAST WORK - MIDDLE 2 ARE ERRORS</a:t>
            </a:r>
          </a:p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</a:t>
            </a:r>
          </a:p>
          <a:p>
            <a:r>
              <a:rPr lang="en-US" dirty="0" smtClean="0"/>
              <a:t>- text at bottom re indexing</a:t>
            </a:r>
          </a:p>
          <a:p>
            <a:r>
              <a:rPr lang="en-US" dirty="0" smtClean="0"/>
              <a:t>- followed by demo of numbered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 </a:t>
            </a:r>
            <a:r>
              <a:rPr lang="pt-BR" dirty="0" err="1" smtClean="0"/>
              <a:t>animation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 &lt;-- </a:t>
            </a:r>
            <a:r>
              <a:rPr lang="pt-BR" dirty="0" err="1" smtClean="0"/>
              <a:t>animation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https://tinyurl.com/2vas3wvj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https://tinyurl.com/y2xde6en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2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https://tinyurl.com/3fubybbu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animation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4" Type="http://schemas.openxmlformats.org/officeDocument/2006/relationships/hyperlink" Target="https://tinyurl.com/2vas3wvj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4" Type="http://schemas.openxmlformats.org/officeDocument/2006/relationships/hyperlink" Target="https://tinyurl.com/y2xde6en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2.xml"/><Relationship Id="rId9" Type="http://schemas.openxmlformats.org/officeDocument/2006/relationships/tags" Target="../tags/tag6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hyperlink" Target="https://tinyurl.com/y6oh9qk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bdKA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Relationship Id="rId4" Type="http://schemas.openxmlformats.org/officeDocument/2006/relationships/hyperlink" Target="https://tinyurl.com/3fubybb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o8fxq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z2ktkhf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hyperlink" Target="https://tinyurl.com/5dme2skr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s://tinyurl.com/yykqzgwn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hyperlink" Target="https://tinyurl.com/yy2d43k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rccvsf49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hyperlink" Target="https://tinyurl.com/2hpynxtu" TargetMode="Externa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a34bpd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hyperlink" Target="https://tinyurl.com/y2cvczn6" TargetMode="Externa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hyperlink" Target="https://tinyurl.com/y2cvczn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7" Type="http://schemas.openxmlformats.org/officeDocument/2006/relationships/hyperlink" Target="https://tinyurl.com/y5sg98eo" TargetMode="Externa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tinyurl.com/thb52x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tinyurl.com/yylq9e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  <a:b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 smtClean="0">
                <a:solidFill>
                  <a:srgbClr val="00B050"/>
                </a:solidFill>
              </a:rPr>
              <a:t>What is printed by:   </a:t>
            </a:r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print(a[1:3</a:t>
            </a:r>
            <a:r>
              <a:rPr lang="en-US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4,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096000" y="593939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21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What python code will print: 9 4 </a:t>
            </a:r>
            <a:r>
              <a:rPr lang="en-US" sz="4000" dirty="0" smtClean="0">
                <a:solidFill>
                  <a:srgbClr val="00B050"/>
                </a:solidFill>
              </a:rPr>
              <a:t>7</a:t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pt-BR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[2, 7, 3, 9, 4</a:t>
            </a:r>
            <a:r>
              <a:rPr lang="pt-BR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print(a[4], a[5], a[2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a[-1], a[1])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print(a[4:6],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print(a[9], a[4], a[7])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a[5], a[1])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096000" y="593939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4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Returns True if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</a:t>
            </a:r>
            <a:r>
              <a:rPr lang="en-US" sz="2800" dirty="0" smtClean="0">
                <a:cs typeface="Courier New" pitchFamily="49" charset="0"/>
              </a:rPr>
              <a:t>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smtClean="0"/>
              <a:t>integer index </a:t>
            </a:r>
            <a:r>
              <a:rPr lang="en-US" sz="2600" dirty="0"/>
              <a:t>in the list of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first </a:t>
            </a:r>
            <a:r>
              <a:rPr lang="en-US" sz="2600" i="1" dirty="0"/>
              <a:t>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.  </a:t>
            </a:r>
          </a:p>
          <a:p>
            <a:pPr lvl="2"/>
            <a:r>
              <a:rPr lang="en-US" sz="2600" dirty="0" smtClean="0"/>
              <a:t>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Querying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print(5 in a)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print(16 in a)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</a:t>
            </a:r>
            <a:r>
              <a:rPr lang="en-US" sz="2600" dirty="0" smtClean="0"/>
              <a:t>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</a:t>
            </a:r>
            <a:r>
              <a:rPr lang="en-US" sz="2600" dirty="0" smtClean="0"/>
              <a:t>list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</a:t>
            </a:r>
            <a:r>
              <a:rPr lang="en-US" sz="2600" dirty="0" smtClean="0"/>
              <a:t>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</a:t>
            </a:r>
            <a:r>
              <a:rPr lang="en-US" sz="2600" dirty="0" smtClean="0"/>
              <a:t>item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 smtClean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Insertion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3.5)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</a:t>
            </a:r>
            <a:r>
              <a:rPr lang="en-US" sz="3600" dirty="0">
                <a:solidFill>
                  <a:srgbClr val="00B050"/>
                </a:solidFill>
              </a:rPr>
              <a:t>is printed by</a:t>
            </a:r>
            <a:r>
              <a:rPr lang="en-US" sz="3600" dirty="0" smtClean="0">
                <a:solidFill>
                  <a:srgbClr val="00B050"/>
                </a:solidFill>
              </a:rPr>
              <a:t>:   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3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5]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[4, 6])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 6]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 list index out of range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r>
              <a:rPr lang="en-US" sz="2600" dirty="0" smtClean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 smtClean="0">
                <a:solidFill>
                  <a:schemeClr val="tx1"/>
                </a:solidFill>
              </a:rPr>
              <a:t>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new_value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new_sublist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Replaces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[start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 1] </a:t>
            </a:r>
            <a:r>
              <a:rPr lang="en-US" dirty="0" smtClean="0"/>
              <a:t>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new_sublist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change the length of the </a:t>
            </a:r>
            <a:r>
              <a:rPr lang="en-US" dirty="0" smtClean="0"/>
              <a:t>list</a:t>
            </a:r>
          </a:p>
          <a:p>
            <a:pPr marL="57150" indent="0">
              <a:buNone/>
            </a:pPr>
            <a:r>
              <a:rPr lang="en-US" sz="3000" dirty="0" smtClean="0"/>
              <a:t>Examples:</a:t>
            </a:r>
            <a:endParaRPr lang="en-US" sz="3000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[]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/>
              <a:t>removes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400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):] = L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/>
              <a:t>is </a:t>
            </a:r>
            <a:r>
              <a:rPr lang="en-US" sz="2400" dirty="0"/>
              <a:t>equivalent to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already know about Lists?</a:t>
            </a:r>
          </a:p>
          <a:p>
            <a:r>
              <a:rPr lang="en-US" dirty="0" smtClean="0"/>
              <a:t>List Operations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Removal &amp; Replacement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5, 6, 7]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[10, 11, 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not </a:t>
            </a:r>
            <a:r>
              <a:rPr lang="en-US" sz="2600" dirty="0"/>
              <a:t>by creating a new list.</a:t>
            </a: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 smtClean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 smtClean="0"/>
              <a:t>List Modification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10, 12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54, 15]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[1:5]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[4, 6, 8, 2, 0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lst3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lst4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lst2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[-1]=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will convert 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600" dirty="0" smtClean="0">
                <a:solidFill>
                  <a:srgbClr val="00B050"/>
                </a:solidFill>
              </a:rPr>
              <a:t> into 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  <a:r>
              <a:rPr lang="en-US" sz="3600" dirty="0" smtClean="0">
                <a:solidFill>
                  <a:srgbClr val="00B050"/>
                </a:solidFill>
              </a:rPr>
              <a:t>?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5]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(1, 2) </a:t>
            </a:r>
            <a:b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(2, 4)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a[1:2] = [2, 3,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a.extend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([2, 4])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a[1] = 2 </a:t>
            </a:r>
            <a:b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a[3] = 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686800" cy="5578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first occurrence 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of value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Return None if value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Examples: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"]</a:t>
            </a:r>
            <a:br>
              <a:rPr lang="en-US" sz="2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2600" dirty="0"/>
              <a:t>=&gt; </a:t>
            </a:r>
            <a:r>
              <a:rPr lang="en-US" sz="2600" dirty="0" smtClean="0"/>
              <a:t>2</a:t>
            </a:r>
            <a:br>
              <a:rPr lang="en-US" sz="2600" dirty="0" smtClean="0"/>
            </a:b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2600" dirty="0"/>
              <a:t>=&gt; 4</a:t>
            </a:r>
          </a:p>
          <a:p>
            <a:pPr marL="0" indent="0">
              <a:buNone/>
            </a:pPr>
            <a:r>
              <a:rPr lang="en-US" sz="2600" dirty="0"/>
              <a:t>Fact: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)] ==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the position of the first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occurrence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of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 if value does not appear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element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occurrence of value in the list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Return None if value does not appear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on 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Examples: Where’s the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Answer: 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/>
              <a:t>e2 to the end of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</a:t>
            </a:r>
            <a:r>
              <a:rPr lang="fr-FR" dirty="0" smtClean="0"/>
              <a:t>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smtClean="0"/>
              <a:t>Last </a:t>
            </a:r>
            <a:r>
              <a:rPr lang="fr-FR" dirty="0" err="1" smtClean="0"/>
              <a:t>element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 smtClean="0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 smtClean="0"/>
              <a:t>elements</a:t>
            </a: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 smtClean="0"/>
              <a:t>Get </a:t>
            </a:r>
            <a:r>
              <a:rPr lang="en-US" dirty="0"/>
              <a:t>a copy of the whole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 smtClean="0"/>
              <a:t>Reverse the 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 smtClean="0"/>
              <a:t>	</a:t>
            </a:r>
            <a:r>
              <a:rPr lang="en-US" dirty="0" smtClean="0"/>
              <a:t>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lists: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</a:t>
            </a:r>
            <a:r>
              <a:rPr lang="en-US" b="1" dirty="0" smtClean="0"/>
              <a:t>list expression </a:t>
            </a:r>
            <a:r>
              <a:rPr lang="en-US" dirty="0" smtClean="0"/>
              <a:t>to a value</a:t>
            </a:r>
          </a:p>
          <a:p>
            <a:pPr lvl="2"/>
            <a:r>
              <a:rPr lang="en-US" dirty="0" smtClean="0"/>
              <a:t>evaluate the </a:t>
            </a:r>
            <a:r>
              <a:rPr lang="en-US" b="1" dirty="0" smtClean="0"/>
              <a:t>index expression </a:t>
            </a:r>
            <a:r>
              <a:rPr lang="en-US" dirty="0" smtClean="0"/>
              <a:t>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1063228"/>
            <a:ext cx="4171950" cy="47660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Original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 	2	3</a:t>
            </a:r>
          </a:p>
          <a:p>
            <a:pPr marL="0" indent="0">
              <a:buNone/>
            </a:pPr>
            <a:r>
              <a:rPr lang="en-US" dirty="0" smtClean="0"/>
              <a:t>4	5	6</a:t>
            </a:r>
          </a:p>
          <a:p>
            <a:pPr marL="0" indent="0">
              <a:buNone/>
            </a:pPr>
            <a:r>
              <a:rPr lang="en-US" dirty="0" smtClean="0"/>
              <a:t>7	8	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Blurred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	2	1</a:t>
            </a:r>
          </a:p>
          <a:p>
            <a:pPr marL="0" indent="0">
              <a:buNone/>
            </a:pPr>
            <a:r>
              <a:rPr lang="en-US" dirty="0" smtClean="0"/>
              <a:t>3	5	3</a:t>
            </a:r>
          </a:p>
          <a:p>
            <a:pPr marL="0" indent="0">
              <a:buNone/>
            </a:pPr>
            <a:r>
              <a:rPr lang="en-US" dirty="0" smtClean="0"/>
              <a:t>2	4	3</a:t>
            </a:r>
            <a:endParaRPr lang="en-US" dirty="0"/>
          </a:p>
          <a:p>
            <a:pPr marL="385763" indent="-385763">
              <a:buAutoNum type="arabicPlain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48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 smtClean="0">
                <a:cs typeface="Courier New" pitchFamily="49" charset="0"/>
              </a:rPr>
              <a:t>cycles </a:t>
            </a:r>
            <a:r>
              <a:rPr lang="en-US" dirty="0">
                <a:cs typeface="Courier New" pitchFamily="49" charset="0"/>
              </a:rPr>
              <a:t>through [</a:t>
            </a:r>
            <a:r>
              <a:rPr lang="en-US" dirty="0" smtClean="0">
                <a:cs typeface="Courier New" pitchFamily="49" charset="0"/>
              </a:rPr>
              <a:t>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5):</a:t>
            </a:r>
            <a:r>
              <a:rPr lang="en-US" dirty="0" smtClean="0">
                <a:cs typeface="Courier New" pitchFamily="49" charset="0"/>
              </a:rPr>
              <a:t> cycles through </a:t>
            </a:r>
            <a:r>
              <a:rPr lang="en-US" dirty="0">
                <a:cs typeface="Courier New" pitchFamily="49" charset="0"/>
              </a:rPr>
              <a:t>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10,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2):</a:t>
            </a:r>
            <a:r>
              <a:rPr lang="en-US" dirty="0" smtClean="0">
                <a:cs typeface="Courier New" pitchFamily="49" charset="0"/>
              </a:rPr>
              <a:t> cycles </a:t>
            </a:r>
            <a:r>
              <a:rPr lang="en-US" dirty="0">
                <a:cs typeface="Courier New" pitchFamily="49" charset="0"/>
              </a:rPr>
              <a:t>through 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 1, 2, 3, 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580772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 list of integers: </a:t>
            </a:r>
          </a:p>
          <a:p>
            <a:pPr marL="457200" lvl="1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A list of strings: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["Four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seven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sz="3900" dirty="0" smtClean="0"/>
          </a:p>
          <a:p>
            <a:r>
              <a:rPr lang="en-US" dirty="0" smtClean="0"/>
              <a:t>Each value has an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 smtClean="0"/>
              <a:t>Indexing is zero-based (counting starts with zero)</a:t>
            </a:r>
          </a:p>
          <a:p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800" dirty="0"/>
              <a:t>returns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“Four”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“score”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“and”</a:t>
              </a:r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“seven”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“years”</a:t>
              </a: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[3, 1, 2 * 2, 1, 10 / 2, 10 - 1]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[5, 3, 'hi']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[[1, 2], [3, 4], [5, 6]]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Expressions that return parts of lists: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element:  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/>
          </a:p>
          <a:p>
            <a:pPr lvl="1"/>
            <a:r>
              <a:rPr lang="en-US" dirty="0"/>
              <a:t>The single element </a:t>
            </a:r>
            <a:r>
              <a:rPr lang="en-US" dirty="0" smtClean="0"/>
              <a:t>stored at </a:t>
            </a:r>
            <a:r>
              <a:rPr lang="en-US" dirty="0"/>
              <a:t>that location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Sublist</a:t>
            </a:r>
            <a:r>
              <a:rPr lang="en-US" dirty="0" smtClean="0"/>
              <a:t> (“slicing”): 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sublist</a:t>
            </a:r>
            <a:r>
              <a:rPr lang="en-US" dirty="0" smtClean="0"/>
              <a:t> that starts at </a:t>
            </a:r>
            <a:br>
              <a:rPr lang="en-US" dirty="0" smtClean="0"/>
            </a:br>
            <a:r>
              <a:rPr lang="en-US" dirty="0" smtClean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and ends at index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/>
              <a:t>is omitted: defaults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 smtClean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print(a[0])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print(a[5])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print(a[6])	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print(a[-1])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print(a[-2])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next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last element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print(a[0:2])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print(a[0:-1])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2661</Words>
  <Application>Microsoft Office PowerPoint</Application>
  <PresentationFormat>On-screen Show (4:3)</PresentationFormat>
  <Paragraphs>585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</vt:lpstr>
      <vt:lpstr>What is a list?</vt:lpstr>
      <vt:lpstr>List Operations</vt:lpstr>
      <vt:lpstr>List Creation</vt:lpstr>
      <vt:lpstr>List Querying</vt:lpstr>
      <vt:lpstr>Indexing and Slicing Examples</vt:lpstr>
      <vt:lpstr>a = [3, 1, 4, 4, 5, 9] What is printed by:   print(a[1:3])</vt:lpstr>
      <vt:lpstr>What python code will print: 9 4 7 a = [2, 7, 3, 9, 4] </vt:lpstr>
      <vt:lpstr>More List Querying</vt:lpstr>
      <vt:lpstr>List Querying Examples</vt:lpstr>
      <vt:lpstr>List Modification</vt:lpstr>
      <vt:lpstr>List Insertion</vt:lpstr>
      <vt:lpstr>List Insertion Examples</vt:lpstr>
      <vt:lpstr>What is printed by:   print(lst[2])</vt:lpstr>
      <vt:lpstr>List Removal</vt:lpstr>
      <vt:lpstr>List Replacement</vt:lpstr>
      <vt:lpstr>List Removal &amp; Replacement Examples</vt:lpstr>
      <vt:lpstr>List Rearrangement</vt:lpstr>
      <vt:lpstr>List Modification Examples</vt:lpstr>
      <vt:lpstr>What will convert a into [1, 2, 3, 4, 5]?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Ruth Anderson</cp:lastModifiedBy>
  <cp:revision>152</cp:revision>
  <cp:lastPrinted>2021-10-18T22:11:42Z</cp:lastPrinted>
  <dcterms:created xsi:type="dcterms:W3CDTF">2012-11-24T16:40:47Z</dcterms:created>
  <dcterms:modified xsi:type="dcterms:W3CDTF">2021-10-23T02:25:49Z</dcterms:modified>
</cp:coreProperties>
</file>