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7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8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0" r:id="rId3"/>
    <p:sldId id="325" r:id="rId4"/>
    <p:sldId id="261" r:id="rId5"/>
    <p:sldId id="322" r:id="rId6"/>
    <p:sldId id="263" r:id="rId7"/>
    <p:sldId id="262" r:id="rId8"/>
    <p:sldId id="273" r:id="rId9"/>
    <p:sldId id="320" r:id="rId10"/>
    <p:sldId id="323" r:id="rId11"/>
    <p:sldId id="324" r:id="rId12"/>
    <p:sldId id="335" r:id="rId13"/>
    <p:sldId id="336" r:id="rId14"/>
    <p:sldId id="295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37" r:id="rId27"/>
    <p:sldId id="338" r:id="rId28"/>
    <p:sldId id="319" r:id="rId29"/>
    <p:sldId id="307" r:id="rId30"/>
    <p:sldId id="309" r:id="rId31"/>
    <p:sldId id="310" r:id="rId32"/>
    <p:sldId id="321" r:id="rId33"/>
    <p:sldId id="339" r:id="rId34"/>
    <p:sldId id="316" r:id="rId35"/>
    <p:sldId id="326" r:id="rId36"/>
    <p:sldId id="333" r:id="rId37"/>
    <p:sldId id="327" r:id="rId38"/>
    <p:sldId id="328" r:id="rId39"/>
    <p:sldId id="329" r:id="rId40"/>
    <p:sldId id="330" r:id="rId41"/>
    <p:sldId id="331" r:id="rId42"/>
    <p:sldId id="332" r:id="rId43"/>
  </p:sldIdLst>
  <p:sldSz cx="9144000" cy="6858000" type="screen4x3"/>
  <p:notesSz cx="7010400" cy="92964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2" autoAdjust="0"/>
    <p:restoredTop sz="86364" autoAdjust="0"/>
  </p:normalViewPr>
  <p:slideViewPr>
    <p:cSldViewPr>
      <p:cViewPr varScale="1">
        <p:scale>
          <a:sx n="63" d="100"/>
          <a:sy n="63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8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5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3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hyperlink" Target="https://tinyurl.com/he789e9z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10" Type="http://schemas.openxmlformats.org/officeDocument/2006/relationships/hyperlink" Target="https://tinyurl.com/ev7h96tm" TargetMode="External"/><Relationship Id="rId4" Type="http://schemas.openxmlformats.org/officeDocument/2006/relationships/tags" Target="../tags/tag89.xml"/><Relationship Id="rId9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4p8u64r" TargetMode="External"/><Relationship Id="rId3" Type="http://schemas.openxmlformats.org/officeDocument/2006/relationships/tags" Target="../tags/tag9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hyperlink" Target="https://tinyurl.com/y3d6ngf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hyperlink" Target="https://tinyurl.com/jv8jtabj" TargetMode="Externa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hyperlink" Target="https://goo.gl/RUWwmA" TargetMode="External"/><Relationship Id="rId5" Type="http://schemas.openxmlformats.org/officeDocument/2006/relationships/tags" Target="../tags/tag118.xml"/><Relationship Id="rId10" Type="http://schemas.openxmlformats.org/officeDocument/2006/relationships/hyperlink" Target="https://goo.gl/1mQdV7" TargetMode="External"/><Relationship Id="rId4" Type="http://schemas.openxmlformats.org/officeDocument/2006/relationships/tags" Target="../tags/tag117.xml"/><Relationship Id="rId9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hyperlink" Target="https://tinyurl.com/y3mxgfhv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tinyurl.com/y4y5ubun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66.xml"/><Relationship Id="rId9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hyperlink" Target="https://tinyurl.com/y3dsgxcw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hyperlink" Target="https://tinyurl.com/y4rdage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7" Type="http://schemas.openxmlformats.org/officeDocument/2006/relationships/hyperlink" Target="https://tinyurl.com/y4a6m3m5" TargetMode="Externa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8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4a6m3m5" TargetMode="External"/><Relationship Id="rId3" Type="http://schemas.openxmlformats.org/officeDocument/2006/relationships/tags" Target="../tags/tag185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7.xml"/><Relationship Id="rId4" Type="http://schemas.openxmlformats.org/officeDocument/2006/relationships/tags" Target="../tags/tag18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xbf5xsd6" TargetMode="Externa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hyperlink" Target="https://tinyurl.com/3a636h8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definitions and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"Ruth Anderson"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grade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dbp3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dbp4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print(dbp3 + dbp4)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my_grade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(dbp3)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648200" y="1327149"/>
            <a:ext cx="4191000" cy="539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700" dirty="0" smtClean="0"/>
              <a:t>Identify:</a:t>
            </a:r>
          </a:p>
          <a:p>
            <a:pPr>
              <a:buFontTx/>
              <a:buChar char="-"/>
            </a:pPr>
            <a:r>
              <a:rPr lang="en-US" sz="2700" dirty="0" smtClean="0"/>
              <a:t>Function </a:t>
            </a:r>
            <a:r>
              <a:rPr lang="en-US" sz="2700" b="1" dirty="0" smtClean="0"/>
              <a:t>definitions</a:t>
            </a:r>
          </a:p>
          <a:p>
            <a:pPr>
              <a:buFontTx/>
              <a:buChar char="-"/>
            </a:pPr>
            <a:r>
              <a:rPr lang="en-US" sz="2700" b="1" dirty="0"/>
              <a:t>formal parameters</a:t>
            </a:r>
            <a:endParaRPr lang="en-US" sz="2700" dirty="0"/>
          </a:p>
          <a:p>
            <a:pPr>
              <a:buFontTx/>
              <a:buChar char="-"/>
            </a:pPr>
            <a:endParaRPr lang="en-US" sz="2700" b="1" dirty="0" smtClean="0"/>
          </a:p>
          <a:p>
            <a:pPr>
              <a:buFontTx/>
              <a:buChar char="-"/>
            </a:pPr>
            <a:endParaRPr lang="en-US" sz="2700" b="1" dirty="0" smtClean="0"/>
          </a:p>
          <a:p>
            <a:pPr>
              <a:buFontTx/>
              <a:buChar char="-"/>
            </a:pPr>
            <a:r>
              <a:rPr lang="en-US" sz="2700" b="1" dirty="0" smtClean="0"/>
              <a:t>Function calls</a:t>
            </a:r>
            <a:r>
              <a:rPr lang="en-US" sz="2700" dirty="0" smtClean="0"/>
              <a:t> </a:t>
            </a:r>
            <a:r>
              <a:rPr lang="en-US" sz="2700" dirty="0"/>
              <a:t>or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“</a:t>
            </a:r>
            <a:r>
              <a:rPr lang="en-US" sz="2700" dirty="0"/>
              <a:t>function invocations” or “call sites”?</a:t>
            </a:r>
          </a:p>
          <a:p>
            <a:pPr>
              <a:buFontTx/>
              <a:buChar char="-"/>
            </a:pPr>
            <a:r>
              <a:rPr lang="en-US" sz="2700" b="1" dirty="0" smtClean="0"/>
              <a:t>arguments</a:t>
            </a:r>
            <a:r>
              <a:rPr lang="en-US" sz="2700" dirty="0" smtClean="0"/>
              <a:t> </a:t>
            </a:r>
            <a:r>
              <a:rPr lang="en-US" sz="2700" dirty="0"/>
              <a:t>or </a:t>
            </a:r>
            <a:br>
              <a:rPr lang="en-US" sz="2700" dirty="0"/>
            </a:br>
            <a:r>
              <a:rPr lang="en-US" sz="2700" b="1" dirty="0" smtClean="0"/>
              <a:t>actual parameters</a:t>
            </a:r>
            <a:r>
              <a:rPr lang="en-US" sz="2700" dirty="0" smtClean="0"/>
              <a:t>?</a:t>
            </a:r>
            <a:endParaRPr lang="en-US" sz="2700" dirty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219200"/>
            <a:ext cx="36576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5438775" y="6356350"/>
            <a:ext cx="2028826" cy="365124"/>
          </a:xfrm>
          <a:prstGeom prst="wedgeRectCallout">
            <a:avLst>
              <a:gd name="adj1" fmla="val -115660"/>
              <a:gd name="adj2" fmla="val -8158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This is all in the same file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function definitions and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print_greeting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Hello, world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grade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print("Grade is:", grade)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sq1 = square(3)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print_greeting()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my_grade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(sq1)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219199"/>
            <a:ext cx="3657600" cy="5334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4857750" y="1981200"/>
            <a:ext cx="1924050" cy="704084"/>
          </a:xfrm>
          <a:prstGeom prst="wedgeRectCallout">
            <a:avLst>
              <a:gd name="adj1" fmla="val -120395"/>
              <a:gd name="adj2" fmla="val 42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5334000" y="4116656"/>
            <a:ext cx="1924050" cy="704084"/>
          </a:xfrm>
          <a:prstGeom prst="wedgeRectCallout">
            <a:avLst>
              <a:gd name="adj1" fmla="val -120395"/>
              <a:gd name="adj2" fmla="val 42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5438775" y="6356350"/>
            <a:ext cx="2028826" cy="365124"/>
          </a:xfrm>
          <a:prstGeom prst="wedgeRectCallout">
            <a:avLst>
              <a:gd name="adj1" fmla="val -113948"/>
              <a:gd name="adj2" fmla="val -23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This is all in the same file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variables?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sq3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square(3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sq4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square(4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print(sq3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 sq4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print(x)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-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22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abs(x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19199"/>
            <a:ext cx="3657600" cy="5334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>
            <p:custDataLst>
              <p:tags r:id="rId5"/>
            </p:custDataLst>
          </p:nvPr>
        </p:nvSpPr>
        <p:spPr>
          <a:xfrm>
            <a:off x="5438775" y="6356350"/>
            <a:ext cx="2028826" cy="365124"/>
          </a:xfrm>
          <a:prstGeom prst="wedgeRectCallout">
            <a:avLst>
              <a:gd name="adj1" fmla="val -113948"/>
              <a:gd name="adj2" fmla="val -23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This is all in the same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152400" y="13237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can call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5486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result = cent / 5.0 * 9 + 32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(212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(-30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19199"/>
            <a:ext cx="4876800" cy="5334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>
            <p:custDataLst>
              <p:tags r:id="rId5"/>
            </p:custDataLst>
          </p:nvPr>
        </p:nvSpPr>
        <p:spPr>
          <a:xfrm>
            <a:off x="6667500" y="5837239"/>
            <a:ext cx="2028826" cy="365124"/>
          </a:xfrm>
          <a:prstGeom prst="wedgeRectCallout">
            <a:avLst>
              <a:gd name="adj1" fmla="val -113948"/>
              <a:gd name="adj2" fmla="val -23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This is all in the same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6"/>
            </p:custDataLst>
          </p:nvPr>
        </p:nvSpPr>
        <p:spPr>
          <a:xfrm>
            <a:off x="5591175" y="3572259"/>
            <a:ext cx="1924050" cy="704084"/>
          </a:xfrm>
          <a:prstGeom prst="wedgeRectCallout">
            <a:avLst>
              <a:gd name="adj1" fmla="val -216237"/>
              <a:gd name="adj2" fmla="val 42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304800" y="19400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6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</a:t>
            </a:r>
            <a:r>
              <a:rPr lang="en-US" dirty="0" smtClean="0"/>
              <a:t>(used the first week of class) </a:t>
            </a:r>
            <a:r>
              <a:rPr lang="en-US" dirty="0" smtClean="0"/>
              <a:t>reads statements and expressions, then executes </a:t>
            </a:r>
            <a:r>
              <a:rPr lang="en-US" dirty="0" smtClean="0"/>
              <a:t>them, like a calculator</a:t>
            </a: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</a:t>
            </a:r>
            <a:r>
              <a:rPr lang="en-US" dirty="0" smtClean="0"/>
              <a:t>value</a:t>
            </a:r>
          </a:p>
          <a:p>
            <a:endParaRPr lang="en-US" dirty="0" smtClean="0"/>
          </a:p>
          <a:p>
            <a:r>
              <a:rPr lang="en-US" dirty="0" smtClean="0"/>
              <a:t>In a </a:t>
            </a:r>
            <a:r>
              <a:rPr lang="en-US" b="1" dirty="0" smtClean="0"/>
              <a:t>program (</a:t>
            </a:r>
            <a:r>
              <a:rPr lang="en-US" b="1" dirty="0" err="1" smtClean="0"/>
              <a:t>VSCode</a:t>
            </a:r>
            <a:r>
              <a:rPr lang="en-US" b="1" dirty="0" smtClean="0"/>
              <a:t>, Python Tutor)</a:t>
            </a:r>
            <a:r>
              <a:rPr lang="en-US" dirty="0" smtClean="0"/>
              <a:t>, </a:t>
            </a:r>
            <a:r>
              <a:rPr lang="en-US" dirty="0" smtClean="0"/>
              <a:t>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</a:t>
            </a:r>
            <a:r>
              <a:rPr lang="en-US" sz="3200" u="sng" dirty="0" smtClean="0"/>
              <a:t>assignment creates a temporary variable</a:t>
            </a:r>
            <a:r>
              <a:rPr lang="en-US" sz="3200" dirty="0" smtClean="0"/>
              <a:t>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6868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print(y)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print(stored)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cs typeface="Courier New" pitchFamily="49" charset="0"/>
              </a:rPr>
              <a:t>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6934200" y="130205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only </a:t>
            </a:r>
            <a:r>
              <a:rPr lang="en-US" u="sng" dirty="0" smtClean="0"/>
              <a:t>while the function is executing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</a:t>
            </a:r>
            <a:r>
              <a:rPr lang="en-US" u="sng" dirty="0" smtClean="0"/>
              <a:t>local</a:t>
            </a:r>
            <a:r>
              <a:rPr lang="en-US" dirty="0" smtClean="0"/>
              <a:t> and the </a:t>
            </a:r>
            <a:r>
              <a:rPr lang="en-US" u="sng" dirty="0" smtClean="0"/>
              <a:t>global</a:t>
            </a:r>
            <a:r>
              <a:rPr lang="en-US" dirty="0" smtClean="0"/>
              <a:t> scope!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inner()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temp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print(outer())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5618" y="1984454"/>
            <a:ext cx="29883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Aside: The Evaluation Rules have </a:t>
            </a:r>
            <a:r>
              <a:rPr lang="en-US" sz="1400" dirty="0" smtClean="0"/>
              <a:t>a</a:t>
            </a:r>
          </a:p>
          <a:p>
            <a:r>
              <a:rPr lang="en-US" sz="1400" dirty="0" smtClean="0"/>
              <a:t>more </a:t>
            </a:r>
            <a:r>
              <a:rPr lang="en-US" sz="1400" dirty="0"/>
              <a:t>precise rule</a:t>
            </a:r>
            <a:r>
              <a:rPr lang="en-US" sz="1400" dirty="0" smtClean="0"/>
              <a:t>, which </a:t>
            </a:r>
            <a:r>
              <a:rPr lang="en-US" sz="1400" dirty="0"/>
              <a:t>applies </a:t>
            </a:r>
            <a:r>
              <a:rPr lang="en-US" sz="1400" dirty="0" smtClean="0"/>
              <a:t>when</a:t>
            </a:r>
          </a:p>
          <a:p>
            <a:r>
              <a:rPr lang="en-US" sz="1400" dirty="0" smtClean="0"/>
              <a:t>you </a:t>
            </a:r>
            <a:r>
              <a:rPr lang="en-US" sz="1400" dirty="0"/>
              <a:t>define a function inside </a:t>
            </a:r>
            <a:r>
              <a:rPr lang="en-US" sz="1400" dirty="0" smtClean="0"/>
              <a:t>another</a:t>
            </a:r>
          </a:p>
          <a:p>
            <a:r>
              <a:rPr lang="en-US" sz="1400" dirty="0" smtClean="0"/>
              <a:t>function (</a:t>
            </a:r>
            <a:r>
              <a:rPr lang="en-US" sz="1400" dirty="0"/>
              <a:t>which we will not be </a:t>
            </a:r>
            <a:r>
              <a:rPr lang="en-US" sz="1400" dirty="0" smtClean="0"/>
              <a:t>doing</a:t>
            </a:r>
          </a:p>
          <a:p>
            <a:r>
              <a:rPr lang="en-US" sz="1400" dirty="0" smtClean="0"/>
              <a:t>in </a:t>
            </a:r>
            <a:r>
              <a:rPr lang="en-US" sz="1400" dirty="0"/>
              <a:t>this class</a:t>
            </a:r>
            <a:r>
              <a:rPr lang="en-US" sz="1400" dirty="0" smtClean="0"/>
              <a:t>!!!).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 are an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836" y="-29210"/>
            <a:ext cx="106616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</a:t>
            </a:r>
            <a:r>
              <a:rPr lang="en-US" sz="2800" dirty="0" smtClean="0"/>
              <a:t>math: </a:t>
            </a:r>
            <a:endParaRPr lang="en-US" sz="2800" dirty="0"/>
          </a:p>
          <a:p>
            <a:r>
              <a:rPr lang="en-US" sz="2800" dirty="0" smtClean="0"/>
              <a:t>you </a:t>
            </a:r>
            <a:r>
              <a:rPr lang="en-US" sz="2800" dirty="0"/>
              <a:t>use functions:  sine, cosine, 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you </a:t>
            </a:r>
            <a:r>
              <a:rPr lang="en-US" sz="2800" dirty="0"/>
              <a:t>define functions:  f(x) = x2 + 2x + 1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Python:</a:t>
            </a:r>
          </a:p>
          <a:p>
            <a:r>
              <a:rPr lang="en-US" sz="2800" dirty="0" smtClean="0"/>
              <a:t>Lets you </a:t>
            </a:r>
            <a:r>
              <a:rPr lang="en-US" sz="2800" dirty="0" smtClean="0">
                <a:solidFill>
                  <a:srgbClr val="FF0000"/>
                </a:solidFill>
              </a:rPr>
              <a:t>use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define</a:t>
            </a:r>
            <a:r>
              <a:rPr lang="en-US" sz="2800" dirty="0" smtClean="0"/>
              <a:t> functions</a:t>
            </a:r>
          </a:p>
          <a:p>
            <a:r>
              <a:rPr lang="en-US" sz="2800" dirty="0" smtClean="0"/>
              <a:t>We have already seen some Python functions: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 smtClean="0"/>
              <a:t>,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/>
              <a:t>,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0.5: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Often called the “</a:t>
            </a:r>
            <a:r>
              <a:rPr lang="en-US" dirty="0" err="1" smtClean="0"/>
              <a:t>docstring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def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Ways to write strings: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 version for </a:t>
            </a:r>
            <a:r>
              <a:rPr lang="en-US" dirty="0" err="1" smtClean="0"/>
              <a:t>docstings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"Introduction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Algorithms",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Celsius:",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(temp)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(message)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Python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r>
              <a:rPr lang="en-US" dirty="0" smtClean="0"/>
              <a:t>A function packages up and </a:t>
            </a:r>
            <a:r>
              <a:rPr lang="en-US" b="1" dirty="0" smtClean="0"/>
              <a:t>names</a:t>
            </a:r>
            <a:r>
              <a:rPr lang="en-US" dirty="0" smtClean="0"/>
              <a:t> a computation</a:t>
            </a:r>
          </a:p>
          <a:p>
            <a:r>
              <a:rPr lang="en-US" dirty="0" smtClean="0"/>
              <a:t>Enables re-use and, through parameters</a:t>
            </a:r>
            <a:r>
              <a:rPr lang="en-US" dirty="0"/>
              <a:t>, generalization of the </a:t>
            </a:r>
            <a:r>
              <a:rPr lang="en-US" dirty="0" smtClean="0"/>
              <a:t>computation to other scenarios </a:t>
            </a:r>
          </a:p>
          <a:p>
            <a:r>
              <a:rPr lang="en-US" dirty="0" smtClean="0"/>
              <a:t>Allows you to reduce repetition in your programs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 smtClean="0"/>
              <a:t>Makes your programs:</a:t>
            </a:r>
          </a:p>
          <a:p>
            <a:pPr lvl="1"/>
            <a:r>
              <a:rPr lang="en-US" dirty="0" smtClean="0"/>
              <a:t>Shorter</a:t>
            </a:r>
          </a:p>
          <a:p>
            <a:pPr lvl="1"/>
            <a:r>
              <a:rPr lang="en-US" dirty="0" smtClean="0"/>
              <a:t>Easier </a:t>
            </a:r>
            <a:r>
              <a:rPr lang="en-US" dirty="0"/>
              <a:t>to </a:t>
            </a:r>
            <a:r>
              <a:rPr lang="en-US" dirty="0" smtClean="0"/>
              <a:t>understand</a:t>
            </a:r>
          </a:p>
          <a:p>
            <a:pPr lvl="1"/>
            <a:r>
              <a:rPr lang="en-US" dirty="0" smtClean="0"/>
              <a:t>Easier to modify and debug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629400" y="5029200"/>
            <a:ext cx="2343150" cy="612648"/>
          </a:xfrm>
          <a:prstGeom prst="wedgeRectCallout">
            <a:avLst>
              <a:gd name="adj1" fmla="val -145011"/>
              <a:gd name="adj2" fmla="val -538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Similar to what we saw with loops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(pressure)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in the local frame</a:t>
            </a:r>
          </a:p>
          <a:p>
            <a:pPr lvl="2"/>
            <a:r>
              <a:rPr lang="en-US" dirty="0" smtClean="0"/>
              <a:t>Proceeds to its parent frame  (the global frame) if no match in local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Execute the statements in the function body</a:t>
            </a:r>
          </a:p>
          <a:p>
            <a:pPr lvl="1"/>
            <a:r>
              <a:rPr lang="en-US" dirty="0" smtClean="0"/>
              <a:t>At a return statement, return the value and exit the function</a:t>
            </a:r>
          </a:p>
          <a:p>
            <a:pPr lvl="1"/>
            <a:r>
              <a:rPr lang="en-US" dirty="0" smtClean="0"/>
              <a:t>If reach the end of the body of the function without encountering </a:t>
            </a:r>
            <a:br>
              <a:rPr lang="en-US" dirty="0" smtClean="0"/>
            </a:br>
            <a:r>
              <a:rPr lang="en-US" dirty="0" smtClean="0"/>
              <a:t>a return statement, then return the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smtClean="0"/>
              <a:t>It </a:t>
            </a:r>
            <a:r>
              <a:rPr lang="en-US" sz="2900" dirty="0"/>
              <a:t>is also fine to explicitly have a </a:t>
            </a:r>
            <a:r>
              <a:rPr lang="en-US" sz="2900" dirty="0" smtClean="0"/>
              <a:t>statement: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HW2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Can I change any of the code you give me in 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dna_analysis.py</a:t>
            </a:r>
            <a:r>
              <a:rPr lang="en-US" dirty="0" smtClean="0"/>
              <a:t> file?</a:t>
            </a:r>
          </a:p>
          <a:p>
            <a:r>
              <a:rPr lang="en-US" dirty="0" smtClean="0"/>
              <a:t>Can I use the triangle button to run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dna_analysis.py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I need to understand what the code inside </a:t>
            </a:r>
            <a:r>
              <a:rPr lang="en-US" dirty="0"/>
              <a:t>the function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filename_to_string</a:t>
            </a:r>
            <a:r>
              <a:rPr lang="en-US" dirty="0" smtClean="0"/>
              <a:t> is doing?</a:t>
            </a:r>
          </a:p>
          <a:p>
            <a:r>
              <a:rPr lang="en-US" dirty="0" smtClean="0"/>
              <a:t>Can I do the problems in HW2 in any order?</a:t>
            </a:r>
          </a:p>
          <a:p>
            <a:r>
              <a:rPr lang="en-US" dirty="0" smtClean="0"/>
              <a:t>Is HW2 just about writing more Python code?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29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Bonus Slides: </a:t>
            </a:r>
            <a:br>
              <a:rPr lang="en-US" dirty="0" smtClean="0"/>
            </a:br>
            <a:r>
              <a:rPr lang="en-US" dirty="0" smtClean="0"/>
              <a:t>Extra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93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7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(9)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range(8)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of the functions above </a:t>
            </a:r>
            <a:r>
              <a:rPr lang="en-US" b="1" dirty="0" smtClean="0"/>
              <a:t>return</a:t>
            </a:r>
            <a:r>
              <a:rPr lang="en-US" dirty="0" smtClean="0"/>
              <a:t> a value</a:t>
            </a:r>
          </a:p>
          <a:p>
            <a:r>
              <a:rPr lang="en-US" dirty="0" smtClean="0"/>
              <a:t>We did not have to write these functions ourselves! We get to re-use code someone else wrote.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def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 * z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def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z * 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2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def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def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def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def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u="sng" dirty="0" smtClean="0"/>
              <a:t>call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17639"/>
            <a:ext cx="4038600" cy="521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import math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8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 = 16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(16)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(8 + 8)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 + x)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greeting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"hi"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ame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"Ruth"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("hello")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(greeting)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(greeting + name)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hello")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(greeting + name))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327149"/>
            <a:ext cx="4038600" cy="5394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700" dirty="0"/>
              <a:t>What are the:</a:t>
            </a:r>
          </a:p>
          <a:p>
            <a:pPr>
              <a:buFontTx/>
              <a:buChar char="-"/>
            </a:pPr>
            <a:r>
              <a:rPr lang="en-US" sz="2700" b="1" dirty="0" smtClean="0"/>
              <a:t>Function calls</a:t>
            </a:r>
            <a:r>
              <a:rPr lang="en-US" sz="2700" dirty="0" smtClean="0"/>
              <a:t> or </a:t>
            </a:r>
            <a:br>
              <a:rPr lang="en-US" sz="2700" dirty="0" smtClean="0"/>
            </a:br>
            <a:r>
              <a:rPr lang="en-US" sz="2700" dirty="0" smtClean="0"/>
              <a:t>“function invocations” or “call sites”?</a:t>
            </a:r>
          </a:p>
          <a:p>
            <a:pPr>
              <a:buFontTx/>
              <a:buChar char="-"/>
            </a:pPr>
            <a:r>
              <a:rPr lang="en-US" sz="2700" b="1" dirty="0" smtClean="0"/>
              <a:t>arguments</a:t>
            </a:r>
            <a:r>
              <a:rPr lang="en-US" sz="2700" dirty="0" smtClean="0"/>
              <a:t> or </a:t>
            </a:r>
            <a:br>
              <a:rPr lang="en-US" sz="2700" dirty="0" smtClean="0"/>
            </a:br>
            <a:r>
              <a:rPr lang="en-US" sz="2700" b="1" dirty="0" smtClean="0"/>
              <a:t>actual parameters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for each function call?</a:t>
            </a:r>
          </a:p>
          <a:p>
            <a:pPr>
              <a:buFontTx/>
              <a:buChar char="-"/>
            </a:pPr>
            <a:endParaRPr lang="en-US" sz="270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700" dirty="0" smtClean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700" dirty="0" smtClean="0"/>
              <a:t> take input and </a:t>
            </a:r>
            <a:r>
              <a:rPr lang="en-US" sz="2700" b="1" u="sng" dirty="0" smtClean="0"/>
              <a:t>return</a:t>
            </a:r>
            <a:r>
              <a:rPr lang="en-US" sz="2700" dirty="0" smtClean="0"/>
              <a:t> a value.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dirty="0" smtClean="0"/>
              <a:t> produces a side effect (it prints to the terminal).</a:t>
            </a:r>
            <a:endParaRPr lang="en-US" sz="2700" dirty="0"/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6858000" y="292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1417638"/>
            <a:ext cx="3429000" cy="2163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6944" y="3733800"/>
            <a:ext cx="34290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functions are like a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Defining a function</a:t>
            </a:r>
            <a:endParaRPr lang="en-US" dirty="0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124200" y="75009"/>
            <a:ext cx="914400" cy="572869"/>
          </a:xfrm>
          <a:prstGeom prst="wedgeRectCallout">
            <a:avLst>
              <a:gd name="adj1" fmla="val -15659"/>
              <a:gd name="adj2" fmla="val 1990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b="1" dirty="0" smtClean="0">
                <a:solidFill>
                  <a:srgbClr val="FF0000"/>
                </a:solidFill>
              </a:rPr>
              <a:t>argument(s)</a:t>
            </a:r>
            <a:r>
              <a:rPr lang="en-US" dirty="0" smtClean="0"/>
              <a:t> at the </a:t>
            </a:r>
            <a:r>
              <a:rPr lang="en-US" b="1" dirty="0" smtClean="0"/>
              <a:t>call site </a:t>
            </a:r>
            <a:r>
              <a:rPr lang="en-US" dirty="0" smtClean="0"/>
              <a:t>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b="1" dirty="0" smtClean="0"/>
              <a:t>argument</a:t>
            </a:r>
            <a:r>
              <a:rPr lang="en-US" dirty="0" smtClean="0"/>
              <a:t>’s value to the </a:t>
            </a:r>
            <a:r>
              <a:rPr lang="en-US" b="1" dirty="0" smtClean="0">
                <a:solidFill>
                  <a:srgbClr val="FF0000"/>
                </a:solidFill>
              </a:rPr>
              <a:t>formal parameter name</a:t>
            </a:r>
            <a:endParaRPr lang="en-US" b="1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a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</a:t>
            </a:r>
            <a:r>
              <a:rPr lang="en-US" b="1" dirty="0" smtClean="0"/>
              <a:t>body of the function </a:t>
            </a:r>
            <a:r>
              <a:rPr lang="en-US" dirty="0" smtClean="0"/>
              <a:t>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b="1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b="1" dirty="0" smtClean="0"/>
              <a:t>Formal parameter variable </a:t>
            </a:r>
            <a:r>
              <a:rPr lang="en-US" dirty="0" smtClean="0"/>
              <a:t>disappears – exists only during the call!</a:t>
            </a:r>
          </a:p>
          <a:p>
            <a:pPr lvl="1"/>
            <a:r>
              <a:rPr lang="en-US" dirty="0" smtClean="0"/>
              <a:t>The call expression evaluates to the “returned”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“call site”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28600" y="2221468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function call: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4572000" y="2074086"/>
            <a:ext cx="1628894" cy="387096"/>
          </a:xfrm>
          <a:prstGeom prst="wedgeRectCallout">
            <a:avLst>
              <a:gd name="adj1" fmla="val 46512"/>
              <a:gd name="adj2" fmla="val -1145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 or 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“actual parameter”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438400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u="sng" dirty="0" smtClean="0"/>
              <a:t>definition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"Ruth Anderson"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grade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327149"/>
            <a:ext cx="4191000" cy="539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700" dirty="0" smtClean="0"/>
              <a:t>For each </a:t>
            </a:r>
            <a:r>
              <a:rPr lang="en-US" sz="2700" b="1" dirty="0" smtClean="0"/>
              <a:t>function definition</a:t>
            </a:r>
            <a:r>
              <a:rPr lang="en-US" sz="2700" dirty="0" smtClean="0"/>
              <a:t>, identify:</a:t>
            </a:r>
          </a:p>
          <a:p>
            <a:pPr>
              <a:buFontTx/>
              <a:buChar char="-"/>
            </a:pPr>
            <a:r>
              <a:rPr lang="en-US" sz="2700" dirty="0" smtClean="0"/>
              <a:t>Function </a:t>
            </a:r>
            <a:r>
              <a:rPr lang="en-US" sz="2700" b="1" dirty="0" smtClean="0"/>
              <a:t>name</a:t>
            </a:r>
          </a:p>
          <a:p>
            <a:pPr>
              <a:buFontTx/>
              <a:buChar char="-"/>
            </a:pPr>
            <a:r>
              <a:rPr lang="en-US" sz="2700" dirty="0" smtClean="0"/>
              <a:t>Function </a:t>
            </a:r>
            <a:r>
              <a:rPr lang="en-US" sz="2700" b="1" dirty="0" smtClean="0"/>
              <a:t>body</a:t>
            </a:r>
          </a:p>
          <a:p>
            <a:pPr>
              <a:buFontTx/>
              <a:buChar char="-"/>
            </a:pPr>
            <a:r>
              <a:rPr lang="en-US" sz="2700" b="1" dirty="0" smtClean="0"/>
              <a:t>formal parameters</a:t>
            </a:r>
            <a:endParaRPr lang="en-US" sz="2700" dirty="0" smtClean="0"/>
          </a:p>
          <a:p>
            <a:pPr>
              <a:buFontTx/>
              <a:buChar char="-"/>
            </a:pPr>
            <a:endParaRPr lang="en-US" sz="2700" dirty="0" smtClean="0"/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23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10076</TotalTime>
  <Words>4185</Words>
  <Application>Microsoft Office PowerPoint</Application>
  <PresentationFormat>On-screen Show (4:3)</PresentationFormat>
  <Paragraphs>755</Paragraphs>
  <Slides>42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Courier New</vt:lpstr>
      <vt:lpstr>Office Theme</vt:lpstr>
      <vt:lpstr>Functions and abstraction</vt:lpstr>
      <vt:lpstr>Functions</vt:lpstr>
      <vt:lpstr>Python Functions</vt:lpstr>
      <vt:lpstr>Using (“calling”) a function</vt:lpstr>
      <vt:lpstr>Function call examples</vt:lpstr>
      <vt:lpstr>Some functions are like a machine</vt:lpstr>
      <vt:lpstr>Defining a function</vt:lpstr>
      <vt:lpstr>How Python executes a function call</vt:lpstr>
      <vt:lpstr>Function definition examples</vt:lpstr>
      <vt:lpstr>Function definitions and calls</vt:lpstr>
      <vt:lpstr>More function definitions and calls</vt:lpstr>
      <vt:lpstr>How many x variables?</vt:lpstr>
      <vt:lpstr>Functions can call functions</vt:lpstr>
      <vt:lpstr>Digression:  Two types of output</vt:lpstr>
      <vt:lpstr>In a function body, assignment creates a temporary variable (like the formal parameter)</vt:lpstr>
      <vt:lpstr>How to look up a variable</vt:lpstr>
      <vt:lpstr>Local variables exist  only while the function is executing</vt:lpstr>
      <vt:lpstr>Use only the local and the global scope!</vt:lpstr>
      <vt:lpstr>Functions are an 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Decomposing a problem</vt:lpstr>
      <vt:lpstr>How to design a function</vt:lpstr>
      <vt:lpstr>More Examples</vt:lpstr>
      <vt:lpstr>What does this print?</vt:lpstr>
      <vt:lpstr>What does this print?</vt:lpstr>
      <vt:lpstr>What does this print?</vt:lpstr>
      <vt:lpstr>What does this print?</vt:lpstr>
      <vt:lpstr>Each variable should represent one thing</vt:lpstr>
      <vt:lpstr>Review:  how to evaluate a function call</vt:lpstr>
      <vt:lpstr>HW2 Questions</vt:lpstr>
      <vt:lpstr>Bonus Slides:  Extra Function Calls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Ruth Anderson</cp:lastModifiedBy>
  <cp:revision>234</cp:revision>
  <cp:lastPrinted>2021-10-11T21:50:08Z</cp:lastPrinted>
  <dcterms:created xsi:type="dcterms:W3CDTF">2012-06-20T04:14:54Z</dcterms:created>
  <dcterms:modified xsi:type="dcterms:W3CDTF">2021-10-15T22:14:34Z</dcterms:modified>
</cp:coreProperties>
</file>