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5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6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7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8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9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10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11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2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16" r:id="rId3"/>
    <p:sldId id="281" r:id="rId4"/>
    <p:sldId id="317" r:id="rId5"/>
    <p:sldId id="320" r:id="rId6"/>
    <p:sldId id="319" r:id="rId7"/>
    <p:sldId id="279" r:id="rId8"/>
    <p:sldId id="308" r:id="rId9"/>
    <p:sldId id="283" r:id="rId10"/>
    <p:sldId id="272" r:id="rId11"/>
    <p:sldId id="303" r:id="rId12"/>
    <p:sldId id="284" r:id="rId13"/>
    <p:sldId id="282" r:id="rId14"/>
    <p:sldId id="309" r:id="rId15"/>
    <p:sldId id="310" r:id="rId16"/>
    <p:sldId id="285" r:id="rId17"/>
    <p:sldId id="286" r:id="rId18"/>
    <p:sldId id="311" r:id="rId19"/>
    <p:sldId id="274" r:id="rId20"/>
    <p:sldId id="304" r:id="rId21"/>
    <p:sldId id="276" r:id="rId22"/>
    <p:sldId id="305" r:id="rId23"/>
    <p:sldId id="268" r:id="rId24"/>
    <p:sldId id="314" r:id="rId25"/>
    <p:sldId id="315" r:id="rId26"/>
    <p:sldId id="321" r:id="rId27"/>
    <p:sldId id="322" r:id="rId28"/>
    <p:sldId id="313" r:id="rId29"/>
  </p:sldIdLst>
  <p:sldSz cx="9144000" cy="6858000" type="screen4x3"/>
  <p:notesSz cx="7315200" cy="96012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0"/>
    <p:restoredTop sz="84672" autoAdjust="0"/>
  </p:normalViewPr>
  <p:slideViewPr>
    <p:cSldViewPr>
      <p:cViewPr varScale="1">
        <p:scale>
          <a:sx n="62" d="100"/>
          <a:sy n="62" d="100"/>
        </p:scale>
        <p:origin x="5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6" tIns="48324" rIns="96646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6" tIns="48324" rIns="96646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6d7lz8v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2q5lmuu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1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https://tinyurl.com/y6d7lz8v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60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99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5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4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79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41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9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tell what this means, but the computer cannot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2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48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http://en.wikipedia.org/wiki/Geometric_series#Example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09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https://tinyurl.com/y2q5lmuu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9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860965-E3AB-402B-8914-7CA66227845D}" type="datetime1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9057F5-F74C-408A-803B-C2D5E6472055}" type="datetime1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627B08-8A3F-41F4-A3BE-F19258C5B608}" type="datetime1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A139C4-F368-45FF-BE0A-E04D8A9F10E1}" type="datetime1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E18BDD-C3E8-4081-B4DF-0E0A2028F54B}" type="datetime1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12AAB-010C-422D-9003-4D7A8F0F7A3A}" type="datetime1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4A1C2E-5F31-440F-85C7-72F0F1F4F87D}" type="datetime1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FFCA7-456D-4DE6-8303-F29F7E73FAA7}" type="datetime1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FB76C-ABDE-49EF-8691-92F9AAEB8CA0}" type="datetime1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D2420-D3E9-4CDB-8A30-78CC18BF85F6}" type="datetime1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A2AE-6F21-4D78-93C7-F8436E2B8D8F}" type="datetime1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g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xeze3up" TargetMode="External"/><Relationship Id="rId3" Type="http://schemas.openxmlformats.org/officeDocument/2006/relationships/tags" Target="../tags/tag9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0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Relationship Id="rId9" Type="http://schemas.openxmlformats.org/officeDocument/2006/relationships/hyperlink" Target="https://tinyurl.com/y3ggjt7e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9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7" Type="http://schemas.openxmlformats.org/officeDocument/2006/relationships/hyperlink" Target="https://tinyurl.com/y3xprvms" TargetMode="Externa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12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9" Type="http://schemas.openxmlformats.org/officeDocument/2006/relationships/hyperlink" Target="https://tinyurl.com/y3spr4wh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hyperlink" Target="https://tinyurl.com/yxblovb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hyperlink" Target="https://tinyurl.com/y4farko4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hyperlink" Target="https://tinyurl.com/y4farko4" TargetMode="Externa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42.xml"/><Relationship Id="rId10" Type="http://schemas.openxmlformats.org/officeDocument/2006/relationships/tags" Target="../tags/tag147.xml"/><Relationship Id="rId4" Type="http://schemas.openxmlformats.org/officeDocument/2006/relationships/tags" Target="../tags/tag141.xml"/><Relationship Id="rId9" Type="http://schemas.openxmlformats.org/officeDocument/2006/relationships/tags" Target="../tags/tag14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9" Type="http://schemas.openxmlformats.org/officeDocument/2006/relationships/hyperlink" Target="https://tinyurl.com/y54p7n44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3" Type="http://schemas.openxmlformats.org/officeDocument/2006/relationships/tags" Target="../tags/tag157.xml"/><Relationship Id="rId7" Type="http://schemas.openxmlformats.org/officeDocument/2006/relationships/tags" Target="../tags/tag161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hyperlink" Target="https://tinyurl.com/y3ojpncu" TargetMode="External"/><Relationship Id="rId5" Type="http://schemas.openxmlformats.org/officeDocument/2006/relationships/tags" Target="../tags/tag15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58.xml"/><Relationship Id="rId9" Type="http://schemas.openxmlformats.org/officeDocument/2006/relationships/tags" Target="../tags/tag16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tags" Target="../tags/tag176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5" Type="http://schemas.openxmlformats.org/officeDocument/2006/relationships/tags" Target="../tags/tag168.xml"/><Relationship Id="rId15" Type="http://schemas.openxmlformats.org/officeDocument/2006/relationships/hyperlink" Target="https://tinyurl.com/y3ojpncu" TargetMode="External"/><Relationship Id="rId10" Type="http://schemas.openxmlformats.org/officeDocument/2006/relationships/tags" Target="../tags/tag173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7" Type="http://schemas.openxmlformats.org/officeDocument/2006/relationships/hyperlink" Target="https://tinyurl.com/n6ajmxrm" TargetMode="Externa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kzr4vb2r" TargetMode="External"/><Relationship Id="rId3" Type="http://schemas.openxmlformats.org/officeDocument/2006/relationships/tags" Target="../tags/tag183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5.xml"/><Relationship Id="rId4" Type="http://schemas.openxmlformats.org/officeDocument/2006/relationships/tags" Target="../tags/tag18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7" Type="http://schemas.openxmlformats.org/officeDocument/2006/relationships/hyperlink" Target="https://tinyurl.com/y6tbcjyq" TargetMode="Externa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7" Type="http://schemas.openxmlformats.org/officeDocument/2006/relationships/hyperlink" Target="https://tinyurl.com/yycnfohc" TargetMode="Externa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96.xml"/><Relationship Id="rId7" Type="http://schemas.openxmlformats.org/officeDocument/2006/relationships/hyperlink" Target="https://tinyurl.com/y2qe5hlj" TargetMode="Externa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10" Type="http://schemas.openxmlformats.org/officeDocument/2006/relationships/hyperlink" Target="https://tinyurl.com/yx96d3bu" TargetMode="External"/><Relationship Id="rId4" Type="http://schemas.openxmlformats.org/officeDocument/2006/relationships/tags" Target="../tags/tag12.xml"/><Relationship Id="rId9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image" Target="../media/image1.gif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notesSlide" Target="../notesSlides/notesSlide4.xml"/><Relationship Id="rId2" Type="http://schemas.openxmlformats.org/officeDocument/2006/relationships/tags" Target="../tags/tag16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19" Type="http://schemas.openxmlformats.org/officeDocument/2006/relationships/hyperlink" Target="https://tinyurl.com/yxmh66lx" TargetMode="Externa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10" Type="http://schemas.openxmlformats.org/officeDocument/2006/relationships/hyperlink" Target="https://tinyurl.com/y6a34bpd" TargetMode="External"/><Relationship Id="rId4" Type="http://schemas.openxmlformats.org/officeDocument/2006/relationships/tags" Target="../tags/tag33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tags" Target="../tags/tag63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tags" Target="../tags/tag62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28" Type="http://schemas.openxmlformats.org/officeDocument/2006/relationships/tags" Target="../tags/tag65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tags" Target="../tags/tag64.xml"/><Relationship Id="rId30" Type="http://schemas.openxmlformats.org/officeDocument/2006/relationships/hyperlink" Target="https://tinyurl.com/y67hxvj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 flow: Loops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228600"/>
            <a:ext cx="4067900" cy="196130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>
            <p:custDataLst>
              <p:tags r:id="rId1"/>
            </p:custDataLst>
          </p:nvPr>
        </p:nvSpPr>
        <p:spPr>
          <a:xfrm>
            <a:off x="1600200" y="4506843"/>
            <a:ext cx="192642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2"/>
            </p:custDataLst>
          </p:nvPr>
        </p:nvSpPr>
        <p:spPr>
          <a:xfrm>
            <a:off x="823809" y="2754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23809" y="34290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457200" y="16002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457201" y="1992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7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8"/>
            </p:custDataLst>
          </p:nvPr>
        </p:nvSpPr>
        <p:spPr>
          <a:xfrm>
            <a:off x="485983" y="5157900"/>
            <a:ext cx="1295400" cy="4146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Direct approach</a:t>
            </a:r>
            <a:endParaRPr lang="en-US" dirty="0"/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8" name="Rectangle 27"/>
          <p:cNvSpPr/>
          <p:nvPr>
            <p:custDataLst>
              <p:tags r:id="rId12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TextBox 28"/>
          <p:cNvSpPr txBox="1"/>
          <p:nvPr>
            <p:custDataLst>
              <p:tags r:id="rId1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0" name="TextBox 29"/>
          <p:cNvSpPr txBox="1"/>
          <p:nvPr>
            <p:custDataLst>
              <p:tags r:id="rId1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1" name="TextBox 30"/>
          <p:cNvSpPr txBox="1"/>
          <p:nvPr>
            <p:custDataLst>
              <p:tags r:id="rId15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grpSp>
        <p:nvGrpSpPr>
          <p:cNvPr id="38" name="Group 37"/>
          <p:cNvGrpSpPr/>
          <p:nvPr>
            <p:custDataLst>
              <p:tags r:id="rId16"/>
            </p:custDataLst>
          </p:nvPr>
        </p:nvGrpSpPr>
        <p:grpSpPr>
          <a:xfrm>
            <a:off x="1676400" y="4485063"/>
            <a:ext cx="1850227" cy="381135"/>
            <a:chOff x="1676400" y="4485063"/>
            <a:chExt cx="1850227" cy="381135"/>
          </a:xfrm>
        </p:grpSpPr>
        <p:sp>
          <p:nvSpPr>
            <p:cNvPr id="35" name="Down Arrow 34"/>
            <p:cNvSpPr/>
            <p:nvPr>
              <p:custDataLst>
                <p:tags r:id="rId21"/>
              </p:custDataLst>
            </p:nvPr>
          </p:nvSpPr>
          <p:spPr>
            <a:xfrm>
              <a:off x="1676400" y="4604588"/>
              <a:ext cx="104983" cy="26161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>
              <p:custDataLst>
                <p:tags r:id="rId22"/>
              </p:custDataLst>
            </p:nvPr>
          </p:nvSpPr>
          <p:spPr>
            <a:xfrm>
              <a:off x="1728891" y="4485063"/>
              <a:ext cx="17977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Current location in list</a:t>
              </a:r>
              <a:endParaRPr lang="en-US" sz="1400" dirty="0"/>
            </a:p>
          </p:txBody>
        </p:sp>
      </p:grpSp>
      <p:sp>
        <p:nvSpPr>
          <p:cNvPr id="39" name="TextBox 38"/>
          <p:cNvSpPr txBox="1"/>
          <p:nvPr>
            <p:custDataLst>
              <p:tags r:id="rId17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40" name="Rectangle 39"/>
          <p:cNvSpPr/>
          <p:nvPr>
            <p:custDataLst>
              <p:tags r:id="rId18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19"/>
            </p:custDataLst>
          </p:nvPr>
        </p:nvSpPr>
        <p:spPr>
          <a:xfrm>
            <a:off x="457200" y="1524001"/>
            <a:ext cx="4876800" cy="26449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Evaluate the sequence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While there are sequence elements left: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Assign the loop variable to the next remaining sequence element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Execute the loop body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0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03438 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8 2.22222E-6 L 0.06146 2.22222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2.22222E-6 L 0.09063 0.0006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12" grpId="0" animBg="1"/>
      <p:bldP spid="12" grpId="1" animBg="1"/>
      <p:bldP spid="9" grpId="1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9" grpId="9" animBg="1"/>
      <p:bldP spid="8" grpId="0" animBg="1"/>
      <p:bldP spid="8" grpId="1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 4, 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print("Start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</a:t>
            </a:r>
            <a:r>
              <a:rPr lang="en-US" dirty="0" smtClean="0"/>
              <a:t>variable if values are integers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3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342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 4, 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print("Start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body")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</a:t>
            </a:r>
            <a:r>
              <a:rPr lang="en-US" dirty="0" smtClean="0"/>
              <a:t>variable if values are integers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61722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Output: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75438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NOT: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5" name="Straight Connector 14"/>
          <p:cNvCxnSpPr/>
          <p:nvPr>
            <p:custDataLst>
              <p:tags r:id="rId7"/>
            </p:custDataLst>
          </p:nvPr>
        </p:nvCxnSpPr>
        <p:spPr>
          <a:xfrm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8"/>
            </p:custDataLst>
          </p:nvPr>
        </p:nvCxnSpPr>
        <p:spPr>
          <a:xfrm flipH="1"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Indentation is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Every statement in the body must have exactly the same indentation</a:t>
            </a:r>
          </a:p>
          <a:p>
            <a:r>
              <a:rPr lang="en-US" dirty="0" smtClean="0"/>
              <a:t>That’s how Python knows where the body ends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4, 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print("Start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body")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Compare the results of these loops: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in [30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40, 50, 60, 70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print(f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(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- 32) / 9.0 * 5)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done")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[30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40, 50, 60, 70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print(f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(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- 32) / 9.0 * 5)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print("All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done")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19200" y="2971800"/>
            <a:ext cx="152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04800" y="29718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Error!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81800" y="12203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4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range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range(5): </a:t>
            </a:r>
            <a:r>
              <a:rPr lang="en-US" dirty="0">
                <a:cs typeface="Courier New" pitchFamily="49" charset="0"/>
              </a:rPr>
              <a:t>cycles through [0, 1, 2, 3, 4]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5):</a:t>
            </a:r>
            <a:r>
              <a:rPr lang="en-US" dirty="0">
                <a:cs typeface="Courier New" pitchFamily="49" charset="0"/>
              </a:rPr>
              <a:t> cycles through [1, 2, 3, 4]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10,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2):</a:t>
            </a:r>
            <a:r>
              <a:rPr lang="en-US" dirty="0">
                <a:cs typeface="Courier New" pitchFamily="49" charset="0"/>
              </a:rPr>
              <a:t> cycles through [1, 3, 5, 7, 9</a:t>
            </a:r>
            <a:r>
              <a:rPr lang="en-US" dirty="0" smtClean="0">
                <a:cs typeface="Courier New" pitchFamily="49" charset="0"/>
              </a:rPr>
              <a:t>]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Produces a range object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limit (</a:t>
            </a:r>
            <a:r>
              <a:rPr lang="en-US" i="1" dirty="0" smtClean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Lower limit (</a:t>
            </a:r>
            <a:r>
              <a:rPr lang="en-US" i="1" dirty="0" smtClean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tep (distance between elements)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7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13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The sum is: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 of values, what values?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range(5, 1, -1):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 in range(0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8, 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 = 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range(size):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When size =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"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(result))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16776" y="628889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7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process a list:</a:t>
            </a:r>
            <a:br>
              <a:rPr lang="en-US" dirty="0" smtClean="0"/>
            </a:br>
            <a:r>
              <a:rPr lang="en-US" dirty="0" smtClean="0"/>
              <a:t>One element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common pattern when processing a list: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esult = </a:t>
            </a:r>
            <a:r>
              <a:rPr lang="en-US" sz="2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updated result</a:t>
            </a:r>
          </a:p>
          <a:p>
            <a:pPr marL="400050" lvl="1" indent="0">
              <a:buNone/>
            </a:pP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 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is a correct result for an empty list</a:t>
            </a:r>
          </a:p>
          <a:p>
            <a:r>
              <a:rPr lang="en-US" dirty="0" smtClean="0"/>
              <a:t>As each element is processed,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a prefix of the list</a:t>
            </a:r>
          </a:p>
          <a:p>
            <a:r>
              <a:rPr lang="en-US" dirty="0" smtClean="0"/>
              <a:t>When all elements have been processed,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the whole list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800600" y="2103120"/>
            <a:ext cx="434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Sum of a list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element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 of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Product of </a:t>
            </a:r>
            <a:r>
              <a:rPr lang="en-US" dirty="0"/>
              <a:t>a list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* element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Maximum of a list: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max(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element)</a:t>
            </a:r>
          </a:p>
          <a:p>
            <a:r>
              <a:rPr lang="en-US" dirty="0" smtClean="0"/>
              <a:t>Approximate the value 3 by 1 + 2/3 + 4/9 + 8/27 + 16/81 + … = (2/3)</a:t>
            </a:r>
            <a:r>
              <a:rPr lang="en-US" baseline="30000" dirty="0" smtClean="0"/>
              <a:t>0</a:t>
            </a:r>
            <a:r>
              <a:rPr lang="en-US" dirty="0" smtClean="0"/>
              <a:t> + (2/3)</a:t>
            </a:r>
            <a:r>
              <a:rPr lang="en-US" baseline="30000" dirty="0" smtClean="0"/>
              <a:t>1</a:t>
            </a:r>
            <a:r>
              <a:rPr lang="en-US" dirty="0" smtClean="0"/>
              <a:t> + (2/3)</a:t>
            </a:r>
            <a:r>
              <a:rPr lang="en-US" baseline="30000" dirty="0" smtClean="0"/>
              <a:t>2</a:t>
            </a:r>
            <a:r>
              <a:rPr lang="en-US" dirty="0" smtClean="0"/>
              <a:t> + (2/3)</a:t>
            </a:r>
            <a:r>
              <a:rPr lang="en-US" baseline="30000" dirty="0" smtClean="0"/>
              <a:t>3</a:t>
            </a:r>
            <a:r>
              <a:rPr lang="en-US" dirty="0" smtClean="0"/>
              <a:t> + … + </a:t>
            </a:r>
            <a:r>
              <a:rPr lang="en-US" dirty="0"/>
              <a:t>(</a:t>
            </a:r>
            <a:r>
              <a:rPr lang="en-US" dirty="0" smtClean="0"/>
              <a:t>2/3)</a:t>
            </a:r>
            <a:r>
              <a:rPr lang="en-US" baseline="30000" dirty="0" smtClean="0"/>
              <a:t>10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range(11):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result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(2.0/3.0)**element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943600" y="1295400"/>
            <a:ext cx="305404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updated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result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400800" y="3124200"/>
            <a:ext cx="2438400" cy="612648"/>
          </a:xfrm>
          <a:prstGeom prst="wedgeRectCallout">
            <a:avLst>
              <a:gd name="adj1" fmla="val -133235"/>
              <a:gd name="adj2" fmla="val 141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first element of the list (counting from zero)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[1, 2, 3]: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print("Before j loop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is",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[50, 100]: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is", j)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 Inner",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print("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j)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print("Outer",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Make </a:t>
            </a:r>
            <a:r>
              <a:rPr lang="en-US" altLang="zh-TW" dirty="0"/>
              <a:t>a temperature conversion </a:t>
            </a:r>
            <a:r>
              <a:rPr lang="en-US" altLang="zh-TW" dirty="0" smtClean="0"/>
              <a:t>chart, from Fahrenheit to Centigrade, for </a:t>
            </a:r>
            <a:r>
              <a:rPr lang="en-US" altLang="zh-TW" dirty="0"/>
              <a:t>these Fahrenheit </a:t>
            </a:r>
            <a:r>
              <a:rPr lang="en-US" altLang="zh-TW" dirty="0" smtClean="0"/>
              <a:t>values: 30, 40, 50, 60, 70</a:t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en-US" altLang="zh-TW" dirty="0" smtClean="0"/>
              <a:t>Output (approximate):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30 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-1.11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40 4.44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50 10.0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60 15.56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70 21.11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All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done</a:t>
            </a:r>
            <a:r>
              <a:rPr lang="en-US" altLang="zh-TW" dirty="0" smtClean="0"/>
              <a:t>	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Hint: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1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Nested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 Inner",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print("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j)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print("Outer",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620000" y="2577405"/>
            <a:ext cx="1143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2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4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5477872" y="3962400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ight Brace 11"/>
          <p:cNvSpPr/>
          <p:nvPr>
            <p:custDataLst>
              <p:tags r:id="rId5"/>
            </p:custDataLst>
          </p:nvPr>
        </p:nvSpPr>
        <p:spPr>
          <a:xfrm rot="10800000">
            <a:off x="1010994" y="4191000"/>
            <a:ext cx="132006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9163" y="4191000"/>
            <a:ext cx="11338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“nested”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loop body: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2 statements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Right Brace 3"/>
          <p:cNvSpPr/>
          <p:nvPr>
            <p:custDataLst>
              <p:tags r:id="rId7"/>
            </p:custDataLst>
          </p:nvPr>
        </p:nvSpPr>
        <p:spPr>
          <a:xfrm>
            <a:off x="5220424" y="3182034"/>
            <a:ext cx="257448" cy="22281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>
            <p:custDataLst>
              <p:tags r:id="rId8"/>
            </p:custDataLst>
          </p:nvPr>
        </p:nvCxnSpPr>
        <p:spPr>
          <a:xfrm>
            <a:off x="381000" y="23622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0"/>
            </p:custDataLst>
          </p:nvPr>
        </p:nvSpPr>
        <p:spPr>
          <a:xfrm>
            <a:off x="67818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2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3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Key idea: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Assign each sequence element to the loop variable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Duplicate the body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loops through the transformation approach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28666" y="3176317"/>
            <a:ext cx="3217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for j in [2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print(" Inner", j)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086022" y="3176317"/>
            <a:ext cx="29418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 in [2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print(" Inner", j)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 in [2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print(" Inner", j)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5943600" y="3176317"/>
            <a:ext cx="26661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 = 2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print(" Inner", j)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 = 3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print(" Inner", j)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 = 2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print(" Inner", j)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 = 3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print(" Inner", j)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5" grpId="1" uiExpand="1" build="allAtOnce"/>
      <p:bldP spid="6" grpId="0" uiExpand="1" build="allAtOnce"/>
      <p:bldP spid="6" grpId="1" uiExpand="1" build="allAtOnce"/>
      <p:bldP spid="9" grpId="0" uiExpand="1" build="allAtOnce"/>
      <p:bldP spid="9" grpId="1" uiExpand="1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 Inner",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3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4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4151244" y="4168676"/>
            <a:ext cx="2209800" cy="609600"/>
          </a:xfrm>
          <a:prstGeom prst="wedgeRectCallout">
            <a:avLst>
              <a:gd name="adj1" fmla="val -142801"/>
              <a:gd name="adj2" fmla="val 2034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Reusing loop variable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(don’t </a:t>
            </a:r>
            <a:r>
              <a:rPr lang="en-US" smtClean="0">
                <a:solidFill>
                  <a:schemeClr val="tx1"/>
                </a:solidFill>
              </a:rPr>
              <a:t>do this!)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 Inner",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4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5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7010400" y="4473476"/>
            <a:ext cx="114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Outer </a:t>
            </a:r>
            <a:r>
              <a:rPr lang="en-US" dirty="0"/>
              <a:t>0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1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7010400" y="182880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>
            <p:custDataLst>
              <p:tags r:id="rId10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7010400" y="3440668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(no output)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Some More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size is " +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element in range(size):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element is " +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(element))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8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Even More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element in range(size):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size="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 result="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print("We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are done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("result is", result)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812800" y="4572000"/>
            <a:ext cx="7894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if we move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to be the first line of the program instead?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9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this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Goal:  print 1, 2, 3, …, 48, 49, 50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it actually print?</a:t>
            </a:r>
          </a:p>
          <a:p>
            <a:pPr marL="0" indent="0">
              <a:buNone/>
            </a:pPr>
            <a:r>
              <a:rPr lang="en-US" dirty="0" smtClean="0"/>
              <a:t>How can we change it to correct its output?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Watch out for </a:t>
            </a:r>
            <a:r>
              <a:rPr lang="en-US" i="1" dirty="0" smtClean="0"/>
              <a:t>edge conditions</a:t>
            </a:r>
            <a:r>
              <a:rPr lang="en-US" dirty="0" smtClean="0"/>
              <a:t> (beginning or end of loop)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858000" y="123086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9, 10]: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print(50)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34200" y="92696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2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Loops over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letter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</a:t>
            </a:r>
            <a:r>
              <a:rPr lang="en-US" dirty="0" smtClean="0"/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print(letter)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 160"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letter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dirty="0" smtClean="0"/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print(letter)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 = 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letter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count = count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print(count)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16776" y="6877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3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dirty="0"/>
              <a:t>Temperature conversion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423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One possible Python program that solves this:</a:t>
            </a:r>
            <a:endParaRPr lang="en-US" dirty="0"/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- 32) / 9.0 * 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done")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2057400"/>
            <a:ext cx="4038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and Paste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Error prone</a:t>
            </a:r>
          </a:p>
          <a:p>
            <a:r>
              <a:rPr lang="en-US" dirty="0" smtClean="0"/>
              <a:t>Can take a long time (luckily this list only had 5 values in it!)</a:t>
            </a:r>
          </a:p>
          <a:p>
            <a:r>
              <a:rPr lang="en-US" dirty="0" smtClean="0"/>
              <a:t>What about …</a:t>
            </a:r>
          </a:p>
          <a:p>
            <a:pPr lvl="1"/>
            <a:r>
              <a:rPr lang="en-US" b="1" dirty="0" smtClean="0"/>
              <a:t>Modifications</a:t>
            </a:r>
            <a:r>
              <a:rPr lang="en-US" dirty="0" smtClean="0"/>
              <a:t>: I decide I want to change the output format?</a:t>
            </a:r>
          </a:p>
          <a:p>
            <a:pPr lvl="1"/>
            <a:r>
              <a:rPr lang="en-US" b="1" dirty="0" smtClean="0"/>
              <a:t>Bugs</a:t>
            </a:r>
            <a:r>
              <a:rPr lang="en-US" dirty="0" smtClean="0"/>
              <a:t>: I made a mistake in the formula?</a:t>
            </a:r>
          </a:p>
          <a:p>
            <a:pPr lvl="1"/>
            <a:r>
              <a:rPr lang="en-US" b="1" dirty="0" smtClean="0"/>
              <a:t>Readability</a:t>
            </a:r>
            <a:r>
              <a:rPr lang="en-US" dirty="0" smtClean="0"/>
              <a:t>: Is it obvious to a human reader that all 5 chunks of code are identical without looking carefully?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7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each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 smtClean="0"/>
              <a:t>, do “</a:t>
            </a:r>
            <a:r>
              <a:rPr lang="en-US" dirty="0" smtClean="0">
                <a:solidFill>
                  <a:srgbClr val="00B050"/>
                </a:solidFill>
              </a:rPr>
              <a:t>this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Where 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 is</a:t>
            </a:r>
            <a:r>
              <a:rPr lang="en-US" dirty="0" smtClean="0"/>
              <a:t>:</a:t>
            </a:r>
          </a:p>
          <a:p>
            <a:endParaRPr lang="en-US" sz="2600" dirty="0" smtClean="0"/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cent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lvl="1"/>
            <a:endParaRPr lang="en-US" dirty="0"/>
          </a:p>
          <a:p>
            <a:r>
              <a:rPr lang="en-US" dirty="0" smtClean="0"/>
              <a:t>Would be nice if we could write </a:t>
            </a:r>
            <a:r>
              <a:rPr lang="en-US" dirty="0"/>
              <a:t>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 </a:t>
            </a:r>
            <a:r>
              <a:rPr lang="en-US" b="1" dirty="0" smtClean="0"/>
              <a:t>just once</a:t>
            </a:r>
          </a:p>
          <a:p>
            <a:pPr lvl="1"/>
            <a:r>
              <a:rPr lang="en-US" dirty="0" smtClean="0"/>
              <a:t>Easier to </a:t>
            </a:r>
            <a:r>
              <a:rPr lang="en-US" b="1" dirty="0" smtClean="0"/>
              <a:t>modify</a:t>
            </a:r>
          </a:p>
          <a:p>
            <a:pPr lvl="1"/>
            <a:r>
              <a:rPr lang="en-US" dirty="0" smtClean="0"/>
              <a:t>Easier to </a:t>
            </a:r>
            <a:r>
              <a:rPr lang="en-US" b="1" dirty="0" smtClean="0"/>
              <a:t>fix bugs </a:t>
            </a:r>
          </a:p>
          <a:p>
            <a:pPr lvl="1"/>
            <a:r>
              <a:rPr lang="en-US" dirty="0" smtClean="0"/>
              <a:t>Easier for a human to </a:t>
            </a:r>
            <a:r>
              <a:rPr lang="en-US" b="1" dirty="0" smtClean="0"/>
              <a:t>read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5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sz="2600" dirty="0" smtClean="0"/>
          </a:p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[30, 40, 50, 60, 70]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lvl="1"/>
            <a:endParaRPr lang="en-US" dirty="0"/>
          </a:p>
          <a:p>
            <a:r>
              <a:rPr lang="en-US" dirty="0" smtClean="0"/>
              <a:t>Would be nice if we could write </a:t>
            </a:r>
            <a:r>
              <a:rPr lang="en-US" dirty="0"/>
              <a:t>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 </a:t>
            </a:r>
            <a:r>
              <a:rPr lang="en-US" b="1" dirty="0" smtClean="0"/>
              <a:t>just once</a:t>
            </a:r>
          </a:p>
          <a:p>
            <a:pPr lvl="1"/>
            <a:r>
              <a:rPr lang="en-US" dirty="0" smtClean="0"/>
              <a:t>Easier to </a:t>
            </a:r>
            <a:r>
              <a:rPr lang="en-US" b="1" dirty="0" smtClean="0"/>
              <a:t>modify</a:t>
            </a:r>
          </a:p>
          <a:p>
            <a:pPr lvl="1"/>
            <a:r>
              <a:rPr lang="en-US" dirty="0" smtClean="0"/>
              <a:t>Easier to </a:t>
            </a:r>
            <a:r>
              <a:rPr lang="en-US" b="1" dirty="0" smtClean="0"/>
              <a:t>fix bugs </a:t>
            </a:r>
          </a:p>
          <a:p>
            <a:pPr lvl="1"/>
            <a:r>
              <a:rPr lang="en-US" dirty="0" smtClean="0"/>
              <a:t>Easier for a human to </a:t>
            </a:r>
            <a:r>
              <a:rPr lang="en-US" b="1" dirty="0" smtClean="0"/>
              <a:t>read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better way to repeat yourself: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828800" y="3200400"/>
            <a:ext cx="73152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[30, 40, 50, 60, 70]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cent 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sz="2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- 32) / 9.0 * 5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print(</a:t>
            </a:r>
            <a:r>
              <a:rPr lang="en-US" sz="2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  <a:endParaRPr lang="en-US" sz="2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done")</a:t>
            </a:r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87923" y="3182824"/>
            <a:ext cx="1219200" cy="612648"/>
          </a:xfrm>
          <a:prstGeom prst="wedgeRectCallout">
            <a:avLst>
              <a:gd name="adj1" fmla="val 159496"/>
              <a:gd name="adj2" fmla="val 11069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</a:t>
            </a:r>
            <a:r>
              <a:rPr lang="en-US" i="1" dirty="0" smtClean="0">
                <a:solidFill>
                  <a:schemeClr val="tx1"/>
                </a:solidFill>
              </a:rPr>
              <a:t>body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indented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>
            <p:custDataLst>
              <p:tags r:id="rId5"/>
            </p:custDataLst>
          </p:nvPr>
        </p:nvSpPr>
        <p:spPr>
          <a:xfrm>
            <a:off x="4572000" y="2057400"/>
            <a:ext cx="3048000" cy="990600"/>
          </a:xfrm>
          <a:prstGeom prst="wedgeRectCallout">
            <a:avLst>
              <a:gd name="adj1" fmla="val 3831"/>
              <a:gd name="adj2" fmla="val 836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list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(sequence expression can be any sequence type e.g. string)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152399" y="5375325"/>
            <a:ext cx="2639401" cy="339676"/>
          </a:xfrm>
          <a:prstGeom prst="wedgeRectCallout">
            <a:avLst>
              <a:gd name="adj1" fmla="val 18926"/>
              <a:gd name="adj2" fmla="val -1428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Indentation is significant!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381000" y="2453789"/>
            <a:ext cx="1143000" cy="369760"/>
          </a:xfrm>
          <a:prstGeom prst="wedgeRectCallout">
            <a:avLst>
              <a:gd name="adj1" fmla="val 100034"/>
              <a:gd name="adj2" fmla="val 1662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loop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8" name="Rectangular Callout 7"/>
          <p:cNvSpPr/>
          <p:nvPr>
            <p:custDataLst>
              <p:tags r:id="rId9"/>
            </p:custDataLst>
          </p:nvPr>
        </p:nvSpPr>
        <p:spPr>
          <a:xfrm>
            <a:off x="3462582" y="5248673"/>
            <a:ext cx="2710911" cy="1377786"/>
          </a:xfrm>
          <a:prstGeom prst="wedgeRectCallout">
            <a:avLst>
              <a:gd name="adj1" fmla="val 18610"/>
              <a:gd name="adj2" fmla="val -498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Excutes</a:t>
            </a:r>
            <a:r>
              <a:rPr lang="en-US" dirty="0" smtClean="0">
                <a:solidFill>
                  <a:schemeClr val="tx1"/>
                </a:solidFill>
              </a:rPr>
              <a:t> the </a:t>
            </a:r>
            <a:r>
              <a:rPr lang="en-US" i="1" dirty="0" smtClean="0">
                <a:solidFill>
                  <a:schemeClr val="tx1"/>
                </a:solidFill>
              </a:rPr>
              <a:t>body </a:t>
            </a:r>
            <a:r>
              <a:rPr lang="en-US" dirty="0" smtClean="0">
                <a:solidFill>
                  <a:srgbClr val="FF0000"/>
                </a:solidFill>
              </a:rPr>
              <a:t>5 times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</a:t>
            </a:r>
            <a:r>
              <a:rPr 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 smtClean="0">
                <a:solidFill>
                  <a:schemeClr val="tx1"/>
                </a:solidFill>
              </a:rPr>
              <a:t> = 30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 smtClean="0">
                <a:solidFill>
                  <a:schemeClr val="tx1"/>
                </a:solidFill>
              </a:rPr>
              <a:t> = 40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>
            <p:custDataLst>
              <p:tags r:id="rId10"/>
            </p:custDataLst>
          </p:nvPr>
        </p:nvSpPr>
        <p:spPr>
          <a:xfrm>
            <a:off x="2118946" y="2241735"/>
            <a:ext cx="1905000" cy="685800"/>
          </a:xfrm>
          <a:prstGeom prst="wedgeRectCallout">
            <a:avLst>
              <a:gd name="adj1" fmla="val 15497"/>
              <a:gd name="adj2" fmla="val 1090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variable 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iteration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1"/>
            </p:custDataLst>
          </p:nvPr>
        </p:nvSpPr>
        <p:spPr>
          <a:xfrm>
            <a:off x="7315200" y="4583725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14" name="Rectangular Callout 13"/>
          <p:cNvSpPr/>
          <p:nvPr>
            <p:custDataLst>
              <p:tags r:id="rId12"/>
            </p:custDataLst>
          </p:nvPr>
        </p:nvSpPr>
        <p:spPr>
          <a:xfrm>
            <a:off x="8081074" y="2274095"/>
            <a:ext cx="990599" cy="612648"/>
          </a:xfrm>
          <a:prstGeom prst="wedgeRectCallout">
            <a:avLst>
              <a:gd name="adj1" fmla="val 21693"/>
              <a:gd name="adj2" fmla="val 1187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Colon is required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6690097" y="14484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9"/>
              </a:rPr>
              <a:t>See in python tutor</a:t>
            </a:r>
            <a:endParaRPr lang="en-US" dirty="0"/>
          </a:p>
        </p:txBody>
      </p:sp>
      <p:sp>
        <p:nvSpPr>
          <p:cNvPr id="18" name="Rounded Rectangle 17"/>
          <p:cNvSpPr/>
          <p:nvPr>
            <p:custDataLst>
              <p:tags r:id="rId15"/>
            </p:custDataLst>
          </p:nvPr>
        </p:nvSpPr>
        <p:spPr>
          <a:xfrm>
            <a:off x="2667000" y="3663795"/>
            <a:ext cx="6096000" cy="873852"/>
          </a:xfrm>
          <a:prstGeom prst="round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8" grpId="0" animBg="1"/>
      <p:bldP spid="13" grpId="0" animBg="1"/>
      <p:bldP spid="14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 smtClean="0"/>
              <a:t>Loop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[2, 4, 6]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[1, 2, 3]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print("Hi there!")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happy"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print(char)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5943600" y="43434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sequence is a string</a:t>
            </a: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6248400" y="32004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Does not use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17" name="Rectangular Callout 16"/>
          <p:cNvSpPr/>
          <p:nvPr>
            <p:custDataLst>
              <p:tags r:id="rId6"/>
            </p:custDataLst>
          </p:nvPr>
        </p:nvSpPr>
        <p:spPr>
          <a:xfrm>
            <a:off x="5791200" y="1866900"/>
            <a:ext cx="2590800" cy="533400"/>
          </a:xfrm>
          <a:prstGeom prst="wedgeRectCallout">
            <a:avLst>
              <a:gd name="adj1" fmla="val -125628"/>
              <a:gd name="adj2" fmla="val 342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18" name="Rectangular Callout 17"/>
          <p:cNvSpPr/>
          <p:nvPr>
            <p:custDataLst>
              <p:tags r:id="rId7"/>
            </p:custDataLst>
          </p:nvPr>
        </p:nvSpPr>
        <p:spPr>
          <a:xfrm>
            <a:off x="5637415" y="51816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840576" y="103295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8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914370" y="4569707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3914369" y="580492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3"/>
            </p:custDataLst>
          </p:nvPr>
        </p:nvSpPr>
        <p:spPr>
          <a:xfrm>
            <a:off x="3914371" y="6154756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3914372" y="550012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5"/>
            </p:custDataLst>
          </p:nvPr>
        </p:nvSpPr>
        <p:spPr>
          <a:xfrm>
            <a:off x="3914373" y="4918550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6"/>
            </p:custDataLst>
          </p:nvPr>
        </p:nvSpPr>
        <p:spPr>
          <a:xfrm>
            <a:off x="3914373" y="522467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7"/>
            </p:custDataLst>
          </p:nvPr>
        </p:nvSpPr>
        <p:spPr>
          <a:xfrm>
            <a:off x="3840540" y="4572000"/>
            <a:ext cx="14157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4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9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457200" y="33638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457200" y="3897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457200" y="21336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12"/>
            </p:custDataLst>
          </p:nvPr>
        </p:nvSpPr>
        <p:spPr>
          <a:xfrm>
            <a:off x="457201" y="24494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13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Transformation approach</a:t>
            </a:r>
            <a:endParaRPr lang="en-US" dirty="0"/>
          </a:p>
        </p:txBody>
      </p:sp>
      <p:sp>
        <p:nvSpPr>
          <p:cNvPr id="7" name="Right Arrow 6"/>
          <p:cNvSpPr/>
          <p:nvPr>
            <p:custDataLst>
              <p:tags r:id="rId15"/>
            </p:custDataLst>
          </p:nvPr>
        </p:nvSpPr>
        <p:spPr>
          <a:xfrm>
            <a:off x="2895600" y="5007114"/>
            <a:ext cx="856833" cy="435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7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>
            <p:custDataLst>
              <p:tags r:id="rId18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>
            <p:custDataLst>
              <p:tags r:id="rId20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35" name="Rectangle 34"/>
          <p:cNvSpPr/>
          <p:nvPr>
            <p:custDataLst>
              <p:tags r:id="rId21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6" name="TextBox 35"/>
          <p:cNvSpPr txBox="1"/>
          <p:nvPr>
            <p:custDataLst>
              <p:tags r:id="rId22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7" name="TextBox 36"/>
          <p:cNvSpPr txBox="1"/>
          <p:nvPr>
            <p:custDataLst>
              <p:tags r:id="rId2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sp>
        <p:nvSpPr>
          <p:cNvPr id="39" name="TextBox 38"/>
          <p:cNvSpPr txBox="1"/>
          <p:nvPr>
            <p:custDataLst>
              <p:tags r:id="rId25"/>
            </p:custDataLst>
          </p:nvPr>
        </p:nvSpPr>
        <p:spPr>
          <a:xfrm>
            <a:off x="381000" y="1524000"/>
            <a:ext cx="780008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 smtClean="0"/>
              <a:t>Idea:  convert a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dirty="0" smtClean="0"/>
              <a:t> loop into something we know how to execute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6"/>
            </p:custDataLst>
          </p:nvPr>
        </p:nvSpPr>
        <p:spPr>
          <a:xfrm>
            <a:off x="457200" y="2133600"/>
            <a:ext cx="4645224" cy="2895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sequence </a:t>
            </a:r>
            <a:r>
              <a:rPr lang="en-US" dirty="0"/>
              <a:t>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an assignment to the loop </a:t>
            </a:r>
            <a:r>
              <a:rPr lang="en-US" dirty="0" smtClean="0"/>
              <a:t>variable, </a:t>
            </a:r>
            <a:r>
              <a:rPr lang="en-US" dirty="0"/>
              <a:t>for each sequence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copy of the loop after each </a:t>
            </a:r>
            <a:r>
              <a:rPr lang="en-US" dirty="0" smtClean="0"/>
              <a:t>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Execute the resulting statements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sp>
        <p:nvSpPr>
          <p:cNvPr id="29" name="TextBox 28"/>
          <p:cNvSpPr txBox="1"/>
          <p:nvPr>
            <p:custDataLst>
              <p:tags r:id="rId28"/>
            </p:custDataLst>
          </p:nvPr>
        </p:nvSpPr>
        <p:spPr>
          <a:xfrm>
            <a:off x="6763206" y="217219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5088 L 4.72222E-6 -3.31175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4.72222E-6 0.127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625 L 4.72222E-6 0.0826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9" grpId="0" animBg="1"/>
      <p:bldP spid="9" grpId="1" animBg="1"/>
      <p:bldP spid="9" grpId="2" animBg="1"/>
      <p:bldP spid="9" grpId="3" animBg="1"/>
      <p:bldP spid="8" grpId="0" animBg="1"/>
      <p:bldP spid="8" grpId="1" animBg="1"/>
      <p:bldP spid="20" grpId="0" animBg="1"/>
      <p:bldP spid="20" grpId="1" animBg="1"/>
      <p:bldP spid="32" grpId="0"/>
      <p:bldP spid="33" grpId="0" animBg="1"/>
      <p:bldP spid="34" grpId="0"/>
      <p:bldP spid="35" grpId="0" uiExpand="1" build="allAtOnce" animBg="1"/>
      <p:bldP spid="36" grpId="0"/>
      <p:bldP spid="36" grpId="1"/>
      <p:bldP spid="37" grpId="0"/>
      <p:bldP spid="37" grpId="1"/>
      <p:bldP spid="38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7687</TotalTime>
  <Words>3060</Words>
  <Application>Microsoft Office PowerPoint</Application>
  <PresentationFormat>On-screen Show (4:3)</PresentationFormat>
  <Paragraphs>570</Paragraphs>
  <Slides>28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新細明體</vt:lpstr>
      <vt:lpstr>Times New Roman</vt:lpstr>
      <vt:lpstr>Office Theme</vt:lpstr>
      <vt:lpstr>Control flow: Loops </vt:lpstr>
      <vt:lpstr>Exercise:  Convert temperatures</vt:lpstr>
      <vt:lpstr>Temperature conversion chart</vt:lpstr>
      <vt:lpstr>Copy and Paste Problems</vt:lpstr>
      <vt:lpstr>For each fahr, do “this”</vt:lpstr>
      <vt:lpstr>A for loop</vt:lpstr>
      <vt:lpstr>for Loop Explained</vt:lpstr>
      <vt:lpstr>Loop Examples</vt:lpstr>
      <vt:lpstr>How a loop is executed: Transformation approach</vt:lpstr>
      <vt:lpstr>How a loop is executed: Direct approach</vt:lpstr>
      <vt:lpstr>The body can be multiple statements</vt:lpstr>
      <vt:lpstr>The body can be multiple statements</vt:lpstr>
      <vt:lpstr>Indentation is significant</vt:lpstr>
      <vt:lpstr>The range function</vt:lpstr>
      <vt:lpstr>Some Loops</vt:lpstr>
      <vt:lpstr>How to process a list: One element at a time</vt:lpstr>
      <vt:lpstr>Examples of list processing</vt:lpstr>
      <vt:lpstr>Nested Loops</vt:lpstr>
      <vt:lpstr>More Nested Loops</vt:lpstr>
      <vt:lpstr>More Nested Loops</vt:lpstr>
      <vt:lpstr>Understand loops through the transformation approach</vt:lpstr>
      <vt:lpstr>Test your understanding of loops</vt:lpstr>
      <vt:lpstr>Test your understanding of loops</vt:lpstr>
      <vt:lpstr>Some More Loops</vt:lpstr>
      <vt:lpstr>Even More Loops</vt:lpstr>
      <vt:lpstr>Fix this loop</vt:lpstr>
      <vt:lpstr>Some Fixes</vt:lpstr>
      <vt:lpstr>Loops over Strings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</dc:title>
  <dc:creator>Ruth Anderson</dc:creator>
  <cp:lastModifiedBy>Ruth Anderson</cp:lastModifiedBy>
  <cp:revision>263</cp:revision>
  <cp:lastPrinted>2021-10-06T19:58:41Z</cp:lastPrinted>
  <dcterms:created xsi:type="dcterms:W3CDTF">2012-06-20T04:14:54Z</dcterms:created>
  <dcterms:modified xsi:type="dcterms:W3CDTF">2021-10-18T21:48:38Z</dcterms:modified>
</cp:coreProperties>
</file>