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2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notesSlides/notesSlide3.xml" ContentType="application/vnd.openxmlformats-officedocument.presentationml.notesSl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4.xml" ContentType="application/vnd.openxmlformats-officedocument.presentationml.notesSlid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5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6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notesSlides/notesSlide7.xml" ContentType="application/vnd.openxmlformats-officedocument.presentationml.notesSlide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6" r:id="rId4"/>
    <p:sldId id="262" r:id="rId5"/>
    <p:sldId id="267" r:id="rId6"/>
    <p:sldId id="277" r:id="rId7"/>
    <p:sldId id="280" r:id="rId8"/>
    <p:sldId id="263" r:id="rId9"/>
    <p:sldId id="268" r:id="rId10"/>
    <p:sldId id="281" r:id="rId11"/>
    <p:sldId id="279" r:id="rId12"/>
    <p:sldId id="284" r:id="rId13"/>
    <p:sldId id="270" r:id="rId14"/>
    <p:sldId id="285" r:id="rId15"/>
    <p:sldId id="269" r:id="rId16"/>
    <p:sldId id="264" r:id="rId17"/>
    <p:sldId id="271" r:id="rId18"/>
    <p:sldId id="272" r:id="rId19"/>
    <p:sldId id="273" r:id="rId20"/>
    <p:sldId id="265" r:id="rId21"/>
    <p:sldId id="274" r:id="rId22"/>
    <p:sldId id="283" r:id="rId23"/>
    <p:sldId id="282" r:id="rId24"/>
    <p:sldId id="276" r:id="rId25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/>
    <p:restoredTop sz="82720" autoAdjust="0"/>
  </p:normalViewPr>
  <p:slideViewPr>
    <p:cSldViewPr>
      <p:cViewPr varScale="1">
        <p:scale>
          <a:sx n="103" d="100"/>
          <a:sy n="103" d="100"/>
        </p:scale>
        <p:origin x="19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46C0E2D5-C740-4095-AA07-D12F22E77BB8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C057B398-8A2D-4D94-94CD-459018BFB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1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83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using  9.0</a:t>
            </a:r>
            <a:r>
              <a:rPr lang="en-US" baseline="0" dirty="0"/>
              <a:t> instead of 9 as on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50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06">
              <a:defRPr/>
            </a:pPr>
            <a:r>
              <a:rPr lang="en-US" dirty="0"/>
              <a:t>Note: Still using  9.0</a:t>
            </a:r>
            <a:r>
              <a:rPr lang="en-US" baseline="0" dirty="0"/>
              <a:t> instead of 9 as on previous slide.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7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Variables must start with a letter, can contain letters or numbers or underscore.  They are case sensitive.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313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Empty</a:t>
            </a:r>
            <a:r>
              <a:rPr lang="en-US" baseline="0" dirty="0"/>
              <a:t> string is like the 0 value in arithmetic – Arabic numerals are a great advance over Roman numerals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86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</a:t>
            </a:r>
            <a:r>
              <a:rPr lang="en-US" baseline="0" dirty="0"/>
              <a:t> is of George Boole, an English mathematician and logician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7B398-8A2D-4D94-94CD-459018BFB6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26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C8FA2-5EEA-4F55-8F54-E7224D0313A6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794479-B116-42AA-ACD5-1DCC2B7B5AE3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0CCDFB-60D2-4392-8CCD-1A73F9296D04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4007AD-34B2-4B1D-A829-7A100311D250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3985E7E-ADB6-4F3A-8208-81E51BD88C2B}" type="datetime1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5EC3D89-6FED-487E-B33D-44D57B241E91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19CC28-EC2B-4F95-AAF4-766E136839FB}" type="datetime1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643792-0996-4C0C-930D-92669F3135B4}" type="datetime1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44F70-D065-4C89-BF26-BF5DDA384549}" type="datetime1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66E58ED-2208-4474-85C9-1DA8763A48B4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F2300D-5298-4637-80C5-8039145A1237}" type="datetime1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hyperlink" Target="https://goo.gl/pT4Dix" TargetMode="Externa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hyperlink" Target="http://pythontutor.com/" TargetMode="External"/><Relationship Id="rId5" Type="http://schemas.openxmlformats.org/officeDocument/2006/relationships/tags" Target="../tags/tag79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13" Type="http://schemas.openxmlformats.org/officeDocument/2006/relationships/tags" Target="../tags/tag96.xml"/><Relationship Id="rId18" Type="http://schemas.openxmlformats.org/officeDocument/2006/relationships/tags" Target="../tags/tag101.xml"/><Relationship Id="rId26" Type="http://schemas.openxmlformats.org/officeDocument/2006/relationships/hyperlink" Target="https://goo.gl/pT4Dix" TargetMode="External"/><Relationship Id="rId3" Type="http://schemas.openxmlformats.org/officeDocument/2006/relationships/tags" Target="../tags/tag86.xml"/><Relationship Id="rId21" Type="http://schemas.openxmlformats.org/officeDocument/2006/relationships/tags" Target="../tags/tag104.xml"/><Relationship Id="rId7" Type="http://schemas.openxmlformats.org/officeDocument/2006/relationships/tags" Target="../tags/tag90.xml"/><Relationship Id="rId12" Type="http://schemas.openxmlformats.org/officeDocument/2006/relationships/tags" Target="../tags/tag95.xml"/><Relationship Id="rId17" Type="http://schemas.openxmlformats.org/officeDocument/2006/relationships/tags" Target="../tags/tag100.xml"/><Relationship Id="rId25" Type="http://schemas.openxmlformats.org/officeDocument/2006/relationships/hyperlink" Target="http://pythontutor.com/" TargetMode="External"/><Relationship Id="rId2" Type="http://schemas.openxmlformats.org/officeDocument/2006/relationships/tags" Target="../tags/tag85.xml"/><Relationship Id="rId16" Type="http://schemas.openxmlformats.org/officeDocument/2006/relationships/tags" Target="../tags/tag99.xml"/><Relationship Id="rId20" Type="http://schemas.openxmlformats.org/officeDocument/2006/relationships/tags" Target="../tags/tag103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11" Type="http://schemas.openxmlformats.org/officeDocument/2006/relationships/tags" Target="../tags/tag94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88.xml"/><Relationship Id="rId15" Type="http://schemas.openxmlformats.org/officeDocument/2006/relationships/tags" Target="../tags/tag98.xml"/><Relationship Id="rId23" Type="http://schemas.openxmlformats.org/officeDocument/2006/relationships/tags" Target="../tags/tag106.xml"/><Relationship Id="rId10" Type="http://schemas.openxmlformats.org/officeDocument/2006/relationships/tags" Target="../tags/tag93.xml"/><Relationship Id="rId19" Type="http://schemas.openxmlformats.org/officeDocument/2006/relationships/tags" Target="../tags/tag102.xml"/><Relationship Id="rId4" Type="http://schemas.openxmlformats.org/officeDocument/2006/relationships/tags" Target="../tags/tag87.xml"/><Relationship Id="rId9" Type="http://schemas.openxmlformats.org/officeDocument/2006/relationships/tags" Target="../tags/tag92.xml"/><Relationship Id="rId14" Type="http://schemas.openxmlformats.org/officeDocument/2006/relationships/tags" Target="../tags/tag97.xml"/><Relationship Id="rId22" Type="http://schemas.openxmlformats.org/officeDocument/2006/relationships/tags" Target="../tags/tag105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tinyurl.com/yyr5xne2" TargetMode="External"/><Relationship Id="rId3" Type="http://schemas.openxmlformats.org/officeDocument/2006/relationships/tags" Target="../tags/tag10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5" Type="http://schemas.openxmlformats.org/officeDocument/2006/relationships/tags" Target="../tags/tag111.xml"/><Relationship Id="rId4" Type="http://schemas.openxmlformats.org/officeDocument/2006/relationships/tags" Target="../tags/tag1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hyperlink" Target="https://pythontutor.com/visualize.html#code=print%282%20%3C%207%20or%203%20%3E%2012%29%0A%0Aprint%28not%20%28%282%20%3C%203%29%20and%20%284%20%3E%20100%29%29%29%0A%20%0Atemp%20%3D%2072%0Ais_liquid%20%3D%20temp%20%3E%2032%20and%20temp%20%3C%20212%0Aprint%28is_liquid%29%0Atemp%20%3D%20300%0Aprint%28is_liquid%29&amp;cumulative=false&amp;heapPrimitives=false&amp;mode=edit&amp;origin=opt-frontend.js&amp;py=3&amp;rawInputLstJSON=%5B%5D&amp;textReferences=false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26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7" Type="http://schemas.openxmlformats.org/officeDocument/2006/relationships/hyperlink" Target="https://tinyurl.com/y43g6nlv" TargetMode="Externa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7" Type="http://schemas.openxmlformats.org/officeDocument/2006/relationships/hyperlink" Target="https://goo.gl/gSp423" TargetMode="Externa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6.xml"/><Relationship Id="rId4" Type="http://schemas.openxmlformats.org/officeDocument/2006/relationships/tags" Target="../tags/tag13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3.xml"/><Relationship Id="rId13" Type="http://schemas.openxmlformats.org/officeDocument/2006/relationships/image" Target="../media/image4.jpeg"/><Relationship Id="rId3" Type="http://schemas.openxmlformats.org/officeDocument/2006/relationships/tags" Target="../tags/tag8.xml"/><Relationship Id="rId7" Type="http://schemas.openxmlformats.org/officeDocument/2006/relationships/tags" Target="../tags/tag12.xml"/><Relationship Id="rId12" Type="http://schemas.openxmlformats.org/officeDocument/2006/relationships/image" Target="../media/image3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tags" Target="../tags/tag11.xml"/><Relationship Id="rId11" Type="http://schemas.openxmlformats.org/officeDocument/2006/relationships/image" Target="../media/image2.jpeg"/><Relationship Id="rId5" Type="http://schemas.openxmlformats.org/officeDocument/2006/relationships/tags" Target="../tags/tag10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9.xml"/><Relationship Id="rId9" Type="http://schemas.openxmlformats.org/officeDocument/2006/relationships/tags" Target="../tags/tag14.xml"/><Relationship Id="rId1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5" Type="http://schemas.openxmlformats.org/officeDocument/2006/relationships/image" Target="../media/image5.jpeg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142.xml"/><Relationship Id="rId2" Type="http://schemas.openxmlformats.org/officeDocument/2006/relationships/tags" Target="../tags/tag141.xml"/><Relationship Id="rId1" Type="http://schemas.openxmlformats.org/officeDocument/2006/relationships/tags" Target="../tags/tag140.xml"/><Relationship Id="rId6" Type="http://schemas.openxmlformats.org/officeDocument/2006/relationships/hyperlink" Target="https://tinyurl.com/y5gjqkc6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46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hyperlink" Target="https://tinyurl.com/yypl5by8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50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4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158.xml"/><Relationship Id="rId13" Type="http://schemas.openxmlformats.org/officeDocument/2006/relationships/image" Target="../media/image4.jpeg"/><Relationship Id="rId3" Type="http://schemas.openxmlformats.org/officeDocument/2006/relationships/tags" Target="../tags/tag153.xml"/><Relationship Id="rId7" Type="http://schemas.openxmlformats.org/officeDocument/2006/relationships/tags" Target="../tags/tag157.xml"/><Relationship Id="rId12" Type="http://schemas.openxmlformats.org/officeDocument/2006/relationships/image" Target="../media/image3.jpeg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11" Type="http://schemas.openxmlformats.org/officeDocument/2006/relationships/image" Target="../media/image2.jpeg"/><Relationship Id="rId5" Type="http://schemas.openxmlformats.org/officeDocument/2006/relationships/tags" Target="../tags/tag155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154.xml"/><Relationship Id="rId9" Type="http://schemas.openxmlformats.org/officeDocument/2006/relationships/tags" Target="../tags/tag159.xml"/><Relationship Id="rId1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7" Type="http://schemas.openxmlformats.org/officeDocument/2006/relationships/image" Target="../media/image6.png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notesSlide" Target="../notesSlides/notesSlide3.xml"/><Relationship Id="rId3" Type="http://schemas.openxmlformats.org/officeDocument/2006/relationships/tags" Target="../tags/tag28.xml"/><Relationship Id="rId21" Type="http://schemas.openxmlformats.org/officeDocument/2006/relationships/tags" Target="../tags/tag46.xml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7.xml"/><Relationship Id="rId3" Type="http://schemas.openxmlformats.org/officeDocument/2006/relationships/tags" Target="../tags/tag52.xml"/><Relationship Id="rId7" Type="http://schemas.openxmlformats.org/officeDocument/2006/relationships/tags" Target="../tags/tag56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4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53.xml"/><Relationship Id="rId9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5.xml"/><Relationship Id="rId3" Type="http://schemas.openxmlformats.org/officeDocument/2006/relationships/tags" Target="../tags/tag6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Introduction to Python</a:t>
            </a:r>
            <a:br>
              <a:rPr lang="en-US" dirty="0"/>
            </a:br>
            <a:r>
              <a:rPr lang="en-US" dirty="0"/>
              <a:t>and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>
                <a:solidFill>
                  <a:schemeClr val="tx1"/>
                </a:solidFill>
              </a:rPr>
              <a:t>Autumn 2021</a:t>
            </a:r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152400"/>
            <a:ext cx="1066800" cy="111861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Changing existing variables</a:t>
            </a:r>
            <a:br>
              <a:rPr lang="en-US" dirty="0"/>
            </a:br>
            <a:r>
              <a:rPr lang="en-US" dirty="0"/>
              <a:t>(“re-binding” or “re-assigning”)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</a:t>
            </a:r>
            <a:endParaRPr lang="en-US" dirty="0"/>
          </a:p>
          <a:p>
            <a:pPr marL="514350" indent="-457200"/>
            <a:r>
              <a:rPr lang="en-US" dirty="0"/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/>
              <a:t>” in an assignment is </a:t>
            </a:r>
            <a:r>
              <a:rPr lang="en-US" dirty="0">
                <a:solidFill>
                  <a:srgbClr val="FF0000"/>
                </a:solidFill>
              </a:rPr>
              <a:t>not</a:t>
            </a:r>
            <a:r>
              <a:rPr lang="en-US" dirty="0"/>
              <a:t> a promise of eternal equality</a:t>
            </a:r>
          </a:p>
          <a:p>
            <a:pPr marL="914400" lvl="1" indent="-457200"/>
            <a:r>
              <a:rPr lang="en-US" dirty="0"/>
              <a:t>This is </a:t>
            </a:r>
            <a:r>
              <a:rPr lang="en-US" dirty="0">
                <a:solidFill>
                  <a:srgbClr val="FF0000"/>
                </a:solidFill>
              </a:rPr>
              <a:t>different</a:t>
            </a:r>
            <a:r>
              <a:rPr lang="en-US" dirty="0"/>
              <a:t> than the mathematical meaning of “=”</a:t>
            </a:r>
          </a:p>
          <a:p>
            <a:pPr marL="514350" indent="-457200"/>
            <a:r>
              <a:rPr lang="en-US" dirty="0">
                <a:cs typeface="Courier New" pitchFamily="49" charset="0"/>
              </a:rPr>
              <a:t>Evaluating an expression gives a new (copy of a) number, rather than changing an existing one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1676400" y="2362200"/>
            <a:ext cx="3850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6210300" y="2819400"/>
            <a:ext cx="2819400" cy="1447800"/>
          </a:xfrm>
          <a:prstGeom prst="wedgeRectCallout">
            <a:avLst>
              <a:gd name="adj1" fmla="val -226293"/>
              <a:gd name="adj2" fmla="val -91653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expression</a:t>
            </a:r>
            <a:r>
              <a:rPr lang="en-US" dirty="0">
                <a:solidFill>
                  <a:schemeClr val="tx1"/>
                </a:solidFill>
              </a:rPr>
              <a:t> that can be typed into a python interpreter to be evaluated. Not a statement to put into a python program.</a:t>
            </a: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197600" y="1523491"/>
            <a:ext cx="2590800" cy="674498"/>
          </a:xfrm>
          <a:prstGeom prst="wedgeRectCallout">
            <a:avLst>
              <a:gd name="adj1" fmla="val -213796"/>
              <a:gd name="adj2" fmla="val -1312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printed from an assignment </a:t>
            </a:r>
            <a:r>
              <a:rPr lang="en-US" b="1" dirty="0">
                <a:solidFill>
                  <a:schemeClr val="tx1"/>
                </a:solidFill>
              </a:rPr>
              <a:t>statement</a:t>
            </a:r>
          </a:p>
        </p:txBody>
      </p:sp>
      <p:sp>
        <p:nvSpPr>
          <p:cNvPr id="9" name="Rectangular Callout 8"/>
          <p:cNvSpPr/>
          <p:nvPr>
            <p:custDataLst>
              <p:tags r:id="rId7"/>
            </p:custDataLst>
          </p:nvPr>
        </p:nvSpPr>
        <p:spPr>
          <a:xfrm>
            <a:off x="5410200" y="-10875"/>
            <a:ext cx="36004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410747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5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6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 dirty="0"/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3390900" y="6033516"/>
            <a:ext cx="5810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 </a:t>
            </a:r>
            <a:r>
              <a:rPr lang="en-US" dirty="0">
                <a:hlinkClick r:id="rId11"/>
              </a:rPr>
              <a:t>http://pythontutor.com</a:t>
            </a:r>
            <a:r>
              <a:rPr lang="en-US" dirty="0"/>
              <a:t>   A custom link to this program is </a:t>
            </a:r>
            <a:r>
              <a:rPr lang="en-US" dirty="0">
                <a:hlinkClick r:id="rId12"/>
              </a:rPr>
              <a:t>here</a:t>
            </a:r>
            <a:endParaRPr lang="en-US" dirty="0"/>
          </a:p>
        </p:txBody>
      </p:sp>
      <p:sp>
        <p:nvSpPr>
          <p:cNvPr id="11" name="Rectangular Callout 10"/>
          <p:cNvSpPr/>
          <p:nvPr>
            <p:custDataLst>
              <p:tags r:id="rId9"/>
            </p:custDataLst>
          </p:nvPr>
        </p:nvSpPr>
        <p:spPr>
          <a:xfrm>
            <a:off x="2819400" y="97075"/>
            <a:ext cx="61912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python </a:t>
            </a:r>
            <a:r>
              <a:rPr lang="en-US" b="1" dirty="0">
                <a:solidFill>
                  <a:schemeClr val="tx1"/>
                </a:solidFill>
              </a:rPr>
              <a:t>program</a:t>
            </a:r>
            <a:r>
              <a:rPr lang="en-US" dirty="0">
                <a:solidFill>
                  <a:schemeClr val="tx1"/>
                </a:solidFill>
              </a:rPr>
              <a:t> that could be typed into a text editor.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2743200"/>
            <a:ext cx="2057400" cy="39782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34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How an assignment is executed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Evaluate the right-hand side to a value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Store that value in the variable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2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y = x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z = x + 1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5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print(x)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print(y)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print(z)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3733800" y="2667000"/>
            <a:ext cx="2306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State of the computer:</a:t>
            </a: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37338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>
            <p:custDataLst>
              <p:tags r:id="rId5"/>
            </p:custDataLst>
          </p:nvPr>
        </p:nvSpPr>
        <p:spPr>
          <a:xfrm>
            <a:off x="152400" y="2653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>
            <p:custDataLst>
              <p:tags r:id="rId6"/>
            </p:custDataLst>
          </p:nvPr>
        </p:nvSpPr>
        <p:spPr>
          <a:xfrm>
            <a:off x="152400" y="3415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>
            <p:custDataLst>
              <p:tags r:id="rId7"/>
            </p:custDataLst>
          </p:nvPr>
        </p:nvSpPr>
        <p:spPr>
          <a:xfrm>
            <a:off x="152400" y="3796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>
            <p:custDataLst>
              <p:tags r:id="rId8"/>
            </p:custDataLst>
          </p:nvPr>
        </p:nvSpPr>
        <p:spPr>
          <a:xfrm>
            <a:off x="152400" y="4191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>
            <p:custDataLst>
              <p:tags r:id="rId9"/>
            </p:custDataLst>
          </p:nvPr>
        </p:nvSpPr>
        <p:spPr>
          <a:xfrm>
            <a:off x="152400" y="4572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>
            <p:custDataLst>
              <p:tags r:id="rId10"/>
            </p:custDataLst>
          </p:nvPr>
        </p:nvSpPr>
        <p:spPr>
          <a:xfrm>
            <a:off x="152400" y="49530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>
            <p:custDataLst>
              <p:tags r:id="rId11"/>
            </p:custDataLst>
          </p:nvPr>
        </p:nvSpPr>
        <p:spPr>
          <a:xfrm>
            <a:off x="152400" y="30342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>
            <p:custDataLst>
              <p:tags r:id="rId12"/>
            </p:custDataLst>
          </p:nvPr>
        </p:nvSpPr>
        <p:spPr>
          <a:xfrm>
            <a:off x="6629400" y="2667000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Printed output:</a:t>
            </a:r>
          </a:p>
        </p:txBody>
      </p:sp>
      <p:sp>
        <p:nvSpPr>
          <p:cNvPr id="25" name="Rectangle 24"/>
          <p:cNvSpPr/>
          <p:nvPr>
            <p:custDataLst>
              <p:tags r:id="rId13"/>
            </p:custDataLst>
          </p:nvPr>
        </p:nvSpPr>
        <p:spPr>
          <a:xfrm>
            <a:off x="6629400" y="3036332"/>
            <a:ext cx="2306401" cy="26786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  <a:p>
            <a:r>
              <a:rPr lang="en-US" sz="2800" dirty="0">
                <a:solidFill>
                  <a:schemeClr val="tx1"/>
                </a:solidFill>
              </a:rPr>
              <a:t>5</a:t>
            </a:r>
          </a:p>
          <a:p>
            <a:r>
              <a:rPr lang="en-US" sz="2800" dirty="0">
                <a:solidFill>
                  <a:schemeClr val="tx1"/>
                </a:solidFill>
              </a:rPr>
              <a:t>2</a:t>
            </a:r>
          </a:p>
          <a:p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6" name="Right Arrow 25"/>
          <p:cNvSpPr/>
          <p:nvPr>
            <p:custDataLst>
              <p:tags r:id="rId14"/>
            </p:custDataLst>
          </p:nvPr>
        </p:nvSpPr>
        <p:spPr>
          <a:xfrm>
            <a:off x="152400" y="5410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>
            <p:custDataLst>
              <p:tags r:id="rId15"/>
            </p:custDataLst>
          </p:nvPr>
        </p:nvSpPr>
        <p:spPr>
          <a:xfrm>
            <a:off x="152400" y="5791200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>
            <p:custDataLst>
              <p:tags r:id="rId16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2</a:t>
            </a:r>
          </a:p>
        </p:txBody>
      </p:sp>
      <p:sp>
        <p:nvSpPr>
          <p:cNvPr id="29" name="TextBox 28"/>
          <p:cNvSpPr txBox="1"/>
          <p:nvPr>
            <p:custDataLst>
              <p:tags r:id="rId17"/>
            </p:custDataLst>
          </p:nvPr>
        </p:nvSpPr>
        <p:spPr>
          <a:xfrm>
            <a:off x="4114800" y="3743980"/>
            <a:ext cx="707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y: 2</a:t>
            </a:r>
          </a:p>
        </p:txBody>
      </p:sp>
      <p:sp>
        <p:nvSpPr>
          <p:cNvPr id="30" name="TextBox 29"/>
          <p:cNvSpPr txBox="1"/>
          <p:nvPr>
            <p:custDataLst>
              <p:tags r:id="rId18"/>
            </p:custDataLst>
          </p:nvPr>
        </p:nvSpPr>
        <p:spPr>
          <a:xfrm>
            <a:off x="4114800" y="4277380"/>
            <a:ext cx="686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z: 3</a:t>
            </a:r>
          </a:p>
        </p:txBody>
      </p:sp>
      <p:sp>
        <p:nvSpPr>
          <p:cNvPr id="31" name="Right Arrow 30"/>
          <p:cNvSpPr/>
          <p:nvPr>
            <p:custDataLst>
              <p:tags r:id="rId19"/>
            </p:custDataLst>
          </p:nvPr>
        </p:nvSpPr>
        <p:spPr>
          <a:xfrm>
            <a:off x="152400" y="6158484"/>
            <a:ext cx="749808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20"/>
            </p:custDataLst>
          </p:nvPr>
        </p:nvSpPr>
        <p:spPr>
          <a:xfrm>
            <a:off x="4114800" y="3200400"/>
            <a:ext cx="700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x: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1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 dirty="0"/>
          </a:p>
        </p:txBody>
      </p:sp>
      <p:sp>
        <p:nvSpPr>
          <p:cNvPr id="32" name="Rectangle 31"/>
          <p:cNvSpPr/>
          <p:nvPr>
            <p:custDataLst>
              <p:tags r:id="rId22"/>
            </p:custDataLst>
          </p:nvPr>
        </p:nvSpPr>
        <p:spPr>
          <a:xfrm>
            <a:off x="3371850" y="6034532"/>
            <a:ext cx="5715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cs typeface="Courier New" pitchFamily="49" charset="0"/>
              </a:rPr>
              <a:t>To visualize a program’s execution: </a:t>
            </a:r>
            <a:r>
              <a:rPr lang="en-US" dirty="0">
                <a:hlinkClick r:id="rId25"/>
              </a:rPr>
              <a:t>http://pythontutor.com</a:t>
            </a:r>
            <a:r>
              <a:rPr lang="en-US" dirty="0"/>
              <a:t>   A custom link to this program is </a:t>
            </a:r>
            <a:r>
              <a:rPr lang="en-US" dirty="0">
                <a:hlinkClick r:id="rId26"/>
              </a:rPr>
              <a:t>here</a:t>
            </a:r>
            <a:endParaRPr lang="en-US" dirty="0"/>
          </a:p>
        </p:txBody>
      </p:sp>
      <p:sp>
        <p:nvSpPr>
          <p:cNvPr id="34" name="Rectangular Callout 33"/>
          <p:cNvSpPr/>
          <p:nvPr>
            <p:custDataLst>
              <p:tags r:id="rId23"/>
            </p:custDataLst>
          </p:nvPr>
        </p:nvSpPr>
        <p:spPr>
          <a:xfrm>
            <a:off x="2819400" y="97075"/>
            <a:ext cx="61912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python </a:t>
            </a:r>
            <a:r>
              <a:rPr lang="en-US" b="1" dirty="0">
                <a:solidFill>
                  <a:schemeClr val="tx1"/>
                </a:solidFill>
              </a:rPr>
              <a:t>program</a:t>
            </a:r>
            <a:r>
              <a:rPr lang="en-US" dirty="0">
                <a:solidFill>
                  <a:schemeClr val="tx1"/>
                </a:solidFill>
              </a:rPr>
              <a:t> that could be typed into a text editor.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3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1106E-6 L 0.00069 0.0601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3.33333E-6 0.055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0" grpId="1" animBg="1"/>
      <p:bldP spid="20" grpId="2" animBg="1"/>
      <p:bldP spid="21" grpId="0" animBg="1"/>
      <p:bldP spid="21" grpId="1" animBg="1"/>
      <p:bldP spid="21" grpId="2" animBg="1"/>
      <p:bldP spid="23" grpId="0" animBg="1"/>
      <p:bldP spid="23" grpId="1" animBg="1"/>
      <p:bldP spid="23" grpId="2" animBg="1"/>
      <p:bldP spid="26" grpId="0" animBg="1"/>
      <p:bldP spid="26" grpId="1" animBg="1"/>
      <p:bldP spid="26" grpId="2" animBg="1"/>
      <p:bldP spid="27" grpId="0" animBg="1"/>
      <p:bldP spid="27" grpId="1" animBg="1"/>
      <p:bldP spid="27" grpId="2" animBg="1"/>
      <p:bldP spid="28" grpId="0"/>
      <p:bldP spid="28" grpId="1"/>
      <p:bldP spid="29" grpId="0"/>
      <p:bldP spid="30" grpId="0"/>
      <p:bldP spid="31" grpId="0" animBg="1"/>
      <p:bldP spid="31" grpId="1" animBg="1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Boolean Expressions</a:t>
            </a:r>
            <a:br>
              <a:rPr lang="en-US" dirty="0"/>
            </a:br>
            <a:r>
              <a:rPr lang="en-US" dirty="0"/>
              <a:t>(value is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 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&gt;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&lt;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==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100</a:t>
            </a:r>
            <a:r>
              <a:rPr lang="en-US" dirty="0"/>
              <a:t>			# Assignment, </a:t>
            </a:r>
            <a:r>
              <a:rPr lang="en-US" i="1" dirty="0"/>
              <a:t>not</a:t>
            </a:r>
            <a:r>
              <a:rPr lang="en-US" dirty="0"/>
              <a:t> conditional!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4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5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100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&gt;= 200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True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not (x &gt;= 200)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&lt; 4 and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4 &lt; 3 or 5 &lt; 6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temp = 72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water_is_liquid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4114800" y="4530578"/>
            <a:ext cx="48768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Order of Precedence:</a:t>
            </a:r>
          </a:p>
          <a:p>
            <a:r>
              <a:rPr lang="en-US" sz="2400" dirty="0"/>
              <a:t>Numeric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**</a:t>
            </a:r>
            <a:endParaRPr lang="en-US" sz="2400" dirty="0"/>
          </a:p>
          <a:p>
            <a:r>
              <a:rPr lang="en-US" sz="2400" dirty="0"/>
              <a:t>Mixed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</a:p>
          <a:p>
            <a:r>
              <a:rPr lang="en-US" sz="2400" dirty="0"/>
              <a:t>Boolean operators: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not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</a:t>
            </a:r>
            <a:r>
              <a:rPr lang="en-US" sz="2400" dirty="0"/>
              <a:t>, 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or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5"/>
            </p:custDataLst>
          </p:nvPr>
        </p:nvSpPr>
        <p:spPr>
          <a:xfrm>
            <a:off x="5486400" y="1600200"/>
            <a:ext cx="34417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8"/>
              </a:rPr>
              <a:t>Also: see a </a:t>
            </a:r>
            <a:r>
              <a:rPr lang="en-US" b="1" dirty="0">
                <a:hlinkClick r:id="rId8"/>
              </a:rPr>
              <a:t>program</a:t>
            </a:r>
            <a:r>
              <a:rPr lang="en-US" dirty="0">
                <a:hlinkClick r:id="rId8"/>
              </a:rPr>
              <a:t> printing these expressions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6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006333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is printed out by the following Python code:</a:t>
            </a:r>
            <a:br>
              <a:rPr lang="en-US" sz="2400" dirty="0"/>
            </a:br>
            <a:endParaRPr lang="en-US" sz="2400" dirty="0"/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print(2 &lt; 7 or 3 &gt; 12)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print(not ((2 &lt; 3) and (4 &gt; 100)))</a:t>
            </a:r>
            <a:br>
              <a:rPr lang="en-US" sz="2400" b="1" dirty="0">
                <a:latin typeface="Courier New" pitchFamily="49" charset="0"/>
                <a:cs typeface="Courier New" pitchFamily="49" charset="0"/>
              </a:rPr>
            </a:b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AutoNum type="arabicParenR"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temp = 72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temp &gt; 32 and temp &lt; 212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temp = 300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print(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is_liquid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5486400" y="136525"/>
            <a:ext cx="3441700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6"/>
              </a:rPr>
              <a:t>See this program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317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More expressions: 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A string represents </a:t>
            </a:r>
            <a:r>
              <a:rPr lang="en-US" dirty="0">
                <a:solidFill>
                  <a:srgbClr val="FF0000"/>
                </a:solidFill>
              </a:rPr>
              <a:t>text</a:t>
            </a:r>
          </a:p>
          <a:p>
            <a:pPr marL="457200" lvl="1" indent="0">
              <a:buNone/>
            </a:pPr>
            <a:r>
              <a:rPr lang="en-US" dirty="0"/>
              <a:t>'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'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"CSE 160"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marL="0" indent="0">
              <a:buNone/>
            </a:pPr>
            <a:r>
              <a:rPr lang="en-US" dirty="0"/>
              <a:t>Empty string is not the same as an unbound variable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Operations on strings:</a:t>
            </a:r>
          </a:p>
          <a:p>
            <a:r>
              <a:rPr lang="en-US" dirty="0"/>
              <a:t>Length: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/>
              <a:t>Concatenation: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"Ruth" + 'Anderson'</a:t>
            </a:r>
          </a:p>
          <a:p>
            <a:r>
              <a:rPr lang="en-US" dirty="0"/>
              <a:t>Containment/searching: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'0'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"O"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this_class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3551923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3. Different types cannot be compared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077244"/>
            <a:ext cx="4762500" cy="35718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Types of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41158" y="1541630"/>
            <a:ext cx="8686800" cy="48147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Integers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):		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-22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44</a:t>
            </a: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exact</a:t>
            </a:r>
          </a:p>
          <a:p>
            <a:pPr lvl="1"/>
            <a:endParaRPr lang="en-US" sz="1500" dirty="0">
              <a:solidFill>
                <a:srgbClr val="FF0000"/>
              </a:solidFill>
            </a:endParaRPr>
          </a:p>
          <a:p>
            <a:r>
              <a:rPr lang="en-US" dirty="0"/>
              <a:t>Real numbers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float):	2.718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3.1415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float,</a:t>
            </a:r>
            <a:r>
              <a:rPr lang="en-US" dirty="0"/>
              <a:t> for “floating point”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/>
              <a:t>Arithmetic is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Strings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/>
              <a:t>): 	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"I love Python"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""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Truth values (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):  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dirty="0"/>
              <a:t>,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/>
              <a:t>, for “Boolean”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11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3.0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"3" + "4"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"4"</a:t>
            </a:r>
            <a:r>
              <a:rPr lang="en-US" dirty="0"/>
              <a:t>			# Error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True</a:t>
            </a:r>
            <a:r>
              <a:rPr lang="en-US" dirty="0"/>
              <a:t>		# </a:t>
            </a:r>
            <a:r>
              <a:rPr lang="en-US" dirty="0" smtClean="0"/>
              <a:t>Don’t </a:t>
            </a:r>
            <a:r>
              <a:rPr lang="en-US" dirty="0"/>
              <a:t>do this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Moral</a:t>
            </a:r>
            <a:r>
              <a:rPr lang="en-US" dirty="0"/>
              <a:t>:  Python </a:t>
            </a:r>
            <a:r>
              <a:rPr lang="en-US" i="1" dirty="0"/>
              <a:t>sometimes</a:t>
            </a:r>
            <a:r>
              <a:rPr lang="en-US" dirty="0"/>
              <a:t> tells you when you do something that does not make sense.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181601" y="1564743"/>
            <a:ext cx="3429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Also: see a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printing these expressions in python tutor</a:t>
            </a:r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361547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Operations behave differently</a:t>
            </a:r>
            <a:br>
              <a:rPr lang="en-US" dirty="0"/>
            </a:br>
            <a:r>
              <a:rPr lang="en-US" dirty="0"/>
              <a:t>on different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4.0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</a:t>
            </a:r>
            <a:r>
              <a:rPr lang="en-US" dirty="0"/>
              <a:t>	# Would have been truncated in Python 2.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15.0 / 4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15 / 4.0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 conversion: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int(15.0)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("15")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(15.5)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float(15) /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6019800" y="2514600"/>
            <a:ext cx="29718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7"/>
              </a:rPr>
              <a:t>See a </a:t>
            </a:r>
            <a:r>
              <a:rPr lang="en-US" b="1" dirty="0">
                <a:hlinkClick r:id="rId7"/>
              </a:rPr>
              <a:t>program</a:t>
            </a:r>
            <a:r>
              <a:rPr lang="en-US" dirty="0">
                <a:hlinkClick r:id="rId7"/>
              </a:rPr>
              <a:t> printing these expressions in python tutor</a:t>
            </a:r>
            <a:endParaRPr lang="en-US" dirty="0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581400" y="-10874"/>
            <a:ext cx="5429250" cy="331582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these </a:t>
            </a:r>
            <a:r>
              <a:rPr lang="en-US" b="1" dirty="0">
                <a:solidFill>
                  <a:schemeClr val="tx1"/>
                </a:solidFill>
              </a:rPr>
              <a:t>expressions</a:t>
            </a:r>
            <a:r>
              <a:rPr lang="en-US" dirty="0">
                <a:solidFill>
                  <a:schemeClr val="tx1"/>
                </a:solidFill>
              </a:rPr>
              <a:t>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1368472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39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 4. A program is a recipe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509" y="1600200"/>
            <a:ext cx="6216982" cy="4525963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531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What is a program?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program is a sequence of instructions</a:t>
            </a:r>
          </a:p>
          <a:p>
            <a:r>
              <a:rPr lang="en-US" dirty="0"/>
              <a:t>The computer executes one after the other, as if they had been typed to the interpreter</a:t>
            </a:r>
          </a:p>
          <a:p>
            <a:r>
              <a:rPr lang="en-US" dirty="0"/>
              <a:t>Saving your work as a program is better than re-typing from scratch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= 1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y = 2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 + y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print(x + y)</a:t>
            </a:r>
          </a:p>
          <a:p>
            <a:pPr marL="0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15000" y="1185347"/>
            <a:ext cx="32453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this </a:t>
            </a:r>
            <a:r>
              <a:rPr lang="en-US" b="1" dirty="0">
                <a:hlinkClick r:id="rId6"/>
              </a:rPr>
              <a:t>program</a:t>
            </a:r>
            <a:r>
              <a:rPr lang="en-US" dirty="0">
                <a:hlinkClick r:id="rId6"/>
              </a:rPr>
              <a:t>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9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Interlude:  The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600200"/>
            <a:ext cx="8856624" cy="512127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/>
              <a:t>  statement always prints one line</a:t>
            </a:r>
          </a:p>
          <a:p>
            <a:pPr lvl="1"/>
            <a:r>
              <a:rPr lang="en-US" dirty="0"/>
              <a:t>The next print statement prints below that one</a:t>
            </a:r>
          </a:p>
          <a:p>
            <a:r>
              <a:rPr lang="en-US" dirty="0"/>
              <a:t>Write 0 or more expressions inside </a:t>
            </a:r>
            <a:r>
              <a:rPr lang="en-US"/>
              <a:t>the parentheses, </a:t>
            </a:r>
            <a:r>
              <a:rPr lang="en-US" dirty="0"/>
              <a:t>separated by commas</a:t>
            </a:r>
          </a:p>
          <a:p>
            <a:pPr lvl="1"/>
            <a:r>
              <a:rPr lang="en-US" dirty="0"/>
              <a:t>In the output, the values are separated by spaces</a:t>
            </a:r>
          </a:p>
          <a:p>
            <a:r>
              <a:rPr lang="en-US" dirty="0"/>
              <a:t>Examples: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print(3.1415)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print(2.718, 1.618)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print(20 + 2, 7 * 3, 4 * 5)</a:t>
            </a:r>
          </a:p>
          <a:p>
            <a:pPr marL="457200" lvl="1" indent="0"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print("The sum of", x, "and", y, "is", x + 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770062" y="1199118"/>
            <a:ext cx="324531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hlinkClick r:id="rId6"/>
              </a:rPr>
              <a:t>See this </a:t>
            </a:r>
            <a:r>
              <a:rPr lang="en-US" b="1" dirty="0">
                <a:hlinkClick r:id="rId6"/>
              </a:rPr>
              <a:t>program</a:t>
            </a:r>
            <a:r>
              <a:rPr lang="en-US" dirty="0">
                <a:hlinkClick r:id="rId6"/>
              </a:rPr>
              <a:t> in python tutor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652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Expressions, statements, and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 </a:t>
            </a:r>
            <a:r>
              <a:rPr lang="en-US" b="1" dirty="0">
                <a:solidFill>
                  <a:srgbClr val="FF0000"/>
                </a:solidFill>
              </a:rPr>
              <a:t>expression</a:t>
            </a:r>
            <a:r>
              <a:rPr lang="en-US" dirty="0"/>
              <a:t> evaluates to a value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* r ** 2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statement</a:t>
            </a:r>
            <a:r>
              <a:rPr lang="en-US" dirty="0"/>
              <a:t> causes an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3.14159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print(pi)</a:t>
            </a:r>
          </a:p>
          <a:p>
            <a:r>
              <a:rPr lang="en-US" b="1" dirty="0"/>
              <a:t>Expressions</a:t>
            </a:r>
            <a:r>
              <a:rPr lang="en-US" dirty="0"/>
              <a:t> appear within other </a:t>
            </a:r>
            <a:r>
              <a:rPr lang="en-US" b="1" dirty="0"/>
              <a:t>expressions</a:t>
            </a:r>
            <a:r>
              <a:rPr lang="en-US" dirty="0"/>
              <a:t> and within </a:t>
            </a:r>
            <a:r>
              <a:rPr lang="en-US" b="1" dirty="0"/>
              <a:t>statements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fahr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32) * (5.0 / 9)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print(pi * r ** 2)</a:t>
            </a:r>
          </a:p>
          <a:p>
            <a:r>
              <a:rPr lang="en-US" dirty="0"/>
              <a:t>A </a:t>
            </a:r>
            <a:r>
              <a:rPr lang="en-US" b="1" dirty="0"/>
              <a:t>statement</a:t>
            </a:r>
            <a:r>
              <a:rPr lang="en-US" dirty="0"/>
              <a:t> may </a:t>
            </a:r>
            <a:r>
              <a:rPr lang="en-US" i="1" dirty="0"/>
              <a:t>not</a:t>
            </a:r>
            <a:r>
              <a:rPr lang="en-US" dirty="0"/>
              <a:t> appear within an </a:t>
            </a:r>
            <a:r>
              <a:rPr lang="en-US" b="1" dirty="0"/>
              <a:t>expression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3 + print(pi)</a:t>
            </a:r>
            <a:r>
              <a:rPr lang="en-US" dirty="0"/>
              <a:t>		# Error!</a:t>
            </a:r>
          </a:p>
          <a:p>
            <a:r>
              <a:rPr lang="en-US" dirty="0"/>
              <a:t>A </a:t>
            </a:r>
            <a:r>
              <a:rPr lang="en-US" b="1" dirty="0">
                <a:solidFill>
                  <a:srgbClr val="FF0000"/>
                </a:solidFill>
              </a:rPr>
              <a:t>program</a:t>
            </a:r>
            <a:r>
              <a:rPr lang="en-US" dirty="0"/>
              <a:t> is made up of </a:t>
            </a:r>
            <a:r>
              <a:rPr lang="en-US" b="1" dirty="0"/>
              <a:t>statements</a:t>
            </a:r>
          </a:p>
          <a:p>
            <a:pPr lvl="1"/>
            <a:r>
              <a:rPr lang="en-US" dirty="0"/>
              <a:t>A program should do something or communicate information</a:t>
            </a:r>
          </a:p>
          <a:p>
            <a:pPr lvl="1"/>
            <a:r>
              <a:rPr lang="en-US" dirty="0"/>
              <a:t>Just evaluating an expression does not accomplish either goal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3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newsburner.com/wp-content/uploads/2012/01/WeigtingApplesAndOranges_3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dp-lectures\29-Calculator-Jumbo.jp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41522"/>
            <a:ext cx="3143250" cy="277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cygwin\home\mernst\sync\dp-lectures\AAAADH_VlCgAAAAAAEWUWA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581025"/>
            <a:ext cx="28575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cygwin\home\mernst\sync\dp-lectures\recipe-cornbread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062" y="4267200"/>
            <a:ext cx="3721937" cy="270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5"/>
            </p:custDataLst>
          </p:nvPr>
        </p:nvSpPr>
        <p:spPr>
          <a:xfrm>
            <a:off x="880649" y="120134"/>
            <a:ext cx="3210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1. Python is a calculator</a:t>
            </a:r>
          </a:p>
        </p:txBody>
      </p:sp>
      <p:sp>
        <p:nvSpPr>
          <p:cNvPr id="6" name="Rectangle 5"/>
          <p:cNvSpPr/>
          <p:nvPr>
            <p:custDataLst>
              <p:tags r:id="rId6"/>
            </p:custDataLst>
          </p:nvPr>
        </p:nvSpPr>
        <p:spPr>
          <a:xfrm>
            <a:off x="5555043" y="120134"/>
            <a:ext cx="3460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2. A variable is a container</a:t>
            </a:r>
          </a:p>
        </p:txBody>
      </p:sp>
      <p:sp>
        <p:nvSpPr>
          <p:cNvPr id="7" name="Rectangle 6"/>
          <p:cNvSpPr/>
          <p:nvPr>
            <p:custDataLst>
              <p:tags r:id="rId7"/>
            </p:custDataLst>
          </p:nvPr>
        </p:nvSpPr>
        <p:spPr>
          <a:xfrm>
            <a:off x="5692869" y="3743726"/>
            <a:ext cx="31846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 4. A program is a recipe</a:t>
            </a:r>
          </a:p>
        </p:txBody>
      </p:sp>
      <p:sp>
        <p:nvSpPr>
          <p:cNvPr id="8" name="Rectangle 7"/>
          <p:cNvSpPr/>
          <p:nvPr>
            <p:custDataLst>
              <p:tags r:id="rId8"/>
            </p:custDataLst>
          </p:nvPr>
        </p:nvSpPr>
        <p:spPr>
          <a:xfrm>
            <a:off x="0" y="3743727"/>
            <a:ext cx="49925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3. Different types cannot be compared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0. Don’t panic!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CSE 160 is for beginners to programming</a:t>
            </a:r>
          </a:p>
          <a:p>
            <a:pPr lvl="1"/>
            <a:r>
              <a:rPr lang="en-US" dirty="0"/>
              <a:t>(If you know how to program, you don’t belong)</a:t>
            </a:r>
          </a:p>
          <a:p>
            <a:r>
              <a:rPr lang="en-US" dirty="0"/>
              <a:t>You can learn to program in 10 weeks</a:t>
            </a:r>
          </a:p>
          <a:p>
            <a:pPr lvl="1"/>
            <a:r>
              <a:rPr lang="en-US" dirty="0"/>
              <a:t>You will work hard</a:t>
            </a:r>
          </a:p>
          <a:p>
            <a:pPr lvl="1"/>
            <a:r>
              <a:rPr lang="en-US" dirty="0"/>
              <a:t>We will work hard to help you</a:t>
            </a:r>
          </a:p>
          <a:p>
            <a:r>
              <a:rPr lang="en-US" dirty="0"/>
              <a:t>Ask questions!</a:t>
            </a:r>
          </a:p>
          <a:p>
            <a:pPr lvl="1"/>
            <a:r>
              <a:rPr lang="en-US" dirty="0"/>
              <a:t>This is the best way to learn</a:t>
            </a:r>
          </a:p>
        </p:txBody>
      </p:sp>
      <p:pic>
        <p:nvPicPr>
          <p:cNvPr id="2050" name="Picture 2" descr="C:\cygwin\home\mernst\sync\dp-lectures\Don't Panic 1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252" y="76201"/>
            <a:ext cx="2029548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62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1. Python is a calculator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305844"/>
            <a:ext cx="3524250" cy="31146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94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type </a:t>
            </a:r>
            <a:r>
              <a:rPr lang="en-US" i="1" dirty="0"/>
              <a:t>expressions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Python computes their </a:t>
            </a:r>
            <a:r>
              <a:rPr lang="en-US" i="1" dirty="0"/>
              <a:t>values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5</a:t>
            </a:r>
          </a:p>
          <a:p>
            <a:r>
              <a:rPr lang="en-US" dirty="0"/>
              <a:t>3 + 4</a:t>
            </a:r>
          </a:p>
          <a:p>
            <a:r>
              <a:rPr lang="en-US" dirty="0"/>
              <a:t>44 / 2</a:t>
            </a:r>
          </a:p>
          <a:p>
            <a:r>
              <a:rPr lang="en-US" dirty="0"/>
              <a:t>2 ** 3</a:t>
            </a:r>
          </a:p>
          <a:p>
            <a:r>
              <a:rPr lang="en-US" dirty="0"/>
              <a:t>3 * 4 + 5 * 6</a:t>
            </a:r>
          </a:p>
          <a:p>
            <a:pPr lvl="1"/>
            <a:r>
              <a:rPr lang="en-US" dirty="0"/>
              <a:t>If precedence is unclear, use parentheses</a:t>
            </a:r>
          </a:p>
          <a:p>
            <a:r>
              <a:rPr lang="en-US" dirty="0"/>
              <a:t>(72 – 32) / 9 *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2895600" y="-10875"/>
            <a:ext cx="6115050" cy="315675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some of these expressions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71426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expression is evaluated</a:t>
            </a:r>
            <a:br>
              <a:rPr lang="en-US" dirty="0"/>
            </a:br>
            <a:r>
              <a:rPr lang="en-US" dirty="0"/>
              <a:t>from the inside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How many expressions are in this Python code?    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 rot="16200000">
            <a:off x="1862937" y="1413664"/>
            <a:ext cx="457200" cy="296387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533400" y="3136613"/>
            <a:ext cx="33531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(72 – 32) / 9.0 * 5</a:t>
            </a:r>
          </a:p>
        </p:txBody>
      </p:sp>
      <p:sp>
        <p:nvSpPr>
          <p:cNvPr id="8" name="TextBox 7"/>
          <p:cNvSpPr txBox="1"/>
          <p:nvPr>
            <p:custDataLst>
              <p:tags r:id="rId5"/>
            </p:custDataLst>
          </p:nvPr>
        </p:nvSpPr>
        <p:spPr>
          <a:xfrm>
            <a:off x="1516074" y="2286000"/>
            <a:ext cx="1471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 expression</a:t>
            </a:r>
          </a:p>
        </p:txBody>
      </p:sp>
      <p:sp>
        <p:nvSpPr>
          <p:cNvPr id="9" name="Right Brace 8"/>
          <p:cNvSpPr/>
          <p:nvPr>
            <p:custDataLst>
              <p:tags r:id="rId6"/>
            </p:custDataLst>
          </p:nvPr>
        </p:nvSpPr>
        <p:spPr>
          <a:xfrm rot="5400000">
            <a:off x="1579601" y="3601997"/>
            <a:ext cx="457200" cy="224480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>
            <p:custDataLst>
              <p:tags r:id="rId7"/>
            </p:custDataLst>
          </p:nvPr>
        </p:nvSpPr>
        <p:spPr>
          <a:xfrm rot="5400000">
            <a:off x="1122402" y="3601999"/>
            <a:ext cx="457200" cy="1178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4" name="Right Brace 13"/>
          <p:cNvSpPr/>
          <p:nvPr>
            <p:custDataLst>
              <p:tags r:id="rId8"/>
            </p:custDataLst>
          </p:nvPr>
        </p:nvSpPr>
        <p:spPr>
          <a:xfrm rot="5400000">
            <a:off x="1155406" y="3721393"/>
            <a:ext cx="457200" cy="139641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5" name="Right Brace 14"/>
          <p:cNvSpPr/>
          <p:nvPr>
            <p:custDataLst>
              <p:tags r:id="rId9"/>
            </p:custDataLst>
          </p:nvPr>
        </p:nvSpPr>
        <p:spPr>
          <a:xfrm rot="5400000">
            <a:off x="1940004" y="3546395"/>
            <a:ext cx="457200" cy="29656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>
            <p:custDataLst>
              <p:tags r:id="rId10"/>
            </p:custDataLst>
          </p:nvPr>
        </p:nvSpPr>
        <p:spPr>
          <a:xfrm rot="5400000">
            <a:off x="3197304" y="3695700"/>
            <a:ext cx="457200" cy="228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7" name="Right Brace 16"/>
          <p:cNvSpPr/>
          <p:nvPr>
            <p:custDataLst>
              <p:tags r:id="rId11"/>
            </p:custDataLst>
          </p:nvPr>
        </p:nvSpPr>
        <p:spPr>
          <a:xfrm rot="5400000">
            <a:off x="741402" y="3601997"/>
            <a:ext cx="457200" cy="41600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8" name="Right Brace 17"/>
          <p:cNvSpPr/>
          <p:nvPr>
            <p:custDataLst>
              <p:tags r:id="rId12"/>
            </p:custDataLst>
          </p:nvPr>
        </p:nvSpPr>
        <p:spPr>
          <a:xfrm rot="5400000">
            <a:off x="1516882" y="3623522"/>
            <a:ext cx="457200" cy="3729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19" name="Right Brace 18"/>
          <p:cNvSpPr/>
          <p:nvPr>
            <p:custDataLst>
              <p:tags r:id="rId13"/>
            </p:custDataLst>
          </p:nvPr>
        </p:nvSpPr>
        <p:spPr>
          <a:xfrm rot="5400000">
            <a:off x="2447479" y="3531462"/>
            <a:ext cx="457200" cy="5570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0" name="TextBox 19"/>
          <p:cNvSpPr txBox="1"/>
          <p:nvPr>
            <p:custDataLst>
              <p:tags r:id="rId14"/>
            </p:custDataLst>
          </p:nvPr>
        </p:nvSpPr>
        <p:spPr>
          <a:xfrm>
            <a:off x="4106874" y="2307188"/>
            <a:ext cx="775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values</a:t>
            </a:r>
          </a:p>
        </p:txBody>
      </p:sp>
      <p:cxnSp>
        <p:nvCxnSpPr>
          <p:cNvPr id="22" name="Straight Arrow Connector 21"/>
          <p:cNvCxnSpPr/>
          <p:nvPr>
            <p:custDataLst>
              <p:tags r:id="rId15"/>
            </p:custDataLst>
          </p:nvPr>
        </p:nvCxnSpPr>
        <p:spPr>
          <a:xfrm flipH="1">
            <a:off x="1917672" y="2590800"/>
            <a:ext cx="2189202" cy="685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>
            <p:custDataLst>
              <p:tags r:id="rId16"/>
            </p:custDataLst>
          </p:nvPr>
        </p:nvCxnSpPr>
        <p:spPr>
          <a:xfrm flipH="1">
            <a:off x="2936074" y="2644254"/>
            <a:ext cx="1254926" cy="6323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>
            <p:custDataLst>
              <p:tags r:id="rId17"/>
            </p:custDataLst>
          </p:nvPr>
        </p:nvCxnSpPr>
        <p:spPr>
          <a:xfrm flipH="1">
            <a:off x="3573474" y="2676520"/>
            <a:ext cx="685800" cy="60008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>
            <p:custDataLst>
              <p:tags r:id="rId18"/>
            </p:custDataLst>
          </p:nvPr>
        </p:nvSpPr>
        <p:spPr>
          <a:xfrm>
            <a:off x="5396772" y="3149025"/>
            <a:ext cx="3124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3" name="Rectangle 32"/>
          <p:cNvSpPr/>
          <p:nvPr>
            <p:custDataLst>
              <p:tags r:id="rId19"/>
            </p:custDataLst>
          </p:nvPr>
        </p:nvSpPr>
        <p:spPr>
          <a:xfrm>
            <a:off x="5396773" y="3758625"/>
            <a:ext cx="23166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5" name="Rectangle 34"/>
          <p:cNvSpPr/>
          <p:nvPr>
            <p:custDataLst>
              <p:tags r:id="rId20"/>
            </p:custDataLst>
          </p:nvPr>
        </p:nvSpPr>
        <p:spPr>
          <a:xfrm>
            <a:off x="5396773" y="4343400"/>
            <a:ext cx="20665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8" name="Rectangle 37"/>
          <p:cNvSpPr/>
          <p:nvPr>
            <p:custDataLst>
              <p:tags r:id="rId21"/>
            </p:custDataLst>
          </p:nvPr>
        </p:nvSpPr>
        <p:spPr>
          <a:xfrm>
            <a:off x="5410200" y="4953000"/>
            <a:ext cx="15135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4.44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" name="Rectangle 38"/>
          <p:cNvSpPr/>
          <p:nvPr>
            <p:custDataLst>
              <p:tags r:id="rId22"/>
            </p:custDataLst>
          </p:nvPr>
        </p:nvSpPr>
        <p:spPr>
          <a:xfrm>
            <a:off x="5410200" y="5562600"/>
            <a:ext cx="914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22.2</a:t>
            </a:r>
          </a:p>
        </p:txBody>
      </p:sp>
      <p:cxnSp>
        <p:nvCxnSpPr>
          <p:cNvPr id="25" name="Straight Arrow Connector 24"/>
          <p:cNvCxnSpPr>
            <a:stCxn id="20" idx="1"/>
          </p:cNvCxnSpPr>
          <p:nvPr>
            <p:custDataLst>
              <p:tags r:id="rId23"/>
            </p:custDataLst>
          </p:nvPr>
        </p:nvCxnSpPr>
        <p:spPr>
          <a:xfrm flipH="1">
            <a:off x="1143000" y="2491854"/>
            <a:ext cx="2963874" cy="78474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7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32" grpId="0"/>
      <p:bldP spid="33" grpId="0"/>
      <p:bldP spid="3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Another evaluation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>
            <p:custDataLst>
              <p:tags r:id="rId3"/>
            </p:custDataLst>
          </p:nvPr>
        </p:nvSpPr>
        <p:spPr>
          <a:xfrm>
            <a:off x="914400" y="2133600"/>
            <a:ext cx="34724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72</a:t>
            </a:r>
            <a:r>
              <a:rPr lang="en-US" sz="3200" dirty="0">
                <a:solidFill>
                  <a:prstClr val="black"/>
                </a:solidFill>
              </a:rPr>
              <a:t> – </a:t>
            </a:r>
            <a:r>
              <a:rPr lang="en-US" sz="3200" b="1" dirty="0">
                <a:solidFill>
                  <a:srgbClr val="FF0000"/>
                </a:solidFill>
              </a:rPr>
              <a:t>32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914401" y="2743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dirty="0">
                <a:solidFill>
                  <a:prstClr val="black"/>
                </a:solidFill>
              </a:rPr>
              <a:t>(</a:t>
            </a: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)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>
            <p:custDataLst>
              <p:tags r:id="rId5"/>
            </p:custDataLst>
          </p:nvPr>
        </p:nvSpPr>
        <p:spPr>
          <a:xfrm>
            <a:off x="914401" y="3327975"/>
            <a:ext cx="23214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9.0</a:t>
            </a:r>
            <a:r>
              <a:rPr lang="en-US" sz="3200" dirty="0">
                <a:solidFill>
                  <a:prstClr val="black"/>
                </a:solidFill>
              </a:rPr>
              <a:t> * </a:t>
            </a:r>
            <a:r>
              <a:rPr lang="en-US" sz="3200" b="1" dirty="0">
                <a:solidFill>
                  <a:srgbClr val="FF0000"/>
                </a:solidFill>
              </a:rPr>
              <a:t>5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>
            <p:custDataLst>
              <p:tags r:id="rId6"/>
            </p:custDataLst>
          </p:nvPr>
        </p:nvSpPr>
        <p:spPr>
          <a:xfrm>
            <a:off x="927828" y="3937575"/>
            <a:ext cx="19303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(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  <a:r>
              <a:rPr lang="en-US" sz="3200" dirty="0">
                <a:solidFill>
                  <a:prstClr val="black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>
            <p:custDataLst>
              <p:tags r:id="rId7"/>
            </p:custDataLst>
          </p:nvPr>
        </p:nvSpPr>
        <p:spPr>
          <a:xfrm>
            <a:off x="927828" y="4547175"/>
            <a:ext cx="16802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40</a:t>
            </a:r>
            <a:r>
              <a:rPr lang="en-US" sz="3200" dirty="0">
                <a:solidFill>
                  <a:prstClr val="black"/>
                </a:solidFill>
              </a:rPr>
              <a:t> / </a:t>
            </a:r>
            <a:r>
              <a:rPr lang="en-US" sz="3200" b="1" dirty="0">
                <a:solidFill>
                  <a:srgbClr val="FF0000"/>
                </a:solidFill>
              </a:rPr>
              <a:t>45.0</a:t>
            </a:r>
          </a:p>
        </p:txBody>
      </p:sp>
      <p:sp>
        <p:nvSpPr>
          <p:cNvPr id="10" name="Rectangle 9"/>
          <p:cNvSpPr/>
          <p:nvPr>
            <p:custDataLst>
              <p:tags r:id="rId8"/>
            </p:custDataLst>
          </p:nvPr>
        </p:nvSpPr>
        <p:spPr>
          <a:xfrm>
            <a:off x="914400" y="5130225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FF0000"/>
                </a:solidFill>
              </a:rPr>
              <a:t>.888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0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2. A variable is a container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2591594"/>
            <a:ext cx="2857500" cy="254317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Variables hold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/>
              <a:t>Recall variables from algebra:</a:t>
            </a:r>
          </a:p>
          <a:p>
            <a:pPr lvl="1"/>
            <a:r>
              <a:rPr lang="en-US" dirty="0"/>
              <a:t>Let x = 2 …</a:t>
            </a:r>
          </a:p>
          <a:p>
            <a:pPr lvl="1"/>
            <a:r>
              <a:rPr lang="en-US" dirty="0"/>
              <a:t>Let y = x …</a:t>
            </a:r>
          </a:p>
          <a:p>
            <a:r>
              <a:rPr lang="en-US" dirty="0"/>
              <a:t>In Python: “</a:t>
            </a:r>
            <a:r>
              <a:rPr lang="en-US" i="1" dirty="0" err="1"/>
              <a:t>varname</a:t>
            </a:r>
            <a:r>
              <a:rPr lang="en-US" dirty="0"/>
              <a:t> = </a:t>
            </a:r>
            <a:r>
              <a:rPr lang="en-US" i="1" dirty="0"/>
              <a:t>expression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 = 3.14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pi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6 * 10 ** 23</a:t>
            </a:r>
          </a:p>
          <a:p>
            <a:pPr marL="457200" lvl="1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avogadro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22 = x</a:t>
            </a:r>
            <a:r>
              <a:rPr lang="en-US" dirty="0"/>
              <a:t>			# Error!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 all variable names are permitted</a:t>
            </a:r>
          </a:p>
        </p:txBody>
      </p:sp>
      <p:sp>
        <p:nvSpPr>
          <p:cNvPr id="6" name="Rectangular Callout 5"/>
          <p:cNvSpPr/>
          <p:nvPr>
            <p:custDataLst>
              <p:tags r:id="rId3"/>
            </p:custDataLst>
          </p:nvPr>
        </p:nvSpPr>
        <p:spPr>
          <a:xfrm>
            <a:off x="6477000" y="3337020"/>
            <a:ext cx="2514600" cy="674498"/>
          </a:xfrm>
          <a:prstGeom prst="wedgeRectCallout">
            <a:avLst>
              <a:gd name="adj1" fmla="val -190660"/>
              <a:gd name="adj2" fmla="val 13240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Nothing printed from an </a:t>
            </a:r>
            <a:r>
              <a:rPr lang="en-US" b="1" dirty="0">
                <a:solidFill>
                  <a:schemeClr val="tx1"/>
                </a:solidFill>
              </a:rPr>
              <a:t>assignment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6172200" y="4114800"/>
            <a:ext cx="2819400" cy="1447800"/>
          </a:xfrm>
          <a:prstGeom prst="wedgeRectCallout">
            <a:avLst>
              <a:gd name="adj1" fmla="val -214581"/>
              <a:gd name="adj2" fmla="val -38582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 </a:t>
            </a:r>
            <a:r>
              <a:rPr lang="en-US" b="1" dirty="0">
                <a:solidFill>
                  <a:schemeClr val="tx1"/>
                </a:solidFill>
              </a:rPr>
              <a:t>expression</a:t>
            </a:r>
            <a:r>
              <a:rPr lang="en-US" dirty="0">
                <a:solidFill>
                  <a:schemeClr val="tx1"/>
                </a:solidFill>
              </a:rPr>
              <a:t> that can be typed into a python interpreter to be evaluated. Not a statement to put into a python program.</a:t>
            </a: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5410200" y="147033"/>
            <a:ext cx="3600450" cy="430817"/>
          </a:xfrm>
          <a:prstGeom prst="wedgeRectCallout">
            <a:avLst>
              <a:gd name="adj1" fmla="val -27031"/>
              <a:gd name="adj2" fmla="val 24537"/>
            </a:avLst>
          </a:prstGeom>
          <a:solidFill>
            <a:srgbClr val="FFFF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Try typing into a python </a:t>
            </a:r>
            <a:r>
              <a:rPr lang="en-US" b="1" dirty="0">
                <a:solidFill>
                  <a:schemeClr val="tx1"/>
                </a:solidFill>
              </a:rPr>
              <a:t>interpreter</a:t>
            </a:r>
          </a:p>
        </p:txBody>
      </p:sp>
    </p:spTree>
    <p:extLst>
      <p:ext uri="{BB962C8B-B14F-4D97-AF65-F5344CB8AC3E}">
        <p14:creationId xmlns:p14="http://schemas.microsoft.com/office/powerpoint/2010/main" val="218175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3445</TotalTime>
  <Words>1510</Words>
  <Application>Microsoft Office PowerPoint</Application>
  <PresentationFormat>On-screen Show (4:3)</PresentationFormat>
  <Paragraphs>289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Office Theme</vt:lpstr>
      <vt:lpstr>Introduction to Python and programming</vt:lpstr>
      <vt:lpstr>PowerPoint Presentation</vt:lpstr>
      <vt:lpstr>0. Don’t panic!</vt:lpstr>
      <vt:lpstr>1. Python is a calculator</vt:lpstr>
      <vt:lpstr>You type expressions. Python computes their values.</vt:lpstr>
      <vt:lpstr>An expression is evaluated from the inside out</vt:lpstr>
      <vt:lpstr>Another evaluation example</vt:lpstr>
      <vt:lpstr>2. A variable is a container</vt:lpstr>
      <vt:lpstr>Variables hold values</vt:lpstr>
      <vt:lpstr>Changing existing variables (“re-binding” or “re-assigning”)</vt:lpstr>
      <vt:lpstr>How an assignment is executed</vt:lpstr>
      <vt:lpstr>How an assignment is executed</vt:lpstr>
      <vt:lpstr>Boolean Expressions (value is True or False)</vt:lpstr>
      <vt:lpstr>What do you think?</vt:lpstr>
      <vt:lpstr>More expressions:  strings</vt:lpstr>
      <vt:lpstr>3. Different types cannot be compared</vt:lpstr>
      <vt:lpstr>Types of values</vt:lpstr>
      <vt:lpstr>Operations behave differently on different types</vt:lpstr>
      <vt:lpstr>Operations behave differently on different types</vt:lpstr>
      <vt:lpstr> 4. A program is a recipe</vt:lpstr>
      <vt:lpstr>What is a program?</vt:lpstr>
      <vt:lpstr>Interlude:  The  print  statement</vt:lpstr>
      <vt:lpstr>Expressions, statements, and programs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 and programming</dc:title>
  <dc:creator>Ruth Anderson</dc:creator>
  <cp:lastModifiedBy>Ruth Anderson</cp:lastModifiedBy>
  <cp:revision>129</cp:revision>
  <cp:lastPrinted>2020-01-06T21:01:16Z</cp:lastPrinted>
  <dcterms:created xsi:type="dcterms:W3CDTF">2012-06-20T04:14:54Z</dcterms:created>
  <dcterms:modified xsi:type="dcterms:W3CDTF">2021-10-01T20:57:10Z</dcterms:modified>
</cp:coreProperties>
</file>