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2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5" r:id="rId4"/>
    <p:sldId id="260" r:id="rId5"/>
    <p:sldId id="261" r:id="rId6"/>
    <p:sldId id="264" r:id="rId7"/>
    <p:sldId id="266" r:id="rId8"/>
    <p:sldId id="271" r:id="rId9"/>
    <p:sldId id="267" r:id="rId10"/>
    <p:sldId id="268" r:id="rId11"/>
    <p:sldId id="263" r:id="rId12"/>
    <p:sldId id="272" r:id="rId13"/>
    <p:sldId id="273" r:id="rId14"/>
    <p:sldId id="291" r:id="rId15"/>
    <p:sldId id="259" r:id="rId16"/>
    <p:sldId id="277" r:id="rId17"/>
    <p:sldId id="289" r:id="rId18"/>
    <p:sldId id="290" r:id="rId19"/>
    <p:sldId id="279" r:id="rId20"/>
    <p:sldId id="288" r:id="rId21"/>
    <p:sldId id="280" r:id="rId22"/>
  </p:sldIdLst>
  <p:sldSz cx="9144000" cy="6858000" type="screen4x3"/>
  <p:notesSz cx="6997700" cy="92837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068" y="60"/>
      </p:cViewPr>
      <p:guideLst>
        <p:guide orient="horz" pos="31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9B4165DA-552D-46AD-B101-BEFB2B9A738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18577AFF-980F-4D59-8DF6-919635D8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69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washington.edu/academics/ugrad/overview/intro-courses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1C4C7-A646-498B-B007-81351AC0CEF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none" dirty="0" err="1" smtClean="0">
                <a:hlinkClick r:id="rId3"/>
              </a:rPr>
              <a:t>Cse</a:t>
            </a:r>
            <a:r>
              <a:rPr lang="en-US" u="none" dirty="0" smtClean="0">
                <a:hlinkClick r:id="rId3"/>
              </a:rPr>
              <a:t> Intro Courses:  </a:t>
            </a:r>
            <a:r>
              <a:rPr lang="en-US" dirty="0" smtClean="0">
                <a:hlinkClick r:id="rId3"/>
              </a:rPr>
              <a:t>https://www.cs.washington.edu/academics/ugrad/overview/intro-courses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77AFF-980F-4D59-8DF6-919635D8DC4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4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B09A-7E44-4589-BBCE-36E079967442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D81A-6220-4521-AA89-145FCFB06318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2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6EC0-FE37-4544-A0DD-1FAFEC30BF91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083-72A3-43A5-976A-9753DB330D35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7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F08C-3638-4D8D-B2E1-9CC5B55A73BA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2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9BDA-30B5-4AEC-ADF1-4C66B29B8F5F}" type="datetime1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2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4B0-6DB9-4012-971E-A37C687355A5}" type="datetime1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7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AD64-AB16-4642-AC42-811231CCE05B}" type="datetime1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4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77C-3BB4-421E-9E52-91F622E7F15E}" type="datetime1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1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176F-916C-456F-9A97-31016E270820}" type="datetime1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2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6E2A-9501-4F37-B3B5-98145A1B9503}" type="datetime1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CFAE-C1E9-45D9-A4F7-2399F238E548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3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tags" Target="../tags/tag4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jpe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CSE 160 Wrap-Up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</a:t>
            </a:r>
            <a:r>
              <a:rPr lang="en-US" dirty="0" smtClean="0">
                <a:solidFill>
                  <a:schemeClr val="tx1"/>
                </a:solidFill>
              </a:rPr>
              <a:t>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2020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7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Run many simulations</a:t>
            </a:r>
          </a:p>
          <a:p>
            <a:pPr lvl="1"/>
            <a:r>
              <a:rPr lang="en-US" dirty="0" smtClean="0"/>
              <a:t>How uncommon is what you actually saw?</a:t>
            </a:r>
          </a:p>
          <a:p>
            <a:r>
              <a:rPr lang="en-US" dirty="0" smtClean="0"/>
              <a:t>Graphing/plotting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3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How to write a </a:t>
            </a:r>
            <a:r>
              <a:rPr lang="en-US" b="1" dirty="0" smtClean="0"/>
              <a:t>function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Choose name, arguments, and documentation string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Write tests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Write body/implementation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How to write a </a:t>
            </a:r>
            <a:r>
              <a:rPr lang="en-US" b="1" dirty="0" smtClean="0"/>
              <a:t>program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ecompose into parts (functions, modules)</a:t>
            </a:r>
          </a:p>
          <a:p>
            <a:pPr lvl="2"/>
            <a:r>
              <a:rPr lang="en-US" dirty="0" smtClean="0"/>
              <a:t>Each part should be a logical unit, not too large or small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rite each part</a:t>
            </a:r>
          </a:p>
          <a:p>
            <a:pPr lvl="2"/>
            <a:r>
              <a:rPr lang="en-US" dirty="0" smtClean="0"/>
              <a:t>Define the problem</a:t>
            </a:r>
          </a:p>
          <a:p>
            <a:pPr lvl="2"/>
            <a:r>
              <a:rPr lang="en-US" dirty="0" smtClean="0"/>
              <a:t>Choose an algorithm</a:t>
            </a:r>
          </a:p>
          <a:p>
            <a:pPr lvl="2"/>
            <a:r>
              <a:rPr lang="en-US" dirty="0" smtClean="0"/>
              <a:t>In English first; test it via manual simulation</a:t>
            </a:r>
          </a:p>
          <a:p>
            <a:pPr lvl="2"/>
            <a:r>
              <a:rPr lang="en-US" dirty="0" smtClean="0"/>
              <a:t>Translate into code</a:t>
            </a:r>
          </a:p>
          <a:p>
            <a:pPr marL="0" indent="0">
              <a:buNone/>
            </a:pPr>
            <a:r>
              <a:rPr lang="en-US" dirty="0" smtClean="0"/>
              <a:t>When necessary, use </a:t>
            </a:r>
            <a:r>
              <a:rPr lang="en-US" i="1" dirty="0" smtClean="0"/>
              <a:t>wishful thinking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ssume a function exists, then write it later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test even before you write it, via a stub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Bonus Material -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Base case:  does all the work for a small problem</a:t>
            </a:r>
          </a:p>
          <a:p>
            <a:r>
              <a:rPr lang="en-US" dirty="0" smtClean="0"/>
              <a:t>Inductive case:</a:t>
            </a:r>
          </a:p>
          <a:p>
            <a:pPr lvl="1"/>
            <a:r>
              <a:rPr lang="en-US" dirty="0"/>
              <a:t>Divide the problem, creating one or more smaller problems</a:t>
            </a:r>
          </a:p>
          <a:p>
            <a:pPr lvl="1"/>
            <a:r>
              <a:rPr lang="en-US" dirty="0"/>
              <a:t>Ask someone else to solve the smaller problems</a:t>
            </a:r>
          </a:p>
          <a:p>
            <a:pPr lvl="2"/>
            <a:r>
              <a:rPr lang="en-US" dirty="0"/>
              <a:t>Recursive call to do most of the work</a:t>
            </a:r>
          </a:p>
          <a:p>
            <a:pPr lvl="1"/>
            <a:r>
              <a:rPr lang="en-US" dirty="0"/>
              <a:t>(Maybe) Do a small amount of </a:t>
            </a:r>
            <a:r>
              <a:rPr lang="en-US" dirty="0" err="1"/>
              <a:t>postprocessing</a:t>
            </a:r>
            <a:r>
              <a:rPr lang="en-US" dirty="0"/>
              <a:t> on the result(s) of the recursive call(s)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Speed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Affected primarily by the number of times you iterate over data</a:t>
            </a:r>
          </a:p>
          <a:p>
            <a:r>
              <a:rPr lang="en-US" dirty="0" smtClean="0"/>
              <a:t>Nested looping matters a 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5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DNA</a:t>
            </a:r>
          </a:p>
          <a:p>
            <a:r>
              <a:rPr lang="en-US" dirty="0" smtClean="0"/>
              <a:t>Images</a:t>
            </a:r>
          </a:p>
          <a:p>
            <a:r>
              <a:rPr lang="en-US" dirty="0" smtClean="0"/>
              <a:t>Social </a:t>
            </a:r>
            <a:r>
              <a:rPr lang="en-US" dirty="0" smtClean="0"/>
              <a:t>Networks</a:t>
            </a:r>
          </a:p>
          <a:p>
            <a:r>
              <a:rPr lang="en-US" dirty="0" smtClean="0"/>
              <a:t>2D points and Handwriting Samples</a:t>
            </a:r>
            <a:endParaRPr lang="en-US" dirty="0" smtClean="0"/>
          </a:p>
          <a:p>
            <a:r>
              <a:rPr lang="en-US" dirty="0" smtClean="0"/>
              <a:t>Election </a:t>
            </a:r>
            <a:r>
              <a:rPr lang="en-US" dirty="0" smtClean="0"/>
              <a:t>Results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60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more to learn!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Data analysis, data science, and data visualization</a:t>
            </a:r>
            <a:endParaRPr lang="en-US" dirty="0"/>
          </a:p>
          <a:p>
            <a:r>
              <a:rPr lang="en-US" dirty="0" smtClean="0"/>
              <a:t>Scaling up:</a:t>
            </a:r>
          </a:p>
          <a:p>
            <a:pPr lvl="1"/>
            <a:r>
              <a:rPr lang="en-US" dirty="0" smtClean="0"/>
              <a:t>Larger and more complex programs</a:t>
            </a:r>
          </a:p>
          <a:p>
            <a:pPr lvl="1"/>
            <a:r>
              <a:rPr lang="en-US" dirty="0" smtClean="0"/>
              <a:t>Algorithm selection</a:t>
            </a:r>
          </a:p>
          <a:p>
            <a:pPr lvl="1"/>
            <a:r>
              <a:rPr lang="en-US" dirty="0" smtClean="0"/>
              <a:t>“Big data”:  out-of-memory data, parallel programming, …</a:t>
            </a:r>
          </a:p>
          <a:p>
            <a:r>
              <a:rPr lang="en-US" dirty="0" smtClean="0"/>
              <a:t>Ensuring correctness</a:t>
            </a:r>
          </a:p>
          <a:p>
            <a:pPr lvl="1"/>
            <a:r>
              <a:rPr lang="en-US" dirty="0" smtClean="0"/>
              <a:t>Principled, systematic design, testing, and programming</a:t>
            </a:r>
          </a:p>
          <a:p>
            <a:pPr lvl="1"/>
            <a:r>
              <a:rPr lang="en-US" dirty="0" smtClean="0"/>
              <a:t>Coding style</a:t>
            </a:r>
          </a:p>
          <a:p>
            <a:r>
              <a:rPr lang="en-US" dirty="0" smtClean="0"/>
              <a:t>Managing complexity</a:t>
            </a:r>
          </a:p>
          <a:p>
            <a:pPr lvl="1"/>
            <a:r>
              <a:rPr lang="en-US" dirty="0" smtClean="0"/>
              <a:t>Programming tools:  testing, version control, debugging, deployment</a:t>
            </a:r>
          </a:p>
          <a:p>
            <a:pPr lvl="1"/>
            <a:r>
              <a:rPr lang="en-US" dirty="0" smtClean="0"/>
              <a:t>Graphical User Interfaces (GUIs), user interaction</a:t>
            </a:r>
          </a:p>
          <a:p>
            <a:pPr lvl="1"/>
            <a:r>
              <a:rPr lang="en-US" dirty="0" smtClean="0"/>
              <a:t>Data structures and algorithms</a:t>
            </a:r>
          </a:p>
          <a:p>
            <a:pPr lvl="1"/>
            <a:r>
              <a:rPr lang="en-US" dirty="0" smtClean="0"/>
              <a:t>Working in a team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you have learned in CSE 160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Compare your skills today to 10 weeks ago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Bottom line:  The assignments would be </a:t>
            </a:r>
            <a:r>
              <a:rPr lang="en-US" dirty="0" smtClean="0">
                <a:solidFill>
                  <a:srgbClr val="FF0000"/>
                </a:solidFill>
              </a:rPr>
              <a:t>easy</a:t>
            </a:r>
            <a:r>
              <a:rPr lang="en-US" dirty="0" smtClean="0">
                <a:solidFill>
                  <a:schemeClr val="tx1"/>
                </a:solidFill>
              </a:rPr>
              <a:t> for you today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This is a measure of how much you have learned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There is no such thing as a “born” programmer!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Your next project can be more ambitious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828800" y="5874603"/>
            <a:ext cx="6019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Genius is 1% inspiration and 99% perspiration.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Thomas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Edison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thomas_edison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264254"/>
            <a:ext cx="1219199" cy="159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9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Why the Python language?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6420041"/>
              </p:ext>
            </p:extLst>
          </p:nvPr>
        </p:nvGraphicFramePr>
        <p:xfrm>
          <a:off x="457200" y="1600200"/>
          <a:ext cx="82295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Python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Excel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C/C++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Java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Readable</a:t>
                      </a:r>
                      <a:r>
                        <a:rPr lang="en-US" baseline="0" dirty="0" smtClean="0"/>
                        <a:t> syntax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Easy to get started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Powerful libraries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of Python with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Python </a:t>
            </a:r>
            <a:r>
              <a:rPr lang="en-US" dirty="0"/>
              <a:t>is better for learning programming</a:t>
            </a:r>
          </a:p>
          <a:p>
            <a:r>
              <a:rPr lang="en-US" dirty="0" smtClean="0"/>
              <a:t>Python </a:t>
            </a:r>
            <a:r>
              <a:rPr lang="en-US" dirty="0"/>
              <a:t>is better for small </a:t>
            </a:r>
            <a:r>
              <a:rPr lang="en-US" dirty="0" smtClean="0"/>
              <a:t>programs</a:t>
            </a:r>
            <a:endParaRPr lang="en-US" dirty="0"/>
          </a:p>
          <a:p>
            <a:r>
              <a:rPr lang="en-US" dirty="0" smtClean="0"/>
              <a:t>Java </a:t>
            </a:r>
            <a:r>
              <a:rPr lang="en-US" dirty="0"/>
              <a:t>is better for large </a:t>
            </a:r>
            <a:r>
              <a:rPr lang="en-US" dirty="0" smtClean="0"/>
              <a:t>programs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Main difference:  dynamic vs. static typing</a:t>
            </a:r>
          </a:p>
          <a:p>
            <a:r>
              <a:rPr lang="en-US" dirty="0" smtClean="0"/>
              <a:t>Dynamic typing (Python):  put anything in any variable</a:t>
            </a:r>
          </a:p>
          <a:p>
            <a:r>
              <a:rPr lang="en-US" dirty="0" smtClean="0"/>
              <a:t>Static typing (Java):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ource code states the type of the variable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annot run code if any assignment might violate the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3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686800" cy="4648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Courses:</a:t>
            </a:r>
            <a:endParaRPr lang="en-US" dirty="0" smtClean="0"/>
          </a:p>
          <a:p>
            <a:pPr lvl="1"/>
            <a:r>
              <a:rPr lang="en-US" dirty="0" smtClean="0"/>
              <a:t>Python: CSE </a:t>
            </a:r>
            <a:r>
              <a:rPr lang="en-US" dirty="0"/>
              <a:t>163 Intermediate Data Programming</a:t>
            </a:r>
            <a:endParaRPr lang="en-US" dirty="0" smtClean="0"/>
          </a:p>
          <a:p>
            <a:pPr lvl="1"/>
            <a:r>
              <a:rPr lang="en-US" dirty="0" smtClean="0"/>
              <a:t>Java</a:t>
            </a:r>
            <a:r>
              <a:rPr lang="en-US" dirty="0" smtClean="0"/>
              <a:t>:  CSE 142 (you might </a:t>
            </a:r>
            <a:r>
              <a:rPr lang="en-US" dirty="0" smtClean="0"/>
              <a:t>skip – your will know a lot of the ideas), </a:t>
            </a:r>
            <a:r>
              <a:rPr lang="en-US" dirty="0" smtClean="0"/>
              <a:t>CSE 143, CSE 143X</a:t>
            </a:r>
          </a:p>
          <a:p>
            <a:pPr lvl="1"/>
            <a:r>
              <a:rPr lang="en-US" dirty="0" smtClean="0"/>
              <a:t>HDCE 310:  Python for interactive systems</a:t>
            </a:r>
          </a:p>
          <a:p>
            <a:pPr lvl="1"/>
            <a:r>
              <a:rPr lang="en-US" dirty="0" smtClean="0"/>
              <a:t>MATLAB, other programming languages</a:t>
            </a:r>
          </a:p>
          <a:p>
            <a:pPr lvl="1"/>
            <a:r>
              <a:rPr lang="en-US" dirty="0" smtClean="0"/>
              <a:t>Self-study:  books &amp; websites</a:t>
            </a:r>
          </a:p>
          <a:p>
            <a:pPr>
              <a:buNone/>
            </a:pPr>
            <a:r>
              <a:rPr lang="en-US" dirty="0" smtClean="0"/>
              <a:t>Data analysis:  classes, research, jobs</a:t>
            </a:r>
          </a:p>
          <a:p>
            <a:pPr lvl="1"/>
            <a:r>
              <a:rPr lang="en-US" dirty="0" smtClean="0"/>
              <a:t>In programming and software engineering</a:t>
            </a:r>
          </a:p>
          <a:p>
            <a:pPr lvl="1"/>
            <a:r>
              <a:rPr lang="en-US" dirty="0" smtClean="0"/>
              <a:t>In any topic that involves software</a:t>
            </a:r>
          </a:p>
          <a:p>
            <a:pPr>
              <a:buNone/>
            </a:pPr>
            <a:r>
              <a:rPr lang="en-US" dirty="0" smtClean="0"/>
              <a:t>Having an impact on the world</a:t>
            </a:r>
          </a:p>
          <a:p>
            <a:pPr lvl="1"/>
            <a:r>
              <a:rPr lang="en-US" dirty="0" smtClean="0"/>
              <a:t>Jobs (and job interviews)</a:t>
            </a:r>
          </a:p>
          <a:p>
            <a:pPr lvl="1"/>
            <a:r>
              <a:rPr lang="en-US" dirty="0" smtClean="0"/>
              <a:t>Larger programming projects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2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Progress in 10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10 weeks ago</a:t>
            </a:r>
            <a:r>
              <a:rPr lang="en-US" dirty="0" smtClean="0"/>
              <a:t>: you knew no programming</a:t>
            </a:r>
          </a:p>
          <a:p>
            <a:pPr marL="0" indent="0">
              <a:buNone/>
            </a:pPr>
            <a:r>
              <a:rPr lang="en-US" dirty="0" smtClean="0"/>
              <a:t>Goals: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omputational problem-solving</a:t>
            </a:r>
            <a:endParaRPr lang="en-US" dirty="0"/>
          </a:p>
          <a:p>
            <a:pPr lvl="1"/>
            <a:r>
              <a:rPr lang="en-US" b="1" dirty="0" smtClean="0"/>
              <a:t>Python</a:t>
            </a:r>
            <a:r>
              <a:rPr lang="en-US" dirty="0" smtClean="0"/>
              <a:t> </a:t>
            </a:r>
            <a:r>
              <a:rPr lang="en-US" dirty="0"/>
              <a:t>programming </a:t>
            </a:r>
            <a:r>
              <a:rPr lang="en-US" dirty="0" smtClean="0"/>
              <a:t>language</a:t>
            </a:r>
            <a:endParaRPr lang="en-US" dirty="0"/>
          </a:p>
          <a:p>
            <a:pPr lvl="1"/>
            <a:r>
              <a:rPr lang="en-US" dirty="0" smtClean="0"/>
              <a:t>Experience with</a:t>
            </a:r>
            <a:r>
              <a:rPr lang="en-US" dirty="0"/>
              <a:t> </a:t>
            </a:r>
            <a:r>
              <a:rPr lang="en-US" b="1" dirty="0"/>
              <a:t>real datasets</a:t>
            </a:r>
            <a:r>
              <a:rPr lang="en-US" dirty="0"/>
              <a:t> </a:t>
            </a:r>
          </a:p>
          <a:p>
            <a:pPr lvl="1"/>
            <a:r>
              <a:rPr lang="en-US" b="1" dirty="0" smtClean="0"/>
              <a:t>Fun</a:t>
            </a:r>
            <a:r>
              <a:rPr lang="en-US" dirty="0" smtClean="0"/>
              <a:t> of extracting </a:t>
            </a:r>
            <a:r>
              <a:rPr lang="en-US" dirty="0"/>
              <a:t>understanding and insight from </a:t>
            </a:r>
            <a:r>
              <a:rPr lang="en-US" dirty="0" smtClean="0"/>
              <a:t>data</a:t>
            </a:r>
            <a:r>
              <a:rPr lang="en-US" dirty="0"/>
              <a:t>, and of mastery over the </a:t>
            </a:r>
            <a:r>
              <a:rPr lang="en-US" dirty="0" smtClean="0"/>
              <a:t>computer</a:t>
            </a:r>
          </a:p>
          <a:p>
            <a:pPr lvl="1"/>
            <a:r>
              <a:rPr lang="en-US" dirty="0" smtClean="0"/>
              <a:t>Ability to go on to more advanced </a:t>
            </a:r>
            <a:r>
              <a:rPr lang="en-US" b="1" dirty="0" smtClean="0"/>
              <a:t>computing</a:t>
            </a:r>
            <a:r>
              <a:rPr lang="en-US" dirty="0" smtClean="0"/>
              <a:t> classes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Today</a:t>
            </a:r>
            <a:r>
              <a:rPr lang="en-US" dirty="0" smtClean="0"/>
              <a:t>: you can write a useful program to solve a real problem</a:t>
            </a:r>
          </a:p>
          <a:p>
            <a:pPr lvl="1"/>
            <a:r>
              <a:rPr lang="en-US" dirty="0" smtClean="0"/>
              <a:t>You can even pose the problem yourself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9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70F6C8-E140-4288-95D2-9828E1DE3526}" type="slidenum">
              <a:rPr lang="en-US" altLang="en-US" sz="1400" smtClean="0"/>
              <a:pPr eaLnBrk="1" hangingPunct="1"/>
              <a:t>20</a:t>
            </a:fld>
            <a:endParaRPr lang="en-US" altLang="en-US" sz="1400" dirty="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More </a:t>
            </a:r>
            <a:r>
              <a:rPr lang="en-US" altLang="en-US" sz="4000" dirty="0" smtClean="0"/>
              <a:t>UW Computer </a:t>
            </a:r>
            <a:r>
              <a:rPr lang="en-US" altLang="en-US" sz="4000" dirty="0" smtClean="0"/>
              <a:t>Science Courses!!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219199"/>
            <a:ext cx="8153400" cy="5054024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b="1" dirty="0" smtClean="0"/>
              <a:t>You could take any of these now!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CSE 163 Intermediate Data </a:t>
            </a:r>
            <a:r>
              <a:rPr lang="en-US" altLang="en-US" sz="2800" dirty="0" smtClean="0"/>
              <a:t>Programming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CSE </a:t>
            </a:r>
            <a:r>
              <a:rPr lang="en-US" altLang="en-US" sz="2800" dirty="0" smtClean="0"/>
              <a:t>142, 143, 143x Programming in Java </a:t>
            </a:r>
            <a:r>
              <a:rPr lang="en-US" altLang="en-US" sz="2800" dirty="0" smtClean="0"/>
              <a:t> (</a:t>
            </a:r>
            <a:r>
              <a:rPr lang="en-US" altLang="en-US" sz="2800" dirty="0" smtClean="0"/>
              <a:t>143x only in fall)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154  Web </a:t>
            </a:r>
            <a:r>
              <a:rPr lang="en-US" altLang="en-US" sz="2800" dirty="0" smtClean="0"/>
              <a:t>Programming</a:t>
            </a: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</a:t>
            </a:r>
            <a:r>
              <a:rPr lang="en-US" altLang="en-US" sz="2800" dirty="0" smtClean="0"/>
              <a:t>416 Intro to Machine Learning  (requires Stat 311/390</a:t>
            </a:r>
            <a:r>
              <a:rPr lang="en-US" altLang="en-US" sz="2800" dirty="0" smtClean="0"/>
              <a:t>)</a:t>
            </a: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INFO/STAT/CSE 180 Intro to Data Science (some Math pre-</a:t>
            </a:r>
            <a:r>
              <a:rPr lang="en-US" altLang="en-US" sz="2800" dirty="0" err="1" smtClean="0"/>
              <a:t>req</a:t>
            </a:r>
            <a:r>
              <a:rPr lang="en-US" altLang="en-US" sz="2800" dirty="0" smtClean="0"/>
              <a:t>) (all year</a:t>
            </a:r>
            <a:r>
              <a:rPr lang="en-US" altLang="en-US" sz="28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en-US" sz="13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Require CSE 143: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373  Data Structures &amp; Algorithms (all year)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CSE 414 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Databases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374 </a:t>
            </a:r>
            <a:r>
              <a:rPr lang="en-US" altLang="en-US" sz="2800" b="1" dirty="0" smtClean="0"/>
              <a:t> </a:t>
            </a:r>
            <a:r>
              <a:rPr lang="en-US" altLang="en-US" sz="2800" dirty="0" smtClean="0"/>
              <a:t>Intermediate Programming  Concepts &amp; Tools </a:t>
            </a: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13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/>
              <a:t>Require CSE </a:t>
            </a:r>
            <a:r>
              <a:rPr lang="en-US" altLang="en-US" sz="2800" dirty="0" smtClean="0"/>
              <a:t>373</a:t>
            </a:r>
            <a:r>
              <a:rPr lang="en-US" altLang="en-US" sz="2800" dirty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410 Computer Systems			</a:t>
            </a:r>
            <a:br>
              <a:rPr lang="en-US" altLang="en-US" sz="2800" dirty="0" smtClean="0"/>
            </a:br>
            <a:r>
              <a:rPr lang="en-US" altLang="en-US" sz="2800" dirty="0" smtClean="0"/>
              <a:t>		(Operating Systems &amp; Architecture)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413 Programming Languages </a:t>
            </a:r>
            <a:br>
              <a:rPr lang="en-US" altLang="en-US" sz="2800" dirty="0" smtClean="0"/>
            </a:br>
            <a:r>
              <a:rPr lang="en-US" altLang="en-US" sz="2800" dirty="0" smtClean="0"/>
              <a:t>		and their Implementation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415 Artificial Intelligence	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417 Algorithms and Complexity </a:t>
            </a:r>
          </a:p>
        </p:txBody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2667000" y="6075144"/>
            <a:ext cx="5492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These classes are all open to NON-majors.  </a:t>
            </a:r>
            <a:br>
              <a:rPr lang="en-US" dirty="0" smtClean="0"/>
            </a:br>
            <a:r>
              <a:rPr lang="en-US" dirty="0" smtClean="0"/>
              <a:t>You may also be interested in applying for the CSE major!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47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Go forth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3000"/>
              </a:lnSpc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System building and scientific discovery are fun!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It’s even more fun when your system works</a:t>
            </a:r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Pay attention to what matters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Use the techniques and tools of CSE 160 effectively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8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Thanks!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40" y="3124200"/>
            <a:ext cx="2192130" cy="21945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147" y="1328672"/>
            <a:ext cx="2147320" cy="2286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70" y="449910"/>
            <a:ext cx="2286000" cy="2286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586" y="2388982"/>
            <a:ext cx="2209800" cy="2209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180" y="234292"/>
            <a:ext cx="2074729" cy="207472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262" y="4441147"/>
            <a:ext cx="2207205" cy="219456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2" t="22639"/>
          <a:stretch/>
        </p:blipFill>
        <p:spPr>
          <a:xfrm>
            <a:off x="6715086" y="4681472"/>
            <a:ext cx="2306670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29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 you care about processing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world is awash in data</a:t>
            </a:r>
          </a:p>
          <a:p>
            <a:r>
              <a:rPr lang="en-US" dirty="0" smtClean="0"/>
              <a:t>Processing and analyzing it is the difference between </a:t>
            </a:r>
            <a:r>
              <a:rPr lang="en-US" dirty="0" smtClean="0">
                <a:solidFill>
                  <a:srgbClr val="FF0000"/>
                </a:solidFill>
              </a:rPr>
              <a:t>success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failure</a:t>
            </a:r>
          </a:p>
          <a:p>
            <a:pPr lvl="1"/>
            <a:r>
              <a:rPr lang="en-US" dirty="0" smtClean="0"/>
              <a:t>for a team or for an individual</a:t>
            </a:r>
          </a:p>
          <a:p>
            <a:r>
              <a:rPr lang="en-US" dirty="0" smtClean="0"/>
              <a:t>Manipulating and understanding data is essential to:</a:t>
            </a:r>
          </a:p>
          <a:p>
            <a:pPr lvl="1"/>
            <a:r>
              <a:rPr lang="en-US" dirty="0" smtClean="0"/>
              <a:t>Astronomers</a:t>
            </a:r>
          </a:p>
          <a:p>
            <a:pPr lvl="1"/>
            <a:r>
              <a:rPr lang="en-US" dirty="0" smtClean="0"/>
              <a:t>Biologists</a:t>
            </a:r>
          </a:p>
          <a:p>
            <a:pPr lvl="1"/>
            <a:r>
              <a:rPr lang="en-US" dirty="0" smtClean="0"/>
              <a:t>Chemists</a:t>
            </a:r>
          </a:p>
          <a:p>
            <a:pPr lvl="1"/>
            <a:r>
              <a:rPr lang="en-US" dirty="0" smtClean="0"/>
              <a:t>Economists</a:t>
            </a:r>
          </a:p>
          <a:p>
            <a:pPr lvl="1"/>
            <a:r>
              <a:rPr lang="en-US" dirty="0" smtClean="0"/>
              <a:t>Engineers</a:t>
            </a:r>
          </a:p>
          <a:p>
            <a:pPr lvl="1"/>
            <a:r>
              <a:rPr lang="en-US" dirty="0" smtClean="0"/>
              <a:t>Entrepreneurs</a:t>
            </a:r>
          </a:p>
          <a:p>
            <a:pPr lvl="1"/>
            <a:r>
              <a:rPr lang="en-US" dirty="0" smtClean="0"/>
              <a:t>Linguists</a:t>
            </a:r>
          </a:p>
          <a:p>
            <a:pPr lvl="1"/>
            <a:r>
              <a:rPr lang="en-US" dirty="0" smtClean="0"/>
              <a:t>Political scientists</a:t>
            </a:r>
          </a:p>
          <a:p>
            <a:pPr lvl="1"/>
            <a:r>
              <a:rPr lang="en-US" dirty="0" smtClean="0"/>
              <a:t>Zoologists</a:t>
            </a:r>
          </a:p>
          <a:p>
            <a:pPr lvl="1"/>
            <a:r>
              <a:rPr lang="en-US" dirty="0" smtClean="0"/>
              <a:t>… and many more!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Programming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Variables</a:t>
            </a:r>
          </a:p>
          <a:p>
            <a:r>
              <a:rPr lang="en-US" dirty="0" smtClean="0"/>
              <a:t>Assignments</a:t>
            </a:r>
          </a:p>
          <a:p>
            <a:r>
              <a:rPr lang="en-US" dirty="0" smtClean="0"/>
              <a:t>Types</a:t>
            </a:r>
          </a:p>
          <a:p>
            <a:r>
              <a:rPr lang="en-US" dirty="0" smtClean="0"/>
              <a:t>Programs &amp; algorithms</a:t>
            </a:r>
          </a:p>
          <a:p>
            <a:r>
              <a:rPr lang="en-US" dirty="0" smtClean="0"/>
              <a:t>Control flow:  loops (for), conditionals (if)</a:t>
            </a:r>
          </a:p>
          <a:p>
            <a:r>
              <a:rPr lang="en-US" dirty="0" smtClean="0"/>
              <a:t>Functions</a:t>
            </a:r>
          </a:p>
          <a:p>
            <a:r>
              <a:rPr lang="en-US" dirty="0" smtClean="0"/>
              <a:t>File I/O</a:t>
            </a:r>
          </a:p>
          <a:p>
            <a:r>
              <a:rPr lang="en-US" dirty="0" smtClean="0"/>
              <a:t>Python execution model</a:t>
            </a:r>
          </a:p>
          <a:p>
            <a:pPr lvl="1"/>
            <a:r>
              <a:rPr lang="en-US" dirty="0" smtClean="0"/>
              <a:t>How Python evaluates expressions, statements, and programs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structures:  managing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List</a:t>
            </a:r>
          </a:p>
          <a:p>
            <a:r>
              <a:rPr lang="en-US" dirty="0" smtClean="0"/>
              <a:t>Set</a:t>
            </a:r>
          </a:p>
          <a:p>
            <a:r>
              <a:rPr lang="en-US" dirty="0" smtClean="0"/>
              <a:t>Dictionary</a:t>
            </a:r>
          </a:p>
          <a:p>
            <a:r>
              <a:rPr lang="en-US" dirty="0" smtClean="0"/>
              <a:t>Tuple</a:t>
            </a:r>
          </a:p>
          <a:p>
            <a:r>
              <a:rPr lang="en-US" dirty="0" smtClean="0"/>
              <a:t>Graph</a:t>
            </a:r>
          </a:p>
          <a:p>
            <a:endParaRPr lang="en-US" dirty="0"/>
          </a:p>
          <a:p>
            <a:r>
              <a:rPr lang="en-US" dirty="0" smtClean="0"/>
              <a:t>List slicing (</a:t>
            </a:r>
            <a:r>
              <a:rPr lang="en-US" dirty="0" err="1" smtClean="0"/>
              <a:t>sublist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List comprehension:  shorthand for a loop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</a:t>
            </a:r>
            <a:r>
              <a:rPr lang="en-US" b="1" dirty="0" smtClean="0"/>
              <a:t>rocedural abstraction</a:t>
            </a:r>
          </a:p>
          <a:p>
            <a:pPr lvl="1"/>
            <a:r>
              <a:rPr lang="en-US" dirty="0" smtClean="0"/>
              <a:t>avoid duplicated code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implementation does not matter to the client</a:t>
            </a:r>
          </a:p>
          <a:p>
            <a:r>
              <a:rPr lang="en-US" dirty="0" smtClean="0"/>
              <a:t>Using functions</a:t>
            </a:r>
          </a:p>
          <a:p>
            <a:r>
              <a:rPr lang="en-US" dirty="0" smtClean="0"/>
              <a:t>Defining functions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543800" y="83246"/>
            <a:ext cx="1446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f</a:t>
            </a:r>
            <a:r>
              <a:rPr lang="en-US" sz="3200" dirty="0" smtClean="0"/>
              <a:t>(</a:t>
            </a:r>
            <a:r>
              <a:rPr lang="en-US" sz="3200" i="1" dirty="0" smtClean="0"/>
              <a:t>x</a:t>
            </a:r>
            <a:r>
              <a:rPr lang="en-US" sz="3200" dirty="0" smtClean="0"/>
              <a:t>) = </a:t>
            </a:r>
            <a:r>
              <a:rPr lang="en-US" sz="3200" i="1" dirty="0" smtClean="0"/>
              <a:t>x</a:t>
            </a:r>
            <a:r>
              <a:rPr lang="en-US" sz="3200" baseline="30000" dirty="0" smtClean="0"/>
              <a:t>2</a:t>
            </a:r>
            <a:endParaRPr lang="en-US" sz="3200" baseline="30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Dual to procedural abstraction (functions)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module</a:t>
            </a:r>
            <a:r>
              <a:rPr lang="en-US" dirty="0" smtClean="0"/>
              <a:t> is:  operations</a:t>
            </a:r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 is:  data + operations</a:t>
            </a:r>
          </a:p>
          <a:p>
            <a:pPr lvl="1"/>
            <a:r>
              <a:rPr lang="en-US" dirty="0" smtClean="0"/>
              <a:t>Operations:  create, query, modify</a:t>
            </a:r>
            <a:endParaRPr lang="en-US" dirty="0"/>
          </a:p>
          <a:p>
            <a:pPr lvl="1"/>
            <a:r>
              <a:rPr lang="en-US" dirty="0"/>
              <a:t>Clients use the operations, never directly access data</a:t>
            </a:r>
          </a:p>
          <a:p>
            <a:pPr lvl="1"/>
            <a:r>
              <a:rPr lang="en-US" dirty="0" smtClean="0"/>
              <a:t>The representation of the data does not matter to the client</a:t>
            </a:r>
          </a:p>
          <a:p>
            <a:pPr lvl="1"/>
            <a:r>
              <a:rPr lang="en-US" dirty="0" smtClean="0"/>
              <a:t>Programmer defines 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Each instance of a class is an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and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Use small data sets to test your </a:t>
            </a:r>
            <a:r>
              <a:rPr lang="en-US" u="sng" dirty="0" smtClean="0"/>
              <a:t>program</a:t>
            </a:r>
          </a:p>
          <a:p>
            <a:r>
              <a:rPr lang="en-US" dirty="0" smtClean="0"/>
              <a:t>Write enough tests:</a:t>
            </a:r>
          </a:p>
          <a:p>
            <a:pPr lvl="1"/>
            <a:r>
              <a:rPr lang="en-US" dirty="0" smtClean="0"/>
              <a:t>Cover every branch of each boolean expression</a:t>
            </a:r>
          </a:p>
          <a:p>
            <a:pPr lvl="2"/>
            <a:r>
              <a:rPr lang="en-US" dirty="0" smtClean="0"/>
              <a:t>especially when used in a conditional expression (if statement)</a:t>
            </a:r>
          </a:p>
          <a:p>
            <a:pPr lvl="1"/>
            <a:r>
              <a:rPr lang="en-US" dirty="0" smtClean="0"/>
              <a:t>Cover special cases:</a:t>
            </a:r>
          </a:p>
          <a:p>
            <a:pPr lvl="2"/>
            <a:r>
              <a:rPr lang="en-US" dirty="0" smtClean="0"/>
              <a:t>numbers:  zero, positive, negative, int vs. float</a:t>
            </a:r>
          </a:p>
          <a:p>
            <a:pPr lvl="2"/>
            <a:r>
              <a:rPr lang="en-US" dirty="0" smtClean="0"/>
              <a:t>data structures:  empty, size 1, larger</a:t>
            </a:r>
          </a:p>
          <a:p>
            <a:r>
              <a:rPr lang="en-US" dirty="0" smtClean="0"/>
              <a:t>Assertions are useful beyond tests</a:t>
            </a:r>
          </a:p>
          <a:p>
            <a:r>
              <a:rPr lang="en-US" dirty="0" smtClean="0"/>
              <a:t>Debugging:  after you observe a failure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ivide and conquer</a:t>
            </a:r>
          </a:p>
          <a:p>
            <a:pPr lvl="2"/>
            <a:r>
              <a:rPr lang="en-US" dirty="0" smtClean="0"/>
              <a:t>In time, in data, in program text, in development history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his is also a key program design concept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scientific method</a:t>
            </a:r>
          </a:p>
          <a:p>
            <a:pPr lvl="2"/>
            <a:r>
              <a:rPr lang="en-US" dirty="0" smtClean="0"/>
              <a:t>state a hypothesis; design an experiment; understand results</a:t>
            </a:r>
          </a:p>
          <a:p>
            <a:r>
              <a:rPr lang="en-US" dirty="0" smtClean="0"/>
              <a:t>Think first (“lost in the woods” analogy)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 systematic:  record everything; have a reason for each action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2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2035</TotalTime>
  <Words>1164</Words>
  <Application>Microsoft Office PowerPoint</Application>
  <PresentationFormat>On-screen Show (4:3)</PresentationFormat>
  <Paragraphs>239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Office Theme</vt:lpstr>
      <vt:lpstr>CSE 160 Wrap-Up</vt:lpstr>
      <vt:lpstr>Progress in 10 weeks</vt:lpstr>
      <vt:lpstr>Thanks!</vt:lpstr>
      <vt:lpstr>Why do you care about processing data?</vt:lpstr>
      <vt:lpstr>Programming Concepts</vt:lpstr>
      <vt:lpstr>Data structures:  managing data</vt:lpstr>
      <vt:lpstr>Functions</vt:lpstr>
      <vt:lpstr>Data abstraction</vt:lpstr>
      <vt:lpstr>Testing and debugging</vt:lpstr>
      <vt:lpstr>Data analysis</vt:lpstr>
      <vt:lpstr>Program design</vt:lpstr>
      <vt:lpstr>Bonus Material - Recursion</vt:lpstr>
      <vt:lpstr>Speed of algorithms</vt:lpstr>
      <vt:lpstr>Data!</vt:lpstr>
      <vt:lpstr>There is more to learn!</vt:lpstr>
      <vt:lpstr>What you have learned in CSE 160</vt:lpstr>
      <vt:lpstr>Why the Python language?</vt:lpstr>
      <vt:lpstr>Comparison of Python with Java</vt:lpstr>
      <vt:lpstr>What comes next?</vt:lpstr>
      <vt:lpstr>More UW Computer Science Courses!!</vt:lpstr>
      <vt:lpstr>Go forth and conquer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160 Wrap-Up</dc:title>
  <dc:creator>cse</dc:creator>
  <cp:lastModifiedBy>Ruth Anderson</cp:lastModifiedBy>
  <cp:revision>76</cp:revision>
  <cp:lastPrinted>2016-03-11T19:13:06Z</cp:lastPrinted>
  <dcterms:created xsi:type="dcterms:W3CDTF">2012-08-17T15:39:44Z</dcterms:created>
  <dcterms:modified xsi:type="dcterms:W3CDTF">2020-03-15T03:27:49Z</dcterms:modified>
</cp:coreProperties>
</file>